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0" r:id="rId2"/>
    <p:sldId id="330" r:id="rId3"/>
    <p:sldId id="367" r:id="rId4"/>
    <p:sldId id="397" r:id="rId5"/>
    <p:sldId id="398" r:id="rId6"/>
    <p:sldId id="391" r:id="rId7"/>
    <p:sldId id="392" r:id="rId8"/>
    <p:sldId id="393" r:id="rId9"/>
    <p:sldId id="394" r:id="rId10"/>
    <p:sldId id="395" r:id="rId11"/>
    <p:sldId id="396" r:id="rId12"/>
    <p:sldId id="399" r:id="rId1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dia" initials="FT" lastIdx="1" clrIdx="0">
    <p:extLst>
      <p:ext uri="{19B8F6BF-5375-455C-9EA6-DF929625EA0E}">
        <p15:presenceInfo xmlns:p15="http://schemas.microsoft.com/office/powerpoint/2012/main" userId="Fadia" providerId="None"/>
      </p:ext>
    </p:extLst>
  </p:cmAuthor>
  <p:cmAuthor id="2" name="Javier Mercado" initials="JM" lastIdx="13" clrIdx="1">
    <p:extLst>
      <p:ext uri="{19B8F6BF-5375-455C-9EA6-DF929625EA0E}">
        <p15:presenceInfo xmlns:p15="http://schemas.microsoft.com/office/powerpoint/2012/main" userId="Javier Mercad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344"/>
    <a:srgbClr val="F2F2F2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0" autoAdjust="0"/>
    <p:restoredTop sz="94434" autoAdjust="0"/>
  </p:normalViewPr>
  <p:slideViewPr>
    <p:cSldViewPr snapToGrid="0" snapToObjects="1">
      <p:cViewPr varScale="1">
        <p:scale>
          <a:sx n="112" d="100"/>
          <a:sy n="112" d="100"/>
        </p:scale>
        <p:origin x="1596" y="78"/>
      </p:cViewPr>
      <p:guideLst>
        <p:guide orient="horz" pos="2205"/>
        <p:guide pos="28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3D0BB-080E-46FF-922D-1D519A29F817}" type="datetimeFigureOut">
              <a:rPr lang="es-CL" smtClean="0"/>
              <a:pPr/>
              <a:t>12-05-2022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DD5C3-5CBE-4509-A386-E6DE4D6E27C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978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DD5C3-5CBE-4509-A386-E6DE4D6E27C7}" type="slidenum">
              <a:rPr lang="es-CL" smtClean="0"/>
              <a:pPr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3315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DD5C3-5CBE-4509-A386-E6DE4D6E27C7}" type="slidenum">
              <a:rPr lang="es-CL" smtClean="0"/>
              <a:pPr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8005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DD5C3-5CBE-4509-A386-E6DE4D6E27C7}" type="slidenum">
              <a:rPr lang="es-CL" smtClean="0"/>
              <a:pPr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2375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DD5C3-5CBE-4509-A386-E6DE4D6E27C7}" type="slidenum">
              <a:rPr lang="es-CL" smtClean="0"/>
              <a:pPr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6394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DD5C3-5CBE-4509-A386-E6DE4D6E27C7}" type="slidenum">
              <a:rPr lang="es-CL" smtClean="0"/>
              <a:pPr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2346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DD5C3-5CBE-4509-A386-E6DE4D6E27C7}" type="slidenum">
              <a:rPr lang="es-CL" smtClean="0"/>
              <a:pPr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2934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DD5C3-5CBE-4509-A386-E6DE4D6E27C7}" type="slidenum">
              <a:rPr lang="es-CL" smtClean="0"/>
              <a:pPr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3330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DD5C3-5CBE-4509-A386-E6DE4D6E27C7}" type="slidenum">
              <a:rPr lang="es-CL" smtClean="0"/>
              <a:pPr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6459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DD5C3-5CBE-4509-A386-E6DE4D6E27C7}" type="slidenum">
              <a:rPr lang="es-CL" smtClean="0"/>
              <a:pPr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073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DD5C3-5CBE-4509-A386-E6DE4D6E27C7}" type="slidenum">
              <a:rPr lang="es-CL" smtClean="0"/>
              <a:pPr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2023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DD5C3-5CBE-4509-A386-E6DE4D6E27C7}" type="slidenum">
              <a:rPr lang="es-CL" smtClean="0"/>
              <a:pPr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327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5F3F-682C-D84B-969D-6C0EBB6F2FEA}" type="datetimeFigureOut">
              <a:rPr lang="es-ES" smtClean="0"/>
              <a:pPr/>
              <a:t>12/05/2022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C315-10DB-B84A-AC55-D172BD3D7EA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1517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5F3F-682C-D84B-969D-6C0EBB6F2FEA}" type="datetimeFigureOut">
              <a:rPr lang="es-ES" smtClean="0"/>
              <a:pPr/>
              <a:t>12/05/2022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C315-10DB-B84A-AC55-D172BD3D7EA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0609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5F3F-682C-D84B-969D-6C0EBB6F2FEA}" type="datetimeFigureOut">
              <a:rPr lang="es-ES" smtClean="0"/>
              <a:pPr/>
              <a:t>12/05/2022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C315-10DB-B84A-AC55-D172BD3D7EA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59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5F3F-682C-D84B-969D-6C0EBB6F2FEA}" type="datetimeFigureOut">
              <a:rPr lang="es-ES" smtClean="0"/>
              <a:pPr/>
              <a:t>12/05/2022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C315-10DB-B84A-AC55-D172BD3D7EA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907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5F3F-682C-D84B-969D-6C0EBB6F2FEA}" type="datetimeFigureOut">
              <a:rPr lang="es-ES" smtClean="0"/>
              <a:pPr/>
              <a:t>12/05/2022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C315-10DB-B84A-AC55-D172BD3D7EA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671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5F3F-682C-D84B-969D-6C0EBB6F2FEA}" type="datetimeFigureOut">
              <a:rPr lang="es-ES" smtClean="0"/>
              <a:pPr/>
              <a:t>12/05/2022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C315-10DB-B84A-AC55-D172BD3D7EA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2125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5F3F-682C-D84B-969D-6C0EBB6F2FEA}" type="datetimeFigureOut">
              <a:rPr lang="es-ES" smtClean="0"/>
              <a:pPr/>
              <a:t>12/05/2022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C315-10DB-B84A-AC55-D172BD3D7EA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10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5F3F-682C-D84B-969D-6C0EBB6F2FEA}" type="datetimeFigureOut">
              <a:rPr lang="es-ES" smtClean="0"/>
              <a:pPr/>
              <a:t>12/05/2022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C315-10DB-B84A-AC55-D172BD3D7EA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62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5F3F-682C-D84B-969D-6C0EBB6F2FEA}" type="datetimeFigureOut">
              <a:rPr lang="es-ES" smtClean="0"/>
              <a:pPr/>
              <a:t>12/05/2022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C315-10DB-B84A-AC55-D172BD3D7EA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780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5F3F-682C-D84B-969D-6C0EBB6F2FEA}" type="datetimeFigureOut">
              <a:rPr lang="es-ES" smtClean="0"/>
              <a:pPr/>
              <a:t>12/05/2022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C315-10DB-B84A-AC55-D172BD3D7EA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2089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5F3F-682C-D84B-969D-6C0EBB6F2FEA}" type="datetimeFigureOut">
              <a:rPr lang="es-ES" smtClean="0"/>
              <a:pPr/>
              <a:t>12/05/2022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C315-10DB-B84A-AC55-D172BD3D7EA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378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A5F3F-682C-D84B-969D-6C0EBB6F2FEA}" type="datetimeFigureOut">
              <a:rPr lang="es-ES" smtClean="0"/>
              <a:pPr/>
              <a:t>12/05/2022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CC315-10DB-B84A-AC55-D172BD3D7EA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735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/>
          <p:cNvCxnSpPr/>
          <p:nvPr/>
        </p:nvCxnSpPr>
        <p:spPr>
          <a:xfrm>
            <a:off x="6480" y="3454788"/>
            <a:ext cx="9137520" cy="0"/>
          </a:xfrm>
          <a:prstGeom prst="line">
            <a:avLst/>
          </a:prstGeom>
          <a:ln w="5715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formatoss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85" y="2471196"/>
            <a:ext cx="1926336" cy="192633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981668" y="6472237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  <a:latin typeface="Myriad Pro"/>
              </a:rPr>
              <a:t>Julio 2020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615813" y="904972"/>
            <a:ext cx="7204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Situación de las lenguas indígenas en los contextos colla, diaguita y lickanantay</a:t>
            </a:r>
            <a:endParaRPr lang="es-CL" sz="32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159186" y="3844152"/>
            <a:ext cx="58820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Dr. Javier Mercado Guerra</a:t>
            </a:r>
          </a:p>
          <a:p>
            <a:pPr algn="ctr"/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Escuela de Educación UCN</a:t>
            </a:r>
          </a:p>
          <a:p>
            <a:pPr algn="ctr"/>
            <a:endParaRPr lang="es-CL" sz="16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L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Dr. Hans Gundermann Kröll</a:t>
            </a:r>
          </a:p>
          <a:p>
            <a:pPr algn="ctr"/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Instituto de Investigaciones Arqueológicas y Museo UCN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3330054" y="5795129"/>
            <a:ext cx="3775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12 de mayo de 2022</a:t>
            </a:r>
          </a:p>
        </p:txBody>
      </p:sp>
    </p:spTree>
    <p:extLst>
      <p:ext uri="{BB962C8B-B14F-4D97-AF65-F5344CB8AC3E}">
        <p14:creationId xmlns:p14="http://schemas.microsoft.com/office/powerpoint/2010/main" val="498788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0"/>
            <a:ext cx="9144000" cy="1338682"/>
          </a:xfrm>
          <a:prstGeom prst="rect">
            <a:avLst/>
          </a:prstGeom>
          <a:solidFill>
            <a:srgbClr val="0023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357014" y="13119"/>
            <a:ext cx="85361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EE3E4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6. Conclusión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57014" y="1556520"/>
            <a:ext cx="8391783" cy="47397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b="1" dirty="0">
                <a:solidFill>
                  <a:srgbClr val="022344"/>
                </a:solidFill>
                <a:latin typeface="Century Gothic" panose="020B0502020202020204" pitchFamily="34" charset="0"/>
              </a:rPr>
              <a:t>a) Situación lingüística:</a:t>
            </a:r>
          </a:p>
          <a:p>
            <a:pPr algn="just"/>
            <a:endParaRPr lang="es-MX" dirty="0">
              <a:solidFill>
                <a:srgbClr val="022344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22344"/>
                </a:solidFill>
                <a:latin typeface="Century Gothic" panose="020B0502020202020204" pitchFamily="34" charset="0"/>
              </a:rPr>
              <a:t>La vigencia de las lenguas originarias (como instrumento de comunicación cotidiana) se reduce principalmente a la presencia actual de </a:t>
            </a:r>
            <a:r>
              <a:rPr lang="es-MX" b="1" dirty="0">
                <a:solidFill>
                  <a:srgbClr val="022344"/>
                </a:solidFill>
                <a:latin typeface="Century Gothic" panose="020B0502020202020204" pitchFamily="34" charset="0"/>
              </a:rPr>
              <a:t>población quechua </a:t>
            </a:r>
            <a:r>
              <a:rPr lang="es-MX" dirty="0">
                <a:solidFill>
                  <a:srgbClr val="022344"/>
                </a:solidFill>
                <a:latin typeface="Century Gothic" panose="020B0502020202020204" pitchFamily="34" charset="0"/>
              </a:rPr>
              <a:t>de migración reciente.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solidFill>
                <a:srgbClr val="022344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22344"/>
                </a:solidFill>
                <a:latin typeface="Century Gothic" panose="020B0502020202020204" pitchFamily="34" charset="0"/>
              </a:rPr>
              <a:t>En todos los casos se observa una </a:t>
            </a:r>
            <a:r>
              <a:rPr lang="es-MX" b="1" dirty="0">
                <a:solidFill>
                  <a:srgbClr val="022344"/>
                </a:solidFill>
                <a:latin typeface="Century Gothic" panose="020B0502020202020204" pitchFamily="34" charset="0"/>
              </a:rPr>
              <a:t>progresiva dispersión </a:t>
            </a:r>
            <a:r>
              <a:rPr lang="es-MX" dirty="0">
                <a:solidFill>
                  <a:srgbClr val="022344"/>
                </a:solidFill>
                <a:latin typeface="Century Gothic" panose="020B0502020202020204" pitchFamily="34" charset="0"/>
              </a:rPr>
              <a:t>de opciones frente a la necesidad de establecer una lengua originaria.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solidFill>
                <a:srgbClr val="022344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22344"/>
                </a:solidFill>
                <a:latin typeface="Century Gothic" panose="020B0502020202020204" pitchFamily="34" charset="0"/>
              </a:rPr>
              <a:t>A </a:t>
            </a:r>
            <a:r>
              <a:rPr lang="es-MX" b="1" dirty="0">
                <a:solidFill>
                  <a:srgbClr val="022344"/>
                </a:solidFill>
                <a:latin typeface="Century Gothic" panose="020B0502020202020204" pitchFamily="34" charset="0"/>
              </a:rPr>
              <a:t>nivel de actitudes</a:t>
            </a:r>
            <a:r>
              <a:rPr lang="es-MX" dirty="0">
                <a:solidFill>
                  <a:srgbClr val="022344"/>
                </a:solidFill>
                <a:latin typeface="Century Gothic" panose="020B0502020202020204" pitchFamily="34" charset="0"/>
              </a:rPr>
              <a:t>, la lengua se revitaliza o desea ser revitalizada.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solidFill>
                <a:srgbClr val="022344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22344"/>
                </a:solidFill>
                <a:latin typeface="Century Gothic" panose="020B0502020202020204" pitchFamily="34" charset="0"/>
              </a:rPr>
              <a:t>A </a:t>
            </a:r>
            <a:r>
              <a:rPr lang="es-MX" b="1" dirty="0">
                <a:solidFill>
                  <a:srgbClr val="022344"/>
                </a:solidFill>
                <a:latin typeface="Century Gothic" panose="020B0502020202020204" pitchFamily="34" charset="0"/>
              </a:rPr>
              <a:t>nivel lingüístico</a:t>
            </a:r>
            <a:r>
              <a:rPr lang="es-MX" dirty="0">
                <a:solidFill>
                  <a:srgbClr val="022344"/>
                </a:solidFill>
                <a:latin typeface="Century Gothic" panose="020B0502020202020204" pitchFamily="34" charset="0"/>
              </a:rPr>
              <a:t>, las evidencias son precarias (kunsa cuenta con léxico y algo de gramática; colla y diaguita no cuentan con hablantes y tampoco materiales lingüísticos importantes sobre sus lenguas originarias). </a:t>
            </a:r>
          </a:p>
          <a:p>
            <a:pPr algn="just"/>
            <a:endParaRPr lang="es-MX" sz="1600" dirty="0">
              <a:solidFill>
                <a:srgbClr val="022344"/>
              </a:solidFill>
              <a:latin typeface="Century Gothic" panose="020B0502020202020204" pitchFamily="34" charset="0"/>
            </a:endParaRPr>
          </a:p>
          <a:p>
            <a:pPr algn="just"/>
            <a:endParaRPr lang="es-MX" sz="1600" b="1" dirty="0">
              <a:solidFill>
                <a:srgbClr val="02234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12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0"/>
            <a:ext cx="9144000" cy="1338682"/>
          </a:xfrm>
          <a:prstGeom prst="rect">
            <a:avLst/>
          </a:prstGeom>
          <a:solidFill>
            <a:srgbClr val="0023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357014" y="13119"/>
            <a:ext cx="85361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EE3E4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6. Conclusión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57014" y="1556520"/>
            <a:ext cx="8391783" cy="47705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b="1" dirty="0">
                <a:solidFill>
                  <a:srgbClr val="002060"/>
                </a:solidFill>
                <a:latin typeface="Century Gothic" panose="020B0502020202020204" pitchFamily="34" charset="0"/>
              </a:rPr>
              <a:t>b) Situación educativa:</a:t>
            </a:r>
          </a:p>
          <a:p>
            <a:pPr algn="just"/>
            <a:endParaRPr lang="es-MX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2060"/>
                </a:solidFill>
                <a:latin typeface="Century Gothic" panose="020B0502020202020204" pitchFamily="34" charset="0"/>
              </a:rPr>
              <a:t> El </a:t>
            </a:r>
            <a:r>
              <a:rPr lang="es-MX" b="1" dirty="0">
                <a:solidFill>
                  <a:srgbClr val="002060"/>
                </a:solidFill>
                <a:latin typeface="Century Gothic" panose="020B0502020202020204" pitchFamily="34" charset="0"/>
              </a:rPr>
              <a:t>papel de MINEDUC </a:t>
            </a:r>
            <a:r>
              <a:rPr lang="es-MX" dirty="0">
                <a:solidFill>
                  <a:srgbClr val="002060"/>
                </a:solidFill>
                <a:latin typeface="Century Gothic" panose="020B0502020202020204" pitchFamily="34" charset="0"/>
              </a:rPr>
              <a:t>es no deliberante, aun cuando algunas comunidades demandan un rol más activo en cuanto a definiciones sobre la enseñanza de la lengua originaria en el contexto escolar.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2060"/>
                </a:solidFill>
                <a:latin typeface="Century Gothic" panose="020B0502020202020204" pitchFamily="34" charset="0"/>
              </a:rPr>
              <a:t>Se sugiere incorporar una mirada de la </a:t>
            </a:r>
            <a:r>
              <a:rPr lang="es-MX" b="1" dirty="0">
                <a:solidFill>
                  <a:srgbClr val="002060"/>
                </a:solidFill>
                <a:latin typeface="Century Gothic" panose="020B0502020202020204" pitchFamily="34" charset="0"/>
              </a:rPr>
              <a:t>lingüística profesional </a:t>
            </a:r>
            <a:r>
              <a:rPr lang="es-MX" dirty="0">
                <a:solidFill>
                  <a:srgbClr val="002060"/>
                </a:solidFill>
                <a:latin typeface="Century Gothic" panose="020B0502020202020204" pitchFamily="34" charset="0"/>
              </a:rPr>
              <a:t>para establecer los límites y las posibilidades reales de un proceso de revitalización más amplio, que transcienda el nivel de las actitudes (o sensibilización).</a:t>
            </a:r>
          </a:p>
          <a:p>
            <a:pPr algn="just"/>
            <a:r>
              <a:rPr lang="es-MX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2060"/>
                </a:solidFill>
                <a:latin typeface="Century Gothic" panose="020B0502020202020204" pitchFamily="34" charset="0"/>
              </a:rPr>
              <a:t>Todo indica que una empresa así obtendría </a:t>
            </a:r>
            <a:r>
              <a:rPr lang="es-MX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resultados muy discretos</a:t>
            </a:r>
            <a:r>
              <a:rPr lang="es-MX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2060"/>
                </a:solidFill>
                <a:latin typeface="Century Gothic" panose="020B0502020202020204" pitchFamily="34" charset="0"/>
              </a:rPr>
              <a:t>Aun así, se debe trabajar en la </a:t>
            </a:r>
            <a:r>
              <a:rPr lang="es-MX" b="1" dirty="0">
                <a:solidFill>
                  <a:srgbClr val="002060"/>
                </a:solidFill>
                <a:latin typeface="Century Gothic" panose="020B0502020202020204" pitchFamily="34" charset="0"/>
              </a:rPr>
              <a:t>proyección del aprendizaje </a:t>
            </a:r>
            <a:r>
              <a:rPr lang="es-MX" dirty="0">
                <a:solidFill>
                  <a:srgbClr val="002060"/>
                </a:solidFill>
                <a:latin typeface="Century Gothic" panose="020B0502020202020204" pitchFamily="34" charset="0"/>
              </a:rPr>
              <a:t>de aquellos elementos de las lenguas que efectivamente respondan a los procesos culturales de los pueblos colla, diaguita y atacameño. </a:t>
            </a:r>
          </a:p>
          <a:p>
            <a:pPr algn="just"/>
            <a:endParaRPr lang="es-MX" sz="1600" dirty="0">
              <a:solidFill>
                <a:srgbClr val="02234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91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0"/>
            <a:ext cx="9144000" cy="1338682"/>
          </a:xfrm>
          <a:prstGeom prst="rect">
            <a:avLst/>
          </a:prstGeom>
          <a:solidFill>
            <a:srgbClr val="0023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357014" y="13119"/>
            <a:ext cx="85361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EE3E4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7. Referencias Bibliográficas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75209" y="1447498"/>
            <a:ext cx="8393582" cy="5262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Aguirre A. y Aguilera B. (2020). </a:t>
            </a:r>
            <a:r>
              <a:rPr lang="es-MX" sz="16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Cosmovisión, astronomía y oralidad. Saberes debelados por dos educadores tradicionales diaguitas en talleres de interculturalidad, desarrollados en escuelas de Combarbalá e Illapel</a:t>
            </a:r>
            <a:r>
              <a:rPr lang="es-MX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. PEIB, Secretaria Regional de Educación Coquimbo, Región de Coquimbo.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Amtawi</a:t>
            </a:r>
            <a:r>
              <a:rPr lang="es-CL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Consultores. (2021). </a:t>
            </a:r>
            <a:r>
              <a:rPr lang="es-CL" sz="16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Repertorio léxico del kakán: aportes para promover un diccionario diaguita</a:t>
            </a:r>
            <a:r>
              <a:rPr lang="es-CL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. CONADI.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Carvajal, H. (2019). </a:t>
            </a:r>
            <a:r>
              <a:rPr lang="es-CL" sz="16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Los topónimos indígenas del Norte Chico</a:t>
            </a:r>
            <a:r>
              <a:rPr lang="es-CL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. Editorial Universidad de La Serena.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Clavería, A. (2019). </a:t>
            </a:r>
            <a:r>
              <a:rPr lang="es-CL" sz="16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Escribiendo identidades. La discusión política en torno a la estandarización alfabética y ortográfica de las lenguas indígenas en Chile: los casos del mapudungun, jaqi aru y kunsa</a:t>
            </a:r>
            <a:r>
              <a:rPr lang="es-CL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. Qillqa Ediciones.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Consejo Lingüístico Ckunza. (2018). </a:t>
            </a:r>
            <a:r>
              <a:rPr lang="es-CL" sz="16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Grafemario unificado ckunza. Manual de trabajo para cultores y educadores tradicionales</a:t>
            </a:r>
            <a:r>
              <a:rPr lang="es-CL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. CONADI.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Del Valle, Rita y Beatriz </a:t>
            </a:r>
            <a:r>
              <a:rPr lang="es-CL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Bixio</a:t>
            </a:r>
            <a:r>
              <a:rPr lang="es-CL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. (2020). </a:t>
            </a:r>
            <a:r>
              <a:rPr lang="es-CL" sz="1600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Tiri</a:t>
            </a:r>
            <a:r>
              <a:rPr lang="es-CL" sz="16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 kakán: recuerda nuestra lengua ancestral. Material de difusión y apoyo a la enseñanza de la lengua kakán para niñas y niños</a:t>
            </a:r>
            <a:r>
              <a:rPr lang="es-CL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r>
              <a:rPr lang="es-CL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Ecoval</a:t>
            </a:r>
            <a:r>
              <a:rPr lang="es-CL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Ediciones.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Lenz, Rodolfo. (1912). </a:t>
            </a:r>
            <a:r>
              <a:rPr lang="es-CL" sz="16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Los elementos indios del castellano de Chile: extracto de las Actas del </a:t>
            </a:r>
            <a:r>
              <a:rPr lang="es-CL" sz="1600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XVII°</a:t>
            </a:r>
            <a:r>
              <a:rPr lang="es-CL" sz="16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 Congreso Internacional de Americanista</a:t>
            </a:r>
            <a:r>
              <a:rPr lang="es-CL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. Imprenta De </a:t>
            </a:r>
            <a:r>
              <a:rPr lang="es-CL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Coni</a:t>
            </a:r>
            <a:r>
              <a:rPr lang="es-CL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Hermanos.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MINEDUC. (2014). </a:t>
            </a:r>
            <a:r>
              <a:rPr lang="es-CL" sz="16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Guía para educadores tradicionales cultura licanantai y lengua kunsa</a:t>
            </a:r>
            <a:r>
              <a:rPr lang="es-CL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. PEIB, Ministerio de Educación. </a:t>
            </a:r>
            <a:endParaRPr lang="es-MX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04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0"/>
            <a:ext cx="9144000" cy="1338682"/>
          </a:xfrm>
          <a:prstGeom prst="rect">
            <a:avLst/>
          </a:prstGeom>
          <a:solidFill>
            <a:srgbClr val="0023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357014" y="13119"/>
            <a:ext cx="85361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EE3E4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800" b="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Temario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12270" y="1705174"/>
            <a:ext cx="7815714" cy="43396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s-ES" dirty="0">
              <a:solidFill>
                <a:srgbClr val="00206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Contextos regionales</a:t>
            </a:r>
          </a:p>
          <a:p>
            <a:pPr marL="342900" indent="-342900" algn="just">
              <a:buFont typeface="+mj-lt"/>
              <a:buAutoNum type="arabicPeriod"/>
            </a:pPr>
            <a:endParaRPr lang="es-E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Definiciones conceptuales</a:t>
            </a:r>
          </a:p>
          <a:p>
            <a:pPr marL="342900" indent="-342900" algn="just">
              <a:buFont typeface="+mj-lt"/>
              <a:buAutoNum type="arabicPeriod"/>
            </a:pPr>
            <a:endParaRPr lang="es-E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Caso atacameño o lickanantay</a:t>
            </a:r>
          </a:p>
          <a:p>
            <a:pPr marL="342900" indent="-342900" algn="just">
              <a:buFont typeface="+mj-lt"/>
              <a:buAutoNum type="arabicPeriod"/>
            </a:pPr>
            <a:endParaRPr lang="es-E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Caso colla</a:t>
            </a:r>
          </a:p>
          <a:p>
            <a:pPr marL="342900" indent="-342900" algn="just">
              <a:buFont typeface="+mj-lt"/>
              <a:buAutoNum type="arabicPeriod"/>
            </a:pPr>
            <a:endParaRPr lang="es-E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Caso diaguita</a:t>
            </a:r>
          </a:p>
          <a:p>
            <a:pPr marL="342900" indent="-342900" algn="just">
              <a:buFont typeface="+mj-lt"/>
              <a:buAutoNum type="arabicPeriod"/>
            </a:pPr>
            <a:endParaRPr lang="es-E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Conclusiones</a:t>
            </a:r>
          </a:p>
          <a:p>
            <a:pPr marL="342900" indent="-342900" algn="just">
              <a:buFont typeface="+mj-lt"/>
              <a:buAutoNum type="arabicPeriod"/>
            </a:pPr>
            <a:endParaRPr lang="es-E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lvl="1"/>
            <a:endParaRPr lang="es-E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20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0"/>
            <a:ext cx="9144000" cy="1338682"/>
          </a:xfrm>
          <a:prstGeom prst="rect">
            <a:avLst/>
          </a:prstGeom>
          <a:solidFill>
            <a:srgbClr val="0023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357014" y="13119"/>
            <a:ext cx="85361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EE3E4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1. Contextos regionales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57015" y="1556520"/>
            <a:ext cx="4704512" cy="47705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Región de Antofagasta (Provincia del El Loa): </a:t>
            </a:r>
          </a:p>
          <a:p>
            <a:pPr algn="just"/>
            <a:endParaRPr lang="es-MX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Presencia de la lengua quechua con vigencia en la comunicación cotidiana (producto de migraciones históricas a la minería de altura, </a:t>
            </a:r>
            <a:r>
              <a:rPr lang="es-MX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s.XX</a:t>
            </a:r>
            <a:r>
              <a:rPr lang="es-MX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, y actuales como trabajadores(as).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Presencia del kunsa en toponimia, fitonimia y zoonimia, alimentación, prácticas campesinas, pero no en la comunicación cotidiana.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Recientemente se ha desarrollado fenómenos de recreación, especialmente con funciones simbólicas (remarcar etnicidad, alteridad, </a:t>
            </a:r>
            <a:r>
              <a:rPr lang="es-MX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distintividad</a:t>
            </a:r>
            <a:r>
              <a:rPr lang="es-MX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colectiva). </a:t>
            </a:r>
          </a:p>
          <a:p>
            <a:pPr algn="just"/>
            <a:endParaRPr lang="es-MX" sz="1600" dirty="0">
              <a:solidFill>
                <a:srgbClr val="02234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Provincia de El L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982" y="1445683"/>
            <a:ext cx="3191741" cy="516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54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0"/>
            <a:ext cx="9144000" cy="1338682"/>
          </a:xfrm>
          <a:prstGeom prst="rect">
            <a:avLst/>
          </a:prstGeom>
          <a:solidFill>
            <a:srgbClr val="0023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357014" y="13119"/>
            <a:ext cx="85361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EE3E4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1. Contextos regionales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37769" y="1556520"/>
            <a:ext cx="3799350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Región de Atacama:</a:t>
            </a:r>
          </a:p>
          <a:p>
            <a:pPr algn="just"/>
            <a:endParaRPr lang="es-MX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Presencia mayoritaria de pueblo colla desde Copiapó al norte;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Presencia diaguita, desde Copiapó al sur.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No cuentan con lengua originaria vigente. </a:t>
            </a:r>
          </a:p>
          <a:p>
            <a:pPr algn="just"/>
            <a:endParaRPr lang="es-MX" sz="1600" dirty="0">
              <a:solidFill>
                <a:srgbClr val="022344"/>
              </a:solidFill>
              <a:latin typeface="Century Gothic" panose="020B0502020202020204" pitchFamily="34" charset="0"/>
            </a:endParaRPr>
          </a:p>
          <a:p>
            <a:pPr algn="just"/>
            <a:endParaRPr lang="es-MX" sz="1600" dirty="0">
              <a:solidFill>
                <a:srgbClr val="02234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Mapa Turístico de la III Región de Atacama ..:: Antes de viajar, navegue...  Turismovirtual.cl ::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295" y="1556520"/>
            <a:ext cx="3929154" cy="469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76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0"/>
            <a:ext cx="9144000" cy="1338682"/>
          </a:xfrm>
          <a:prstGeom prst="rect">
            <a:avLst/>
          </a:prstGeom>
          <a:solidFill>
            <a:srgbClr val="0023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357014" y="13119"/>
            <a:ext cx="85361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EE3E4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1. Contextos regionales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57015" y="1556520"/>
            <a:ext cx="4485330" cy="32932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600" b="1" dirty="0">
                <a:solidFill>
                  <a:srgbClr val="022344"/>
                </a:solidFill>
                <a:latin typeface="Century Gothic" panose="020B0502020202020204" pitchFamily="34" charset="0"/>
              </a:rPr>
              <a:t>Región de Coquimbo: </a:t>
            </a:r>
          </a:p>
          <a:p>
            <a:pPr algn="just"/>
            <a:endParaRPr lang="es-MX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Presencia multiétnica (mapuche, diaguita, principalmente).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Fruto de migraciones históricas y actuales (quechua, aymara, colla).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La vigencia de lenguas originarias reside en población migrante quechua (ejemplo, Vicuña) y esfuerzos de PEIB mapuche. </a:t>
            </a:r>
          </a:p>
          <a:p>
            <a:pPr algn="just"/>
            <a:endParaRPr lang="es-MX" sz="1600" dirty="0">
              <a:solidFill>
                <a:srgbClr val="02234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 descr="Mapa Turístico de la IV Región de Coquimbo ..:: Antes de viajar, navegue...  Turismovirtual.cl ::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08" y="1556520"/>
            <a:ext cx="3536246" cy="427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94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0"/>
            <a:ext cx="9144000" cy="1338682"/>
          </a:xfrm>
          <a:prstGeom prst="rect">
            <a:avLst/>
          </a:prstGeom>
          <a:solidFill>
            <a:srgbClr val="0023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357014" y="13119"/>
            <a:ext cx="85361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EE3E4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2. Definiciones conceptuales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57014" y="1426232"/>
            <a:ext cx="8391783" cy="5262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600" b="1" dirty="0">
                <a:solidFill>
                  <a:srgbClr val="022344"/>
                </a:solidFill>
                <a:latin typeface="Century Gothic" panose="020B0502020202020204" pitchFamily="34" charset="0"/>
              </a:rPr>
              <a:t>Revitalización:</a:t>
            </a:r>
          </a:p>
          <a:p>
            <a:pPr algn="just"/>
            <a:r>
              <a:rPr lang="es-MX" sz="1600" dirty="0">
                <a:solidFill>
                  <a:srgbClr val="022344"/>
                </a:solidFill>
                <a:latin typeface="Century Gothic" panose="020B0502020202020204" pitchFamily="34" charset="0"/>
              </a:rPr>
              <a:t>procede cuando hay lengua con cierta vigencia, aunque en estado de minorización, desplazamiento o pérdida. </a:t>
            </a:r>
          </a:p>
          <a:p>
            <a:pPr algn="just"/>
            <a:endParaRPr lang="es-MX" sz="1600" dirty="0">
              <a:solidFill>
                <a:srgbClr val="022344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sz="1600" dirty="0">
                <a:solidFill>
                  <a:srgbClr val="022344"/>
                </a:solidFill>
                <a:latin typeface="Century Gothic" panose="020B0502020202020204" pitchFamily="34" charset="0"/>
              </a:rPr>
              <a:t>Supone: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rgbClr val="022344"/>
                </a:solidFill>
                <a:latin typeface="Century Gothic" panose="020B0502020202020204" pitchFamily="34" charset="0"/>
              </a:rPr>
              <a:t>-	Aumento en los hablantes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rgbClr val="022344"/>
                </a:solidFill>
                <a:latin typeface="Century Gothic" panose="020B0502020202020204" pitchFamily="34" charset="0"/>
              </a:rPr>
              <a:t>-	Aumento en contextos de uso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rgbClr val="022344"/>
                </a:solidFill>
                <a:latin typeface="Century Gothic" panose="020B0502020202020204" pitchFamily="34" charset="0"/>
              </a:rPr>
              <a:t>-	Uso en expresiones culturales o artísticas (poesía, música, etc.)</a:t>
            </a:r>
          </a:p>
          <a:p>
            <a:pPr algn="just"/>
            <a:endParaRPr lang="es-MX" sz="1600" dirty="0">
              <a:solidFill>
                <a:srgbClr val="022344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sz="1600" b="1" dirty="0">
                <a:solidFill>
                  <a:srgbClr val="022344"/>
                </a:solidFill>
                <a:latin typeface="Century Gothic" panose="020B0502020202020204" pitchFamily="34" charset="0"/>
              </a:rPr>
              <a:t>Reconstrucción: </a:t>
            </a:r>
          </a:p>
          <a:p>
            <a:pPr algn="just"/>
            <a:r>
              <a:rPr lang="es-MX" sz="1600" dirty="0">
                <a:solidFill>
                  <a:srgbClr val="022344"/>
                </a:solidFill>
                <a:latin typeface="Century Gothic" panose="020B0502020202020204" pitchFamily="34" charset="0"/>
              </a:rPr>
              <a:t>algunos lo señalan como “revival” (Dorian, 1994) para referir a trabajos de búsqueda de antecedentes. </a:t>
            </a:r>
          </a:p>
          <a:p>
            <a:pPr algn="just"/>
            <a:endParaRPr lang="es-MX" sz="1600" dirty="0">
              <a:solidFill>
                <a:srgbClr val="022344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sz="1600" b="1" dirty="0">
                <a:solidFill>
                  <a:srgbClr val="022344"/>
                </a:solidFill>
                <a:latin typeface="Century Gothic" panose="020B0502020202020204" pitchFamily="34" charset="0"/>
              </a:rPr>
              <a:t>Recuperación: </a:t>
            </a:r>
          </a:p>
          <a:p>
            <a:pPr algn="just"/>
            <a:r>
              <a:rPr lang="es-MX" sz="1600" dirty="0">
                <a:solidFill>
                  <a:srgbClr val="022344"/>
                </a:solidFill>
                <a:latin typeface="Century Gothic" panose="020B0502020202020204" pitchFamily="34" charset="0"/>
              </a:rPr>
              <a:t>alude a un proceso similar, pero sostiene la idea de que cierta lengua tuvo vigencia en el pasado y debe recuperarse. </a:t>
            </a:r>
          </a:p>
          <a:p>
            <a:pPr algn="just"/>
            <a:endParaRPr lang="es-MX" sz="1600" dirty="0">
              <a:solidFill>
                <a:srgbClr val="022344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sz="1600" dirty="0">
                <a:solidFill>
                  <a:srgbClr val="022344"/>
                </a:solidFill>
                <a:latin typeface="Century Gothic" panose="020B0502020202020204" pitchFamily="34" charset="0"/>
              </a:rPr>
              <a:t>MINEDUC proponer la secuencia: a) </a:t>
            </a:r>
            <a:r>
              <a:rPr lang="es-MX" sz="1600" b="1" dirty="0">
                <a:solidFill>
                  <a:srgbClr val="022344"/>
                </a:solidFill>
                <a:latin typeface="Century Gothic" panose="020B0502020202020204" pitchFamily="34" charset="0"/>
              </a:rPr>
              <a:t>sensibilización</a:t>
            </a:r>
            <a:r>
              <a:rPr lang="es-MX" sz="1600" dirty="0">
                <a:solidFill>
                  <a:srgbClr val="022344"/>
                </a:solidFill>
                <a:latin typeface="Century Gothic" panose="020B0502020202020204" pitchFamily="34" charset="0"/>
              </a:rPr>
              <a:t> sobre la lengua, b) </a:t>
            </a:r>
            <a:r>
              <a:rPr lang="es-MX" sz="1600" b="1" dirty="0">
                <a:solidFill>
                  <a:srgbClr val="022344"/>
                </a:solidFill>
                <a:latin typeface="Century Gothic" panose="020B0502020202020204" pitchFamily="34" charset="0"/>
              </a:rPr>
              <a:t>rescate y revitalización </a:t>
            </a:r>
            <a:r>
              <a:rPr lang="es-MX" sz="1600" dirty="0">
                <a:solidFill>
                  <a:srgbClr val="022344"/>
                </a:solidFill>
                <a:latin typeface="Century Gothic" panose="020B0502020202020204" pitchFamily="34" charset="0"/>
              </a:rPr>
              <a:t>de la lengua, c) </a:t>
            </a:r>
            <a:r>
              <a:rPr lang="es-MX" sz="1600" b="1" dirty="0">
                <a:solidFill>
                  <a:srgbClr val="022344"/>
                </a:solidFill>
                <a:latin typeface="Century Gothic" panose="020B0502020202020204" pitchFamily="34" charset="0"/>
              </a:rPr>
              <a:t>fortalecimiento y desarrollo </a:t>
            </a:r>
            <a:r>
              <a:rPr lang="es-MX" sz="1600" dirty="0">
                <a:solidFill>
                  <a:srgbClr val="022344"/>
                </a:solidFill>
                <a:latin typeface="Century Gothic" panose="020B0502020202020204" pitchFamily="34" charset="0"/>
              </a:rPr>
              <a:t>de la lengua. En cualquier caso, parte del supuesto de que se conoce y existen materiales de la lengua sobre la cual se va a sensibilizar. </a:t>
            </a:r>
          </a:p>
        </p:txBody>
      </p:sp>
    </p:spTree>
    <p:extLst>
      <p:ext uri="{BB962C8B-B14F-4D97-AF65-F5344CB8AC3E}">
        <p14:creationId xmlns:p14="http://schemas.microsoft.com/office/powerpoint/2010/main" val="273124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0"/>
            <a:ext cx="9144000" cy="1338682"/>
          </a:xfrm>
          <a:prstGeom prst="rect">
            <a:avLst/>
          </a:prstGeom>
          <a:solidFill>
            <a:srgbClr val="0023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357014" y="13119"/>
            <a:ext cx="85361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EE3E4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3. Caso atacameño o lickanantay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76108" y="1528789"/>
            <a:ext cx="8391783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rgbClr val="022344"/>
                </a:solidFill>
                <a:latin typeface="Century Gothic" panose="020B0502020202020204" pitchFamily="34" charset="0"/>
              </a:rPr>
              <a:t>¿Cómo podemos comprender la situación de la lengua kunsa (ckunza) del pueblo atacameño o lickanantay?</a:t>
            </a:r>
          </a:p>
          <a:p>
            <a:pPr algn="just"/>
            <a:endParaRPr lang="es-MX" sz="1600" b="1" dirty="0">
              <a:solidFill>
                <a:srgbClr val="022344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sz="1600" b="1" dirty="0">
                <a:solidFill>
                  <a:srgbClr val="022344"/>
                </a:solidFill>
                <a:latin typeface="Century Gothic" panose="020B0502020202020204" pitchFamily="34" charset="0"/>
              </a:rPr>
              <a:t>Revitalización:</a:t>
            </a:r>
          </a:p>
          <a:p>
            <a:pPr algn="just"/>
            <a:endParaRPr lang="es-MX" sz="1600" dirty="0">
              <a:solidFill>
                <a:srgbClr val="022344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22344"/>
                </a:solidFill>
                <a:latin typeface="Century Gothic" panose="020B0502020202020204" pitchFamily="34" charset="0"/>
              </a:rPr>
              <a:t>Existe una revitalización muy acotada a niveles de actitudes y valoración hacia la lengua, y diseño de experiencias de aprendizaje formal o no formal (escuelas y organizaciones locales).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solidFill>
                <a:srgbClr val="022344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22344"/>
                </a:solidFill>
                <a:latin typeface="Century Gothic" panose="020B0502020202020204" pitchFamily="34" charset="0"/>
              </a:rPr>
              <a:t>Se plantea la urgencia de normalizar o estandarizar la escritura del kunsa (ckunza). </a:t>
            </a:r>
          </a:p>
          <a:p>
            <a:pPr algn="just"/>
            <a:endParaRPr lang="es-MX" sz="1600" b="1" dirty="0">
              <a:solidFill>
                <a:srgbClr val="022344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76107" y="4658705"/>
            <a:ext cx="8391783" cy="203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endParaRPr lang="es-ES" b="1" dirty="0">
              <a:solidFill>
                <a:srgbClr val="002060"/>
              </a:solidFill>
            </a:endParaRPr>
          </a:p>
          <a:p>
            <a:pPr marL="0" lvl="1"/>
            <a:r>
              <a:rPr lang="es-ES" b="1" dirty="0">
                <a:solidFill>
                  <a:srgbClr val="002060"/>
                </a:solidFill>
              </a:rPr>
              <a:t>Algunos materiales </a:t>
            </a:r>
          </a:p>
          <a:p>
            <a:pPr marL="0" lvl="1"/>
            <a:r>
              <a:rPr lang="es-ES" b="1" dirty="0">
                <a:solidFill>
                  <a:srgbClr val="002060"/>
                </a:solidFill>
              </a:rPr>
              <a:t>y estudios actuales: </a:t>
            </a:r>
          </a:p>
          <a:p>
            <a:pPr marL="0" lvl="1"/>
            <a:endParaRPr lang="es-ES" b="1" dirty="0">
              <a:solidFill>
                <a:srgbClr val="002060"/>
              </a:solidFill>
            </a:endParaRPr>
          </a:p>
          <a:p>
            <a:pPr marL="0" lvl="1"/>
            <a:endParaRPr lang="es-ES" b="1" dirty="0">
              <a:solidFill>
                <a:srgbClr val="002060"/>
              </a:solidFill>
            </a:endParaRPr>
          </a:p>
          <a:p>
            <a:pPr marL="0" lvl="1"/>
            <a:endParaRPr lang="es-ES" b="1" dirty="0">
              <a:solidFill>
                <a:srgbClr val="002060"/>
              </a:solidFill>
            </a:endParaRPr>
          </a:p>
          <a:p>
            <a:pPr marL="0" lvl="1"/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681" y="5034813"/>
            <a:ext cx="2354443" cy="1463713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404" y="5012715"/>
            <a:ext cx="2280997" cy="1507910"/>
          </a:xfrm>
          <a:prstGeom prst="rect">
            <a:avLst/>
          </a:prstGeom>
          <a:noFill/>
        </p:spPr>
      </p:pic>
      <p:pic>
        <p:nvPicPr>
          <p:cNvPr id="13" name="Picture 2" descr="Libro Escribiendo identidades. La discusión política en torno a la  estandarización alfabética y ortográfica de lenguas indígenas en Chile -  Ocho Libros Editoria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1" t="2233" r="15770"/>
          <a:stretch/>
        </p:blipFill>
        <p:spPr bwMode="auto">
          <a:xfrm>
            <a:off x="7403961" y="4813605"/>
            <a:ext cx="1309283" cy="184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30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0"/>
            <a:ext cx="9144000" cy="1338682"/>
          </a:xfrm>
          <a:prstGeom prst="rect">
            <a:avLst/>
          </a:prstGeom>
          <a:solidFill>
            <a:srgbClr val="0023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357014" y="13119"/>
            <a:ext cx="85361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EE3E4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4. Caso colla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57014" y="1529088"/>
            <a:ext cx="8391783" cy="38472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22344"/>
                </a:solidFill>
                <a:latin typeface="Century Gothic" panose="020B0502020202020204" pitchFamily="34" charset="0"/>
              </a:rPr>
              <a:t>¿Cómo podemos comprender la situación de la lengua originaria del pueblo colla?</a:t>
            </a:r>
          </a:p>
          <a:p>
            <a:pPr algn="just"/>
            <a:endParaRPr lang="es-MX" sz="1600" b="1" dirty="0">
              <a:solidFill>
                <a:srgbClr val="022344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sz="1600" b="1" dirty="0">
                <a:solidFill>
                  <a:srgbClr val="022344"/>
                </a:solidFill>
                <a:latin typeface="Century Gothic" panose="020B0502020202020204" pitchFamily="34" charset="0"/>
              </a:rPr>
              <a:t>¿Recuperación?:</a:t>
            </a:r>
            <a:endParaRPr lang="es-MX" sz="1600" dirty="0">
              <a:solidFill>
                <a:srgbClr val="022344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22344"/>
                </a:solidFill>
                <a:latin typeface="Century Gothic" panose="020B0502020202020204" pitchFamily="34" charset="0"/>
              </a:rPr>
              <a:t>Existe un uso ocasional de determinados conceptos que se suponen de raíz indígena y eventualmente colla. ¿Son localismos?, ¿son </a:t>
            </a:r>
            <a:r>
              <a:rPr lang="es-MX" sz="1600" i="1" dirty="0">
                <a:solidFill>
                  <a:srgbClr val="022344"/>
                </a:solidFill>
                <a:latin typeface="Century Gothic" panose="020B0502020202020204" pitchFamily="34" charset="0"/>
              </a:rPr>
              <a:t>quechuismos</a:t>
            </a:r>
            <a:r>
              <a:rPr lang="es-MX" sz="1600" dirty="0">
                <a:solidFill>
                  <a:srgbClr val="022344"/>
                </a:solidFill>
                <a:latin typeface="Century Gothic" panose="020B0502020202020204" pitchFamily="34" charset="0"/>
              </a:rPr>
              <a:t> como los describe Lenz (1912)?, o ¿son herencias lingüísticas de los grupos collas migrados a Atacama?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solidFill>
                <a:srgbClr val="022344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22344"/>
                </a:solidFill>
                <a:latin typeface="Century Gothic" panose="020B0502020202020204" pitchFamily="34" charset="0"/>
              </a:rPr>
              <a:t>Opera un “Diferencialismo a ultranza” que busca en la lengua un recurso cultural estratégico para demarcar la identidad y la alteridad.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solidFill>
                <a:srgbClr val="022344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22344"/>
                </a:solidFill>
                <a:latin typeface="Century Gothic" panose="020B0502020202020204" pitchFamily="34" charset="0"/>
              </a:rPr>
              <a:t>Hay quienes manejan la idea de “elegir” el quechua como la lengua originaria colla, por razones históricas. </a:t>
            </a:r>
          </a:p>
          <a:p>
            <a:pPr algn="just"/>
            <a:endParaRPr lang="es-MX" sz="1600" b="1" dirty="0">
              <a:solidFill>
                <a:srgbClr val="022344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57014" y="5566701"/>
            <a:ext cx="841087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s-ES" b="1" dirty="0">
                <a:solidFill>
                  <a:srgbClr val="002060"/>
                </a:solidFill>
              </a:rPr>
              <a:t>No se han identificado estudios o materiales sobre la temática.</a:t>
            </a:r>
          </a:p>
          <a:p>
            <a:pPr marL="0" lvl="1"/>
            <a:endParaRPr lang="es-E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6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0"/>
            <a:ext cx="9144000" cy="1338682"/>
          </a:xfrm>
          <a:prstGeom prst="rect">
            <a:avLst/>
          </a:prstGeom>
          <a:solidFill>
            <a:srgbClr val="0023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357014" y="13119"/>
            <a:ext cx="85361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EE3E4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5. Caso diaguita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57014" y="1386392"/>
            <a:ext cx="8391783" cy="3354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22344"/>
                </a:solidFill>
                <a:latin typeface="Century Gothic" panose="020B0502020202020204" pitchFamily="34" charset="0"/>
              </a:rPr>
              <a:t>¿Cómo podemos comprender la situación de la lengua originaria del pueblo diaguita?</a:t>
            </a:r>
          </a:p>
          <a:p>
            <a:pPr algn="just"/>
            <a:r>
              <a:rPr lang="es-MX" sz="1600" b="1" dirty="0">
                <a:solidFill>
                  <a:srgbClr val="022344"/>
                </a:solidFill>
                <a:latin typeface="Century Gothic" panose="020B0502020202020204" pitchFamily="34" charset="0"/>
              </a:rPr>
              <a:t>¿Reconstrucción?:</a:t>
            </a:r>
          </a:p>
          <a:p>
            <a:pPr algn="just"/>
            <a:r>
              <a:rPr lang="es-MX" sz="1600" dirty="0">
                <a:solidFill>
                  <a:srgbClr val="022344"/>
                </a:solidFill>
                <a:latin typeface="Century Gothic" panose="020B0502020202020204" pitchFamily="34" charset="0"/>
              </a:rPr>
              <a:t>Similar al caso colla, con algunas relevantes particularidades.</a:t>
            </a:r>
          </a:p>
          <a:p>
            <a:pPr algn="just"/>
            <a:r>
              <a:rPr lang="es-MX" sz="1600" dirty="0">
                <a:solidFill>
                  <a:srgbClr val="022344"/>
                </a:solidFill>
                <a:latin typeface="Century Gothic" panose="020B0502020202020204" pitchFamily="34" charset="0"/>
              </a:rPr>
              <a:t> Grupos que proponen el “rescate” del kakán. </a:t>
            </a:r>
          </a:p>
          <a:p>
            <a:pPr marL="285750" indent="-285750" algn="just">
              <a:buFontTx/>
              <a:buChar char="-"/>
            </a:pPr>
            <a:r>
              <a:rPr lang="es-MX" sz="1600" dirty="0">
                <a:solidFill>
                  <a:srgbClr val="022344"/>
                </a:solidFill>
                <a:latin typeface="Century Gothic" panose="020B0502020202020204" pitchFamily="34" charset="0"/>
              </a:rPr>
              <a:t>Grupos que promueven la tesis de “pasihua”.</a:t>
            </a:r>
          </a:p>
          <a:p>
            <a:pPr marL="285750" indent="-285750" algn="just">
              <a:buFontTx/>
              <a:buChar char="-"/>
            </a:pPr>
            <a:r>
              <a:rPr lang="es-MX" sz="1600" dirty="0">
                <a:solidFill>
                  <a:srgbClr val="022344"/>
                </a:solidFill>
                <a:latin typeface="Century Gothic" panose="020B0502020202020204" pitchFamily="34" charset="0"/>
              </a:rPr>
              <a:t>Grupos que promueven el quechua. </a:t>
            </a:r>
          </a:p>
          <a:p>
            <a:pPr algn="just"/>
            <a:endParaRPr lang="es-MX" sz="1600" dirty="0">
              <a:solidFill>
                <a:srgbClr val="022344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sz="1600" dirty="0">
                <a:solidFill>
                  <a:srgbClr val="022344"/>
                </a:solidFill>
                <a:latin typeface="Century Gothic" panose="020B0502020202020204" pitchFamily="34" charset="0"/>
              </a:rPr>
              <a:t>La investigación lingüística sobre toponimias indígenas demuestra mediante el escrutinio de etimologías, una alta presencia de topónimos mapuche, otro tanto quechua y en menor medida de origen desconocido (¿es ello kakán o lengua diaguita?, no se puede saber al no contar con antecedentes suficientes sobre la materia).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57015" y="4814153"/>
            <a:ext cx="8410876" cy="203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endParaRPr lang="es-ES" b="1" dirty="0">
              <a:solidFill>
                <a:srgbClr val="002060"/>
              </a:solidFill>
            </a:endParaRPr>
          </a:p>
          <a:p>
            <a:pPr marL="0" lvl="1"/>
            <a:r>
              <a:rPr lang="es-ES" b="1" dirty="0">
                <a:solidFill>
                  <a:srgbClr val="002060"/>
                </a:solidFill>
              </a:rPr>
              <a:t>Algunos materiales </a:t>
            </a:r>
          </a:p>
          <a:p>
            <a:pPr marL="0" lvl="1"/>
            <a:r>
              <a:rPr lang="es-ES" b="1" dirty="0">
                <a:solidFill>
                  <a:srgbClr val="002060"/>
                </a:solidFill>
              </a:rPr>
              <a:t>y estudios actuales: </a:t>
            </a:r>
          </a:p>
          <a:p>
            <a:pPr marL="0" lvl="1"/>
            <a:endParaRPr lang="es-ES" b="1" dirty="0">
              <a:solidFill>
                <a:srgbClr val="002060"/>
              </a:solidFill>
            </a:endParaRPr>
          </a:p>
          <a:p>
            <a:pPr marL="0" lvl="1"/>
            <a:endParaRPr lang="es-ES" b="1" dirty="0">
              <a:solidFill>
                <a:srgbClr val="002060"/>
              </a:solidFill>
            </a:endParaRPr>
          </a:p>
          <a:p>
            <a:pPr marL="0" lvl="1"/>
            <a:endParaRPr lang="es-ES" b="1" dirty="0">
              <a:solidFill>
                <a:srgbClr val="002060"/>
              </a:solidFill>
            </a:endParaRPr>
          </a:p>
          <a:p>
            <a:pPr marL="0" lvl="1"/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504" y="4904324"/>
            <a:ext cx="1254225" cy="1770671"/>
          </a:xfrm>
          <a:prstGeom prst="rect">
            <a:avLst/>
          </a:prstGeom>
        </p:spPr>
      </p:pic>
      <p:pic>
        <p:nvPicPr>
          <p:cNvPr id="5126" name="Picture 6" descr="Karen zunilda Aravena alvarez - monitora de telares ancestrales - Municipal  | Linked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07" y="4904324"/>
            <a:ext cx="1254334" cy="176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5019" y="4903863"/>
            <a:ext cx="1141171" cy="173115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/>
          <a:srcRect l="37423" t="13196" r="37751" b="30417"/>
          <a:stretch/>
        </p:blipFill>
        <p:spPr>
          <a:xfrm>
            <a:off x="7185326" y="4867748"/>
            <a:ext cx="1292087" cy="165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8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PPT UCN Fondo Blanc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ón1 blnaca" id="{C370B0D7-B0BE-964C-A029-C2E74F52D434}" vid="{C8D801B2-BBCF-1742-979E-1CA5293AB9A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UCN Fondo Blanco.potx</Template>
  <TotalTime>4612</TotalTime>
  <Words>1186</Words>
  <Application>Microsoft Office PowerPoint</Application>
  <PresentationFormat>Presentación en pantalla (4:3)</PresentationFormat>
  <Paragraphs>138</Paragraphs>
  <Slides>12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Myriad Pro</vt:lpstr>
      <vt:lpstr>Wingdings</vt:lpstr>
      <vt:lpstr>PPT UCN Fondo Blanco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Elias Ticona Mamani</cp:lastModifiedBy>
  <cp:revision>359</cp:revision>
  <dcterms:created xsi:type="dcterms:W3CDTF">2017-01-11T17:23:08Z</dcterms:created>
  <dcterms:modified xsi:type="dcterms:W3CDTF">2022-05-12T12:27:40Z</dcterms:modified>
</cp:coreProperties>
</file>