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68" r:id="rId5"/>
    <p:sldId id="294" r:id="rId6"/>
    <p:sldId id="304" r:id="rId7"/>
    <p:sldId id="269" r:id="rId8"/>
    <p:sldId id="293" r:id="rId9"/>
    <p:sldId id="309" r:id="rId10"/>
    <p:sldId id="300" r:id="rId11"/>
    <p:sldId id="295" r:id="rId12"/>
    <p:sldId id="322" r:id="rId13"/>
    <p:sldId id="316" r:id="rId14"/>
    <p:sldId id="320" r:id="rId15"/>
    <p:sldId id="297" r:id="rId16"/>
    <p:sldId id="321" r:id="rId17"/>
    <p:sldId id="299" r:id="rId18"/>
    <p:sldId id="312" r:id="rId19"/>
    <p:sldId id="289" r:id="rId20"/>
  </p:sldIdLst>
  <p:sldSz cx="12188825" cy="6858000"/>
  <p:notesSz cx="6858000" cy="9144000"/>
  <p:defaultTextStyle>
    <a:defPPr>
      <a:defRPr lang="es-ES"/>
    </a:defPPr>
    <a:lvl1pPr marL="0" algn="l" defTabSz="614751" rtl="0" eaLnBrk="1" latinLnBrk="0" hangingPunct="1">
      <a:defRPr sz="2400" kern="1200">
        <a:solidFill>
          <a:schemeClr val="tx1"/>
        </a:solidFill>
        <a:latin typeface="+mn-lt"/>
        <a:ea typeface="+mn-ea"/>
        <a:cs typeface="+mn-cs"/>
      </a:defRPr>
    </a:lvl1pPr>
    <a:lvl2pPr marL="614751" algn="l" defTabSz="614751" rtl="0" eaLnBrk="1" latinLnBrk="0" hangingPunct="1">
      <a:defRPr sz="2400" kern="1200">
        <a:solidFill>
          <a:schemeClr val="tx1"/>
        </a:solidFill>
        <a:latin typeface="+mn-lt"/>
        <a:ea typeface="+mn-ea"/>
        <a:cs typeface="+mn-cs"/>
      </a:defRPr>
    </a:lvl2pPr>
    <a:lvl3pPr marL="1229502" algn="l" defTabSz="614751" rtl="0" eaLnBrk="1" latinLnBrk="0" hangingPunct="1">
      <a:defRPr sz="2400" kern="1200">
        <a:solidFill>
          <a:schemeClr val="tx1"/>
        </a:solidFill>
        <a:latin typeface="+mn-lt"/>
        <a:ea typeface="+mn-ea"/>
        <a:cs typeface="+mn-cs"/>
      </a:defRPr>
    </a:lvl3pPr>
    <a:lvl4pPr marL="1844253" algn="l" defTabSz="614751" rtl="0" eaLnBrk="1" latinLnBrk="0" hangingPunct="1">
      <a:defRPr sz="2400" kern="1200">
        <a:solidFill>
          <a:schemeClr val="tx1"/>
        </a:solidFill>
        <a:latin typeface="+mn-lt"/>
        <a:ea typeface="+mn-ea"/>
        <a:cs typeface="+mn-cs"/>
      </a:defRPr>
    </a:lvl4pPr>
    <a:lvl5pPr marL="2459004" algn="l" defTabSz="614751" rtl="0" eaLnBrk="1" latinLnBrk="0" hangingPunct="1">
      <a:defRPr sz="2400" kern="1200">
        <a:solidFill>
          <a:schemeClr val="tx1"/>
        </a:solidFill>
        <a:latin typeface="+mn-lt"/>
        <a:ea typeface="+mn-ea"/>
        <a:cs typeface="+mn-cs"/>
      </a:defRPr>
    </a:lvl5pPr>
    <a:lvl6pPr marL="3073756" algn="l" defTabSz="614751" rtl="0" eaLnBrk="1" latinLnBrk="0" hangingPunct="1">
      <a:defRPr sz="2400" kern="1200">
        <a:solidFill>
          <a:schemeClr val="tx1"/>
        </a:solidFill>
        <a:latin typeface="+mn-lt"/>
        <a:ea typeface="+mn-ea"/>
        <a:cs typeface="+mn-cs"/>
      </a:defRPr>
    </a:lvl6pPr>
    <a:lvl7pPr marL="3688507" algn="l" defTabSz="614751" rtl="0" eaLnBrk="1" latinLnBrk="0" hangingPunct="1">
      <a:defRPr sz="2400" kern="1200">
        <a:solidFill>
          <a:schemeClr val="tx1"/>
        </a:solidFill>
        <a:latin typeface="+mn-lt"/>
        <a:ea typeface="+mn-ea"/>
        <a:cs typeface="+mn-cs"/>
      </a:defRPr>
    </a:lvl7pPr>
    <a:lvl8pPr marL="4303258" algn="l" defTabSz="614751" rtl="0" eaLnBrk="1" latinLnBrk="0" hangingPunct="1">
      <a:defRPr sz="2400" kern="1200">
        <a:solidFill>
          <a:schemeClr val="tx1"/>
        </a:solidFill>
        <a:latin typeface="+mn-lt"/>
        <a:ea typeface="+mn-ea"/>
        <a:cs typeface="+mn-cs"/>
      </a:defRPr>
    </a:lvl8pPr>
    <a:lvl9pPr marL="4918009" algn="l" defTabSz="614751"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Rojas Colonelli" initials="NRC" lastIdx="2" clrIdx="0">
    <p:extLst>
      <p:ext uri="{19B8F6BF-5375-455C-9EA6-DF929625EA0E}">
        <p15:presenceInfo xmlns:p15="http://schemas.microsoft.com/office/powerpoint/2012/main" userId="S-1-5-21-3053364607-2899106506-1442198690-100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10" d="100"/>
          <a:sy n="110" d="100"/>
        </p:scale>
        <p:origin x="594" y="108"/>
      </p:cViewPr>
      <p:guideLst>
        <p:guide orient="horz" pos="2160"/>
        <p:guide pos="383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07E33C-6C9E-4341-B438-B3D5A4680E78}" type="datetimeFigureOut">
              <a:rPr lang="es-ES" smtClean="0"/>
              <a:t>31/05/2022</a:t>
            </a:fld>
            <a:endParaRPr lang="es-ES"/>
          </a:p>
        </p:txBody>
      </p:sp>
      <p:sp>
        <p:nvSpPr>
          <p:cNvPr id="4" name="Marcador de imagen d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47520-7E81-D74F-98BC-90BAD165B97A}" type="slidenum">
              <a:rPr lang="es-ES" smtClean="0"/>
              <a:t>‹Nº›</a:t>
            </a:fld>
            <a:endParaRPr lang="es-ES"/>
          </a:p>
        </p:txBody>
      </p:sp>
    </p:spTree>
    <p:extLst>
      <p:ext uri="{BB962C8B-B14F-4D97-AF65-F5344CB8AC3E}">
        <p14:creationId xmlns:p14="http://schemas.microsoft.com/office/powerpoint/2010/main" val="6003931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E947520-7E81-D74F-98BC-90BAD165B97A}" type="slidenum">
              <a:rPr lang="es-ES" smtClean="0"/>
              <a:t>4</a:t>
            </a:fld>
            <a:endParaRPr lang="es-ES"/>
          </a:p>
        </p:txBody>
      </p:sp>
    </p:spTree>
    <p:extLst>
      <p:ext uri="{BB962C8B-B14F-4D97-AF65-F5344CB8AC3E}">
        <p14:creationId xmlns:p14="http://schemas.microsoft.com/office/powerpoint/2010/main" val="4272145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E947520-7E81-D74F-98BC-90BAD165B97A}" type="slidenum">
              <a:rPr lang="es-ES" smtClean="0"/>
              <a:t>6</a:t>
            </a:fld>
            <a:endParaRPr lang="es-ES"/>
          </a:p>
        </p:txBody>
      </p:sp>
    </p:spTree>
    <p:extLst>
      <p:ext uri="{BB962C8B-B14F-4D97-AF65-F5344CB8AC3E}">
        <p14:creationId xmlns:p14="http://schemas.microsoft.com/office/powerpoint/2010/main" val="4096005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E947520-7E81-D74F-98BC-90BAD165B97A}" type="slidenum">
              <a:rPr lang="es-ES" smtClean="0"/>
              <a:t>9</a:t>
            </a:fld>
            <a:endParaRPr lang="es-ES"/>
          </a:p>
        </p:txBody>
      </p:sp>
    </p:spTree>
    <p:extLst>
      <p:ext uri="{BB962C8B-B14F-4D97-AF65-F5344CB8AC3E}">
        <p14:creationId xmlns:p14="http://schemas.microsoft.com/office/powerpoint/2010/main" val="1973956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pPr marL="0" marR="0" lvl="0" indent="0" algn="r" defTabSz="614751" rtl="0" eaLnBrk="1" fontAlgn="auto" latinLnBrk="0" hangingPunct="1">
              <a:lnSpc>
                <a:spcPct val="100000"/>
              </a:lnSpc>
              <a:spcBef>
                <a:spcPts val="0"/>
              </a:spcBef>
              <a:spcAft>
                <a:spcPts val="0"/>
              </a:spcAft>
              <a:buClrTx/>
              <a:buSzTx/>
              <a:buFontTx/>
              <a:buNone/>
              <a:tabLst/>
              <a:defRPr/>
            </a:pPr>
            <a:fld id="{6E947520-7E81-D74F-98BC-90BAD165B97A}"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14751" rtl="0" eaLnBrk="1" fontAlgn="auto" latinLnBrk="0" hangingPunct="1">
                <a:lnSpc>
                  <a:spcPct val="100000"/>
                </a:lnSpc>
                <a:spcBef>
                  <a:spcPts val="0"/>
                </a:spcBef>
                <a:spcAft>
                  <a:spcPts val="0"/>
                </a:spcAft>
                <a:buClrTx/>
                <a:buSzTx/>
                <a:buFontTx/>
                <a:buNone/>
                <a:tabLst/>
                <a:defRPr/>
              </a:pPr>
              <a:t>11</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203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E947520-7E81-D74F-98BC-90BAD165B97A}" type="slidenum">
              <a:rPr lang="es-ES" smtClean="0"/>
              <a:t>12</a:t>
            </a:fld>
            <a:endParaRPr lang="es-ES"/>
          </a:p>
        </p:txBody>
      </p:sp>
    </p:spTree>
    <p:extLst>
      <p:ext uri="{BB962C8B-B14F-4D97-AF65-F5344CB8AC3E}">
        <p14:creationId xmlns:p14="http://schemas.microsoft.com/office/powerpoint/2010/main" val="68417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163" y="2130427"/>
            <a:ext cx="10360501" cy="1470025"/>
          </a:xfrm>
        </p:spPr>
        <p:txBody>
          <a:bodyPr/>
          <a:lstStyle/>
          <a:p>
            <a:r>
              <a:rPr lang="es-ES_tradnl"/>
              <a:t>Clic para editar título</a:t>
            </a:r>
            <a:endParaRPr lang="es-ES"/>
          </a:p>
        </p:txBody>
      </p:sp>
      <p:sp>
        <p:nvSpPr>
          <p:cNvPr id="3" name="Subtítulo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14751" indent="0" algn="ctr">
              <a:buNone/>
              <a:defRPr>
                <a:solidFill>
                  <a:schemeClr val="tx1">
                    <a:tint val="75000"/>
                  </a:schemeClr>
                </a:solidFill>
              </a:defRPr>
            </a:lvl2pPr>
            <a:lvl3pPr marL="1229502" indent="0" algn="ctr">
              <a:buNone/>
              <a:defRPr>
                <a:solidFill>
                  <a:schemeClr val="tx1">
                    <a:tint val="75000"/>
                  </a:schemeClr>
                </a:solidFill>
              </a:defRPr>
            </a:lvl3pPr>
            <a:lvl4pPr marL="1844253" indent="0" algn="ctr">
              <a:buNone/>
              <a:defRPr>
                <a:solidFill>
                  <a:schemeClr val="tx1">
                    <a:tint val="75000"/>
                  </a:schemeClr>
                </a:solidFill>
              </a:defRPr>
            </a:lvl4pPr>
            <a:lvl5pPr marL="2459004" indent="0" algn="ctr">
              <a:buNone/>
              <a:defRPr>
                <a:solidFill>
                  <a:schemeClr val="tx1">
                    <a:tint val="75000"/>
                  </a:schemeClr>
                </a:solidFill>
              </a:defRPr>
            </a:lvl5pPr>
            <a:lvl6pPr marL="3073756" indent="0" algn="ctr">
              <a:buNone/>
              <a:defRPr>
                <a:solidFill>
                  <a:schemeClr val="tx1">
                    <a:tint val="75000"/>
                  </a:schemeClr>
                </a:solidFill>
              </a:defRPr>
            </a:lvl6pPr>
            <a:lvl7pPr marL="3688507" indent="0" algn="ctr">
              <a:buNone/>
              <a:defRPr>
                <a:solidFill>
                  <a:schemeClr val="tx1">
                    <a:tint val="75000"/>
                  </a:schemeClr>
                </a:solidFill>
              </a:defRPr>
            </a:lvl7pPr>
            <a:lvl8pPr marL="4303258" indent="0" algn="ctr">
              <a:buNone/>
              <a:defRPr>
                <a:solidFill>
                  <a:schemeClr val="tx1">
                    <a:tint val="75000"/>
                  </a:schemeClr>
                </a:solidFill>
              </a:defRPr>
            </a:lvl8pPr>
            <a:lvl9pPr marL="4918009"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31/05/2022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05794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31/05/2022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84992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6898" y="274640"/>
            <a:ext cx="2742486"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609441" y="274640"/>
            <a:ext cx="802431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31/05/2022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776830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4638526" y="3035300"/>
            <a:ext cx="7008573"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4638525" y="1066801"/>
            <a:ext cx="7008574"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4638525" y="2184400"/>
            <a:ext cx="7008574"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714338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545956" y="2773681"/>
            <a:ext cx="5386321"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1" name="Marcador de texto 2"/>
          <p:cNvSpPr>
            <a:spLocks noGrp="1"/>
          </p:cNvSpPr>
          <p:nvPr>
            <p:ph idx="15" hasCustomPrompt="1"/>
          </p:nvPr>
        </p:nvSpPr>
        <p:spPr>
          <a:xfrm>
            <a:off x="545957" y="4953000"/>
            <a:ext cx="5386321"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a:t>
            </a:r>
          </a:p>
          <a:p>
            <a:pPr lvl="0"/>
            <a:r>
              <a:rPr lang="es-ES_tradnl" dirty="0"/>
              <a:t> </a:t>
            </a:r>
          </a:p>
        </p:txBody>
      </p:sp>
      <p:sp>
        <p:nvSpPr>
          <p:cNvPr id="12" name="Marcador de texto 2"/>
          <p:cNvSpPr>
            <a:spLocks noGrp="1"/>
          </p:cNvSpPr>
          <p:nvPr>
            <p:ph idx="17" hasCustomPrompt="1"/>
          </p:nvPr>
        </p:nvSpPr>
        <p:spPr>
          <a:xfrm>
            <a:off x="6260778" y="2773681"/>
            <a:ext cx="5386321"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3" name="Marcador de texto 2"/>
          <p:cNvSpPr>
            <a:spLocks noGrp="1"/>
          </p:cNvSpPr>
          <p:nvPr>
            <p:ph idx="18" hasCustomPrompt="1"/>
          </p:nvPr>
        </p:nvSpPr>
        <p:spPr>
          <a:xfrm>
            <a:off x="6260778" y="4953000"/>
            <a:ext cx="5386321"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14" name="Marcador de contenido 12"/>
          <p:cNvSpPr>
            <a:spLocks noGrp="1"/>
          </p:cNvSpPr>
          <p:nvPr>
            <p:ph sz="quarter" idx="12" hasCustomPrompt="1"/>
          </p:nvPr>
        </p:nvSpPr>
        <p:spPr>
          <a:xfrm>
            <a:off x="541726" y="1066801"/>
            <a:ext cx="11105374"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15" name="Marcador de contenido 12"/>
          <p:cNvSpPr>
            <a:spLocks noGrp="1"/>
          </p:cNvSpPr>
          <p:nvPr>
            <p:ph sz="quarter" idx="13" hasCustomPrompt="1"/>
          </p:nvPr>
        </p:nvSpPr>
        <p:spPr>
          <a:xfrm>
            <a:off x="541726" y="1966784"/>
            <a:ext cx="11105374"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23" name="Picture 22"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278673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31/05/2022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03903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2834" y="4406903"/>
            <a:ext cx="10360501" cy="1362074"/>
          </a:xfrm>
        </p:spPr>
        <p:txBody>
          <a:bodyPr anchor="t"/>
          <a:lstStyle>
            <a:lvl1pPr algn="l">
              <a:defRPr sz="5400" b="1" cap="all"/>
            </a:lvl1pPr>
          </a:lstStyle>
          <a:p>
            <a:r>
              <a:rPr lang="es-ES_tradnl"/>
              <a:t>Clic para editar título</a:t>
            </a:r>
            <a:endParaRPr lang="es-ES"/>
          </a:p>
        </p:txBody>
      </p:sp>
      <p:sp>
        <p:nvSpPr>
          <p:cNvPr id="3" name="Marcador de texto 2"/>
          <p:cNvSpPr>
            <a:spLocks noGrp="1"/>
          </p:cNvSpPr>
          <p:nvPr>
            <p:ph type="body" idx="1"/>
          </p:nvPr>
        </p:nvSpPr>
        <p:spPr>
          <a:xfrm>
            <a:off x="962834" y="2906714"/>
            <a:ext cx="10360501" cy="1500186"/>
          </a:xfrm>
        </p:spPr>
        <p:txBody>
          <a:bodyPr anchor="b"/>
          <a:lstStyle>
            <a:lvl1pPr marL="0" indent="0">
              <a:buNone/>
              <a:defRPr sz="2700">
                <a:solidFill>
                  <a:schemeClr val="tx1">
                    <a:tint val="75000"/>
                  </a:schemeClr>
                </a:solidFill>
              </a:defRPr>
            </a:lvl1pPr>
            <a:lvl2pPr marL="614751" indent="0">
              <a:buNone/>
              <a:defRPr sz="2400">
                <a:solidFill>
                  <a:schemeClr val="tx1">
                    <a:tint val="75000"/>
                  </a:schemeClr>
                </a:solidFill>
              </a:defRPr>
            </a:lvl2pPr>
            <a:lvl3pPr marL="1229502" indent="0">
              <a:buNone/>
              <a:defRPr sz="2200">
                <a:solidFill>
                  <a:schemeClr val="tx1">
                    <a:tint val="75000"/>
                  </a:schemeClr>
                </a:solidFill>
              </a:defRPr>
            </a:lvl3pPr>
            <a:lvl4pPr marL="1844253" indent="0">
              <a:buNone/>
              <a:defRPr sz="1900">
                <a:solidFill>
                  <a:schemeClr val="tx1">
                    <a:tint val="75000"/>
                  </a:schemeClr>
                </a:solidFill>
              </a:defRPr>
            </a:lvl4pPr>
            <a:lvl5pPr marL="2459004" indent="0">
              <a:buNone/>
              <a:defRPr sz="1900">
                <a:solidFill>
                  <a:schemeClr val="tx1">
                    <a:tint val="75000"/>
                  </a:schemeClr>
                </a:solidFill>
              </a:defRPr>
            </a:lvl5pPr>
            <a:lvl6pPr marL="3073756" indent="0">
              <a:buNone/>
              <a:defRPr sz="1900">
                <a:solidFill>
                  <a:schemeClr val="tx1">
                    <a:tint val="75000"/>
                  </a:schemeClr>
                </a:solidFill>
              </a:defRPr>
            </a:lvl6pPr>
            <a:lvl7pPr marL="3688507" indent="0">
              <a:buNone/>
              <a:defRPr sz="1900">
                <a:solidFill>
                  <a:schemeClr val="tx1">
                    <a:tint val="75000"/>
                  </a:schemeClr>
                </a:solidFill>
              </a:defRPr>
            </a:lvl7pPr>
            <a:lvl8pPr marL="4303258" indent="0">
              <a:buNone/>
              <a:defRPr sz="1900">
                <a:solidFill>
                  <a:schemeClr val="tx1">
                    <a:tint val="75000"/>
                  </a:schemeClr>
                </a:solidFill>
              </a:defRPr>
            </a:lvl8pPr>
            <a:lvl9pPr marL="4918009" indent="0">
              <a:buNone/>
              <a:defRPr sz="19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E916DE2A-52CF-B048-89B3-A4767B09122D}" type="datetimeFigureOut">
              <a:rPr lang="es-ES" smtClean="0"/>
              <a:t>31/05/2022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65611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609441" y="1600202"/>
            <a:ext cx="5383398" cy="452596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6195986" y="1600202"/>
            <a:ext cx="5383398" cy="452596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E916DE2A-52CF-B048-89B3-A4767B09122D}" type="datetimeFigureOut">
              <a:rPr lang="es-ES" smtClean="0"/>
              <a:t>31/05/2022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419815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09441" y="1535114"/>
            <a:ext cx="5385514" cy="639762"/>
          </a:xfrm>
        </p:spPr>
        <p:txBody>
          <a:bodyPr anchor="b"/>
          <a:lstStyle>
            <a:lvl1pPr marL="0" indent="0">
              <a:buNone/>
              <a:defRPr sz="3200" b="1"/>
            </a:lvl1pPr>
            <a:lvl2pPr marL="614751" indent="0">
              <a:buNone/>
              <a:defRPr sz="2700" b="1"/>
            </a:lvl2pPr>
            <a:lvl3pPr marL="1229502" indent="0">
              <a:buNone/>
              <a:defRPr sz="2400" b="1"/>
            </a:lvl3pPr>
            <a:lvl4pPr marL="1844253" indent="0">
              <a:buNone/>
              <a:defRPr sz="2200" b="1"/>
            </a:lvl4pPr>
            <a:lvl5pPr marL="2459004" indent="0">
              <a:buNone/>
              <a:defRPr sz="2200" b="1"/>
            </a:lvl5pPr>
            <a:lvl6pPr marL="3073756" indent="0">
              <a:buNone/>
              <a:defRPr sz="2200" b="1"/>
            </a:lvl6pPr>
            <a:lvl7pPr marL="3688507" indent="0">
              <a:buNone/>
              <a:defRPr sz="2200" b="1"/>
            </a:lvl7pPr>
            <a:lvl8pPr marL="4303258" indent="0">
              <a:buNone/>
              <a:defRPr sz="2200" b="1"/>
            </a:lvl8pPr>
            <a:lvl9pPr marL="4918009" indent="0">
              <a:buNone/>
              <a:defRPr sz="22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191756" y="1535114"/>
            <a:ext cx="5387630" cy="639762"/>
          </a:xfrm>
        </p:spPr>
        <p:txBody>
          <a:bodyPr anchor="b"/>
          <a:lstStyle>
            <a:lvl1pPr marL="0" indent="0">
              <a:buNone/>
              <a:defRPr sz="3200" b="1"/>
            </a:lvl1pPr>
            <a:lvl2pPr marL="614751" indent="0">
              <a:buNone/>
              <a:defRPr sz="2700" b="1"/>
            </a:lvl2pPr>
            <a:lvl3pPr marL="1229502" indent="0">
              <a:buNone/>
              <a:defRPr sz="2400" b="1"/>
            </a:lvl3pPr>
            <a:lvl4pPr marL="1844253" indent="0">
              <a:buNone/>
              <a:defRPr sz="2200" b="1"/>
            </a:lvl4pPr>
            <a:lvl5pPr marL="2459004" indent="0">
              <a:buNone/>
              <a:defRPr sz="2200" b="1"/>
            </a:lvl5pPr>
            <a:lvl6pPr marL="3073756" indent="0">
              <a:buNone/>
              <a:defRPr sz="2200" b="1"/>
            </a:lvl6pPr>
            <a:lvl7pPr marL="3688507" indent="0">
              <a:buNone/>
              <a:defRPr sz="2200" b="1"/>
            </a:lvl7pPr>
            <a:lvl8pPr marL="4303258" indent="0">
              <a:buNone/>
              <a:defRPr sz="2200" b="1"/>
            </a:lvl8pPr>
            <a:lvl9pPr marL="4918009" indent="0">
              <a:buNone/>
              <a:defRPr sz="22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E916DE2A-52CF-B048-89B3-A4767B09122D}" type="datetimeFigureOut">
              <a:rPr lang="es-ES" smtClean="0"/>
              <a:t>31/05/2022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5948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E916DE2A-52CF-B048-89B3-A4767B09122D}" type="datetimeFigureOut">
              <a:rPr lang="es-ES" smtClean="0"/>
              <a:t>31/05/2022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07614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916DE2A-52CF-B048-89B3-A4767B09122D}" type="datetimeFigureOut">
              <a:rPr lang="es-ES" smtClean="0"/>
              <a:t>31/05/2022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70054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444" y="273049"/>
            <a:ext cx="4010039" cy="1162051"/>
          </a:xfrm>
        </p:spPr>
        <p:txBody>
          <a:bodyPr anchor="b"/>
          <a:lstStyle>
            <a:lvl1pPr algn="l">
              <a:defRPr sz="2700" b="1"/>
            </a:lvl1pPr>
          </a:lstStyle>
          <a:p>
            <a:r>
              <a:rPr lang="es-ES_tradnl"/>
              <a:t>Clic para editar título</a:t>
            </a:r>
            <a:endParaRPr lang="es-ES"/>
          </a:p>
        </p:txBody>
      </p:sp>
      <p:sp>
        <p:nvSpPr>
          <p:cNvPr id="3" name="Marcador de contenido 2"/>
          <p:cNvSpPr>
            <a:spLocks noGrp="1"/>
          </p:cNvSpPr>
          <p:nvPr>
            <p:ph idx="1"/>
          </p:nvPr>
        </p:nvSpPr>
        <p:spPr>
          <a:xfrm>
            <a:off x="4765492" y="273051"/>
            <a:ext cx="6813892" cy="5853114"/>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609444" y="1435102"/>
            <a:ext cx="4010039" cy="4691063"/>
          </a:xfrm>
        </p:spPr>
        <p:txBody>
          <a:bodyPr/>
          <a:lstStyle>
            <a:lvl1pPr marL="0" indent="0">
              <a:buNone/>
              <a:defRPr sz="1900"/>
            </a:lvl1pPr>
            <a:lvl2pPr marL="614751" indent="0">
              <a:buNone/>
              <a:defRPr sz="1600"/>
            </a:lvl2pPr>
            <a:lvl3pPr marL="1229502" indent="0">
              <a:buNone/>
              <a:defRPr sz="1300"/>
            </a:lvl3pPr>
            <a:lvl4pPr marL="1844253" indent="0">
              <a:buNone/>
              <a:defRPr sz="1200"/>
            </a:lvl4pPr>
            <a:lvl5pPr marL="2459004" indent="0">
              <a:buNone/>
              <a:defRPr sz="1200"/>
            </a:lvl5pPr>
            <a:lvl6pPr marL="3073756" indent="0">
              <a:buNone/>
              <a:defRPr sz="1200"/>
            </a:lvl6pPr>
            <a:lvl7pPr marL="3688507" indent="0">
              <a:buNone/>
              <a:defRPr sz="1200"/>
            </a:lvl7pPr>
            <a:lvl8pPr marL="4303258" indent="0">
              <a:buNone/>
              <a:defRPr sz="1200"/>
            </a:lvl8pPr>
            <a:lvl9pPr marL="4918009" indent="0">
              <a:buNone/>
              <a:defRPr sz="12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E916DE2A-52CF-B048-89B3-A4767B09122D}" type="datetimeFigureOut">
              <a:rPr lang="es-ES" smtClean="0"/>
              <a:t>31/05/2022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52806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096" y="4800600"/>
            <a:ext cx="7313295" cy="566738"/>
          </a:xfrm>
        </p:spPr>
        <p:txBody>
          <a:bodyPr anchor="b"/>
          <a:lstStyle>
            <a:lvl1pPr algn="l">
              <a:defRPr sz="2700" b="1"/>
            </a:lvl1pPr>
          </a:lstStyle>
          <a:p>
            <a:r>
              <a:rPr lang="es-ES_tradnl"/>
              <a:t>Clic para editar título</a:t>
            </a:r>
            <a:endParaRPr lang="es-ES"/>
          </a:p>
        </p:txBody>
      </p:sp>
      <p:sp>
        <p:nvSpPr>
          <p:cNvPr id="3" name="Marcador de posición de imagen 2"/>
          <p:cNvSpPr>
            <a:spLocks noGrp="1"/>
          </p:cNvSpPr>
          <p:nvPr>
            <p:ph type="pic" idx="1"/>
          </p:nvPr>
        </p:nvSpPr>
        <p:spPr>
          <a:xfrm>
            <a:off x="2389096" y="612775"/>
            <a:ext cx="7313295" cy="4114800"/>
          </a:xfrm>
        </p:spPr>
        <p:txBody>
          <a:bodyPr/>
          <a:lstStyle>
            <a:lvl1pPr marL="0" indent="0">
              <a:buNone/>
              <a:defRPr sz="4300"/>
            </a:lvl1pPr>
            <a:lvl2pPr marL="614751" indent="0">
              <a:buNone/>
              <a:defRPr sz="3800"/>
            </a:lvl2pPr>
            <a:lvl3pPr marL="1229502" indent="0">
              <a:buNone/>
              <a:defRPr sz="3200"/>
            </a:lvl3pPr>
            <a:lvl4pPr marL="1844253" indent="0">
              <a:buNone/>
              <a:defRPr sz="2700"/>
            </a:lvl4pPr>
            <a:lvl5pPr marL="2459004" indent="0">
              <a:buNone/>
              <a:defRPr sz="2700"/>
            </a:lvl5pPr>
            <a:lvl6pPr marL="3073756" indent="0">
              <a:buNone/>
              <a:defRPr sz="2700"/>
            </a:lvl6pPr>
            <a:lvl7pPr marL="3688507" indent="0">
              <a:buNone/>
              <a:defRPr sz="2700"/>
            </a:lvl7pPr>
            <a:lvl8pPr marL="4303258" indent="0">
              <a:buNone/>
              <a:defRPr sz="2700"/>
            </a:lvl8pPr>
            <a:lvl9pPr marL="4918009" indent="0">
              <a:buNone/>
              <a:defRPr sz="2700"/>
            </a:lvl9pPr>
          </a:lstStyle>
          <a:p>
            <a:endParaRPr lang="es-ES"/>
          </a:p>
        </p:txBody>
      </p:sp>
      <p:sp>
        <p:nvSpPr>
          <p:cNvPr id="4" name="Marcador de texto 3"/>
          <p:cNvSpPr>
            <a:spLocks noGrp="1"/>
          </p:cNvSpPr>
          <p:nvPr>
            <p:ph type="body" sz="half" idx="2"/>
          </p:nvPr>
        </p:nvSpPr>
        <p:spPr>
          <a:xfrm>
            <a:off x="2389096" y="5367339"/>
            <a:ext cx="7313295" cy="804863"/>
          </a:xfrm>
        </p:spPr>
        <p:txBody>
          <a:bodyPr/>
          <a:lstStyle>
            <a:lvl1pPr marL="0" indent="0">
              <a:buNone/>
              <a:defRPr sz="1900"/>
            </a:lvl1pPr>
            <a:lvl2pPr marL="614751" indent="0">
              <a:buNone/>
              <a:defRPr sz="1600"/>
            </a:lvl2pPr>
            <a:lvl3pPr marL="1229502" indent="0">
              <a:buNone/>
              <a:defRPr sz="1300"/>
            </a:lvl3pPr>
            <a:lvl4pPr marL="1844253" indent="0">
              <a:buNone/>
              <a:defRPr sz="1200"/>
            </a:lvl4pPr>
            <a:lvl5pPr marL="2459004" indent="0">
              <a:buNone/>
              <a:defRPr sz="1200"/>
            </a:lvl5pPr>
            <a:lvl6pPr marL="3073756" indent="0">
              <a:buNone/>
              <a:defRPr sz="1200"/>
            </a:lvl6pPr>
            <a:lvl7pPr marL="3688507" indent="0">
              <a:buNone/>
              <a:defRPr sz="1200"/>
            </a:lvl7pPr>
            <a:lvl8pPr marL="4303258" indent="0">
              <a:buNone/>
              <a:defRPr sz="1200"/>
            </a:lvl8pPr>
            <a:lvl9pPr marL="4918009" indent="0">
              <a:buNone/>
              <a:defRPr sz="12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E916DE2A-52CF-B048-89B3-A4767B09122D}" type="datetimeFigureOut">
              <a:rPr lang="es-ES" smtClean="0"/>
              <a:t>31/05/2022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25005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442" y="274639"/>
            <a:ext cx="10969943" cy="1143000"/>
          </a:xfrm>
          <a:prstGeom prst="rect">
            <a:avLst/>
          </a:prstGeom>
        </p:spPr>
        <p:txBody>
          <a:bodyPr vert="horz" lIns="122950" tIns="61475" rIns="122950" bIns="61475"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442" y="1600202"/>
            <a:ext cx="10969943" cy="4525963"/>
          </a:xfrm>
          <a:prstGeom prst="rect">
            <a:avLst/>
          </a:prstGeom>
        </p:spPr>
        <p:txBody>
          <a:bodyPr vert="horz" lIns="122950" tIns="61475" rIns="122950" bIns="61475"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441" y="6356351"/>
            <a:ext cx="2844059" cy="365125"/>
          </a:xfrm>
          <a:prstGeom prst="rect">
            <a:avLst/>
          </a:prstGeom>
        </p:spPr>
        <p:txBody>
          <a:bodyPr vert="horz" lIns="122950" tIns="61475" rIns="122950" bIns="61475" rtlCol="0" anchor="ctr"/>
          <a:lstStyle>
            <a:lvl1pPr algn="l">
              <a:defRPr sz="1600">
                <a:solidFill>
                  <a:schemeClr val="tx1">
                    <a:tint val="75000"/>
                  </a:schemeClr>
                </a:solidFill>
              </a:defRPr>
            </a:lvl1pPr>
          </a:lstStyle>
          <a:p>
            <a:fld id="{E916DE2A-52CF-B048-89B3-A4767B09122D}" type="datetimeFigureOut">
              <a:rPr lang="es-ES" smtClean="0"/>
              <a:t>31/05/2022</a:t>
            </a:fld>
            <a:endParaRPr lang="es-ES"/>
          </a:p>
        </p:txBody>
      </p:sp>
      <p:sp>
        <p:nvSpPr>
          <p:cNvPr id="5" name="Marcador de pie de página 4"/>
          <p:cNvSpPr>
            <a:spLocks noGrp="1"/>
          </p:cNvSpPr>
          <p:nvPr>
            <p:ph type="ftr" sz="quarter" idx="3"/>
          </p:nvPr>
        </p:nvSpPr>
        <p:spPr>
          <a:xfrm>
            <a:off x="4164516" y="6356351"/>
            <a:ext cx="3859795" cy="365125"/>
          </a:xfrm>
          <a:prstGeom prst="rect">
            <a:avLst/>
          </a:prstGeom>
        </p:spPr>
        <p:txBody>
          <a:bodyPr vert="horz" lIns="122950" tIns="61475" rIns="122950" bIns="61475" rtlCol="0" anchor="ctr"/>
          <a:lstStyle>
            <a:lvl1pPr algn="ctr">
              <a:defRPr sz="16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5326" y="6356351"/>
            <a:ext cx="2844059" cy="365125"/>
          </a:xfrm>
          <a:prstGeom prst="rect">
            <a:avLst/>
          </a:prstGeom>
        </p:spPr>
        <p:txBody>
          <a:bodyPr vert="horz" lIns="122950" tIns="61475" rIns="122950" bIns="61475" rtlCol="0" anchor="ctr"/>
          <a:lstStyle>
            <a:lvl1pPr algn="r">
              <a:defRPr sz="1600">
                <a:solidFill>
                  <a:schemeClr val="tx1">
                    <a:tint val="75000"/>
                  </a:schemeClr>
                </a:solidFill>
              </a:defRPr>
            </a:lvl1pPr>
          </a:lstStyle>
          <a:p>
            <a:fld id="{339DE33B-29C3-A64D-9297-00A5A1600F58}" type="slidenum">
              <a:rPr lang="es-ES" smtClean="0"/>
              <a:t>‹Nº›</a:t>
            </a:fld>
            <a:endParaRPr lang="es-ES"/>
          </a:p>
        </p:txBody>
      </p:sp>
    </p:spTree>
    <p:extLst>
      <p:ext uri="{BB962C8B-B14F-4D97-AF65-F5344CB8AC3E}">
        <p14:creationId xmlns:p14="http://schemas.microsoft.com/office/powerpoint/2010/main" val="225343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ctr" defTabSz="614751" rtl="0" eaLnBrk="1" latinLnBrk="0" hangingPunct="1">
        <a:spcBef>
          <a:spcPct val="0"/>
        </a:spcBef>
        <a:buNone/>
        <a:defRPr sz="5900" kern="1200">
          <a:solidFill>
            <a:schemeClr val="tx1"/>
          </a:solidFill>
          <a:latin typeface="+mj-lt"/>
          <a:ea typeface="+mj-ea"/>
          <a:cs typeface="+mj-cs"/>
        </a:defRPr>
      </a:lvl1pPr>
    </p:titleStyle>
    <p:bodyStyle>
      <a:lvl1pPr marL="461063" indent="-461063" algn="l" defTabSz="614751" rtl="0" eaLnBrk="1" latinLnBrk="0" hangingPunct="1">
        <a:spcBef>
          <a:spcPct val="20000"/>
        </a:spcBef>
        <a:buFont typeface="Arial"/>
        <a:buChar char="•"/>
        <a:defRPr sz="4300" kern="1200">
          <a:solidFill>
            <a:schemeClr val="tx1"/>
          </a:solidFill>
          <a:latin typeface="+mn-lt"/>
          <a:ea typeface="+mn-ea"/>
          <a:cs typeface="+mn-cs"/>
        </a:defRPr>
      </a:lvl1pPr>
      <a:lvl2pPr marL="998971" indent="-384219" algn="l" defTabSz="614751" rtl="0" eaLnBrk="1" latinLnBrk="0" hangingPunct="1">
        <a:spcBef>
          <a:spcPct val="20000"/>
        </a:spcBef>
        <a:buFont typeface="Arial"/>
        <a:buChar char="–"/>
        <a:defRPr sz="3800" kern="1200">
          <a:solidFill>
            <a:schemeClr val="tx1"/>
          </a:solidFill>
          <a:latin typeface="+mn-lt"/>
          <a:ea typeface="+mn-ea"/>
          <a:cs typeface="+mn-cs"/>
        </a:defRPr>
      </a:lvl2pPr>
      <a:lvl3pPr marL="1536878" indent="-307376" algn="l" defTabSz="614751" rtl="0" eaLnBrk="1" latinLnBrk="0" hangingPunct="1">
        <a:spcBef>
          <a:spcPct val="20000"/>
        </a:spcBef>
        <a:buFont typeface="Arial"/>
        <a:buChar char="•"/>
        <a:defRPr sz="3200" kern="1200">
          <a:solidFill>
            <a:schemeClr val="tx1"/>
          </a:solidFill>
          <a:latin typeface="+mn-lt"/>
          <a:ea typeface="+mn-ea"/>
          <a:cs typeface="+mn-cs"/>
        </a:defRPr>
      </a:lvl3pPr>
      <a:lvl4pPr marL="2151629" indent="-307376" algn="l" defTabSz="614751" rtl="0" eaLnBrk="1" latinLnBrk="0" hangingPunct="1">
        <a:spcBef>
          <a:spcPct val="20000"/>
        </a:spcBef>
        <a:buFont typeface="Arial"/>
        <a:buChar char="–"/>
        <a:defRPr sz="2700" kern="1200">
          <a:solidFill>
            <a:schemeClr val="tx1"/>
          </a:solidFill>
          <a:latin typeface="+mn-lt"/>
          <a:ea typeface="+mn-ea"/>
          <a:cs typeface="+mn-cs"/>
        </a:defRPr>
      </a:lvl4pPr>
      <a:lvl5pPr marL="2766380" indent="-307376" algn="l" defTabSz="614751" rtl="0" eaLnBrk="1" latinLnBrk="0" hangingPunct="1">
        <a:spcBef>
          <a:spcPct val="20000"/>
        </a:spcBef>
        <a:buFont typeface="Arial"/>
        <a:buChar char="»"/>
        <a:defRPr sz="2700" kern="1200">
          <a:solidFill>
            <a:schemeClr val="tx1"/>
          </a:solidFill>
          <a:latin typeface="+mn-lt"/>
          <a:ea typeface="+mn-ea"/>
          <a:cs typeface="+mn-cs"/>
        </a:defRPr>
      </a:lvl5pPr>
      <a:lvl6pPr marL="3381131" indent="-307376" algn="l" defTabSz="614751" rtl="0" eaLnBrk="1" latinLnBrk="0" hangingPunct="1">
        <a:spcBef>
          <a:spcPct val="20000"/>
        </a:spcBef>
        <a:buFont typeface="Arial"/>
        <a:buChar char="•"/>
        <a:defRPr sz="2700" kern="1200">
          <a:solidFill>
            <a:schemeClr val="tx1"/>
          </a:solidFill>
          <a:latin typeface="+mn-lt"/>
          <a:ea typeface="+mn-ea"/>
          <a:cs typeface="+mn-cs"/>
        </a:defRPr>
      </a:lvl6pPr>
      <a:lvl7pPr marL="3995882" indent="-307376" algn="l" defTabSz="614751" rtl="0" eaLnBrk="1" latinLnBrk="0" hangingPunct="1">
        <a:spcBef>
          <a:spcPct val="20000"/>
        </a:spcBef>
        <a:buFont typeface="Arial"/>
        <a:buChar char="•"/>
        <a:defRPr sz="2700" kern="1200">
          <a:solidFill>
            <a:schemeClr val="tx1"/>
          </a:solidFill>
          <a:latin typeface="+mn-lt"/>
          <a:ea typeface="+mn-ea"/>
          <a:cs typeface="+mn-cs"/>
        </a:defRPr>
      </a:lvl7pPr>
      <a:lvl8pPr marL="4610633" indent="-307376" algn="l" defTabSz="614751" rtl="0" eaLnBrk="1" latinLnBrk="0" hangingPunct="1">
        <a:spcBef>
          <a:spcPct val="20000"/>
        </a:spcBef>
        <a:buFont typeface="Arial"/>
        <a:buChar char="•"/>
        <a:defRPr sz="2700" kern="1200">
          <a:solidFill>
            <a:schemeClr val="tx1"/>
          </a:solidFill>
          <a:latin typeface="+mn-lt"/>
          <a:ea typeface="+mn-ea"/>
          <a:cs typeface="+mn-cs"/>
        </a:defRPr>
      </a:lvl8pPr>
      <a:lvl9pPr marL="5225385" indent="-307376" algn="l" defTabSz="614751"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s-ES"/>
      </a:defPPr>
      <a:lvl1pPr marL="0" algn="l" defTabSz="614751" rtl="0" eaLnBrk="1" latinLnBrk="0" hangingPunct="1">
        <a:defRPr sz="2400" kern="1200">
          <a:solidFill>
            <a:schemeClr val="tx1"/>
          </a:solidFill>
          <a:latin typeface="+mn-lt"/>
          <a:ea typeface="+mn-ea"/>
          <a:cs typeface="+mn-cs"/>
        </a:defRPr>
      </a:lvl1pPr>
      <a:lvl2pPr marL="614751" algn="l" defTabSz="614751" rtl="0" eaLnBrk="1" latinLnBrk="0" hangingPunct="1">
        <a:defRPr sz="2400" kern="1200">
          <a:solidFill>
            <a:schemeClr val="tx1"/>
          </a:solidFill>
          <a:latin typeface="+mn-lt"/>
          <a:ea typeface="+mn-ea"/>
          <a:cs typeface="+mn-cs"/>
        </a:defRPr>
      </a:lvl2pPr>
      <a:lvl3pPr marL="1229502" algn="l" defTabSz="614751" rtl="0" eaLnBrk="1" latinLnBrk="0" hangingPunct="1">
        <a:defRPr sz="2400" kern="1200">
          <a:solidFill>
            <a:schemeClr val="tx1"/>
          </a:solidFill>
          <a:latin typeface="+mn-lt"/>
          <a:ea typeface="+mn-ea"/>
          <a:cs typeface="+mn-cs"/>
        </a:defRPr>
      </a:lvl3pPr>
      <a:lvl4pPr marL="1844253" algn="l" defTabSz="614751" rtl="0" eaLnBrk="1" latinLnBrk="0" hangingPunct="1">
        <a:defRPr sz="2400" kern="1200">
          <a:solidFill>
            <a:schemeClr val="tx1"/>
          </a:solidFill>
          <a:latin typeface="+mn-lt"/>
          <a:ea typeface="+mn-ea"/>
          <a:cs typeface="+mn-cs"/>
        </a:defRPr>
      </a:lvl4pPr>
      <a:lvl5pPr marL="2459004" algn="l" defTabSz="614751" rtl="0" eaLnBrk="1" latinLnBrk="0" hangingPunct="1">
        <a:defRPr sz="2400" kern="1200">
          <a:solidFill>
            <a:schemeClr val="tx1"/>
          </a:solidFill>
          <a:latin typeface="+mn-lt"/>
          <a:ea typeface="+mn-ea"/>
          <a:cs typeface="+mn-cs"/>
        </a:defRPr>
      </a:lvl5pPr>
      <a:lvl6pPr marL="3073756" algn="l" defTabSz="614751" rtl="0" eaLnBrk="1" latinLnBrk="0" hangingPunct="1">
        <a:defRPr sz="2400" kern="1200">
          <a:solidFill>
            <a:schemeClr val="tx1"/>
          </a:solidFill>
          <a:latin typeface="+mn-lt"/>
          <a:ea typeface="+mn-ea"/>
          <a:cs typeface="+mn-cs"/>
        </a:defRPr>
      </a:lvl6pPr>
      <a:lvl7pPr marL="3688507" algn="l" defTabSz="614751" rtl="0" eaLnBrk="1" latinLnBrk="0" hangingPunct="1">
        <a:defRPr sz="2400" kern="1200">
          <a:solidFill>
            <a:schemeClr val="tx1"/>
          </a:solidFill>
          <a:latin typeface="+mn-lt"/>
          <a:ea typeface="+mn-ea"/>
          <a:cs typeface="+mn-cs"/>
        </a:defRPr>
      </a:lvl7pPr>
      <a:lvl8pPr marL="4303258" algn="l" defTabSz="614751" rtl="0" eaLnBrk="1" latinLnBrk="0" hangingPunct="1">
        <a:defRPr sz="2400" kern="1200">
          <a:solidFill>
            <a:schemeClr val="tx1"/>
          </a:solidFill>
          <a:latin typeface="+mn-lt"/>
          <a:ea typeface="+mn-ea"/>
          <a:cs typeface="+mn-cs"/>
        </a:defRPr>
      </a:lvl8pPr>
      <a:lvl9pPr marL="4918009" algn="l" defTabSz="614751"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939555" y="2121502"/>
            <a:ext cx="10309714" cy="2725056"/>
          </a:xfrm>
        </p:spPr>
        <p:txBody>
          <a:bodyPr>
            <a:normAutofit/>
          </a:bodyPr>
          <a:lstStyle/>
          <a:p>
            <a:pPr algn="ctr"/>
            <a:r>
              <a:rPr lang="es-MX" sz="2800" dirty="0" smtClean="0"/>
              <a:t>Propuesta </a:t>
            </a:r>
            <a:r>
              <a:rPr lang="es-MX" sz="2800" dirty="0"/>
              <a:t>de un  diseño pedagógico para la implementación de la asignatura  de lengua y cultura de los pueblos originarios ancestrales</a:t>
            </a:r>
          </a:p>
          <a:p>
            <a:pPr algn="ctr"/>
            <a:r>
              <a:rPr lang="es-MX" sz="2800" dirty="0"/>
              <a:t> </a:t>
            </a:r>
            <a:endParaRPr lang="es-CL" sz="2800" dirty="0"/>
          </a:p>
          <a:p>
            <a:pPr algn="ctr"/>
            <a:endParaRPr lang="es-CL" sz="2800" dirty="0">
              <a:solidFill>
                <a:schemeClr val="accent1">
                  <a:lumMod val="75000"/>
                </a:schemeClr>
              </a:solidFill>
            </a:endParaRPr>
          </a:p>
        </p:txBody>
      </p:sp>
      <p:pic>
        <p:nvPicPr>
          <p:cNvPr id="3" name="Imagen 2" descr="Logotipo, nombre de la empresa&#10;&#10;Descripción generada automáticamente">
            <a:extLst>
              <a:ext uri="{FF2B5EF4-FFF2-40B4-BE49-F238E27FC236}">
                <a16:creationId xmlns:a16="http://schemas.microsoft.com/office/drawing/2014/main" xmlns="" id="{066ADF40-D29A-4A33-99C0-F8307E260A49}"/>
              </a:ext>
            </a:extLst>
          </p:cNvPr>
          <p:cNvPicPr>
            <a:picLocks noChangeAspect="1"/>
          </p:cNvPicPr>
          <p:nvPr/>
        </p:nvPicPr>
        <p:blipFill rotWithShape="1">
          <a:blip r:embed="rId3"/>
          <a:srcRect t="8045" b="35966"/>
          <a:stretch/>
        </p:blipFill>
        <p:spPr>
          <a:xfrm>
            <a:off x="133873" y="5409081"/>
            <a:ext cx="2825404" cy="1054578"/>
          </a:xfrm>
          <a:prstGeom prst="rect">
            <a:avLst/>
          </a:prstGeom>
        </p:spPr>
      </p:pic>
      <p:pic>
        <p:nvPicPr>
          <p:cNvPr id="10" name="Imagen 9" descr="Código QR&#10;&#10;Descripción generada automáticamente">
            <a:extLst>
              <a:ext uri="{FF2B5EF4-FFF2-40B4-BE49-F238E27FC236}">
                <a16:creationId xmlns:a16="http://schemas.microsoft.com/office/drawing/2014/main" xmlns="" id="{759FD748-5F68-4087-9504-56B3EAB0640E}"/>
              </a:ext>
            </a:extLst>
          </p:cNvPr>
          <p:cNvPicPr>
            <a:picLocks noChangeAspect="1"/>
          </p:cNvPicPr>
          <p:nvPr/>
        </p:nvPicPr>
        <p:blipFill>
          <a:blip r:embed="rId4"/>
          <a:stretch>
            <a:fillRect/>
          </a:stretch>
        </p:blipFill>
        <p:spPr>
          <a:xfrm>
            <a:off x="8919815" y="5257519"/>
            <a:ext cx="2973197" cy="1581305"/>
          </a:xfrm>
          <a:prstGeom prst="rect">
            <a:avLst/>
          </a:prstGeom>
        </p:spPr>
      </p:pic>
      <p:sp>
        <p:nvSpPr>
          <p:cNvPr id="14" name="CuadroTexto 13">
            <a:extLst>
              <a:ext uri="{FF2B5EF4-FFF2-40B4-BE49-F238E27FC236}">
                <a16:creationId xmlns:a16="http://schemas.microsoft.com/office/drawing/2014/main" xmlns="" id="{67247F61-1ECC-4E37-B1C4-9A3571757D8B}"/>
              </a:ext>
            </a:extLst>
          </p:cNvPr>
          <p:cNvSpPr txBox="1"/>
          <p:nvPr/>
        </p:nvSpPr>
        <p:spPr>
          <a:xfrm>
            <a:off x="1907406" y="4554170"/>
            <a:ext cx="8374024" cy="923330"/>
          </a:xfrm>
          <a:prstGeom prst="rect">
            <a:avLst/>
          </a:prstGeom>
          <a:noFill/>
        </p:spPr>
        <p:txBody>
          <a:bodyPr wrap="none" rtlCol="0">
            <a:spAutoFit/>
          </a:bodyPr>
          <a:lstStyle/>
          <a:p>
            <a:pPr algn="ctr"/>
            <a:r>
              <a:rPr lang="es-CL" sz="1800" dirty="0">
                <a:latin typeface="Verdana" panose="020B0604030504040204" pitchFamily="34" charset="0"/>
                <a:ea typeface="Verdana" panose="020B0604030504040204" pitchFamily="34" charset="0"/>
                <a:cs typeface="Aharoni" panose="02010803020104030203" pitchFamily="2" charset="-79"/>
              </a:rPr>
              <a:t>Segundo Quintriqueo</a:t>
            </a:r>
            <a:r>
              <a:rPr lang="es-CL" sz="1800" b="1" dirty="0">
                <a:latin typeface="Verdana" panose="020B0604030504040204" pitchFamily="34" charset="0"/>
                <a:ea typeface="Verdana" panose="020B0604030504040204" pitchFamily="34" charset="0"/>
                <a:cs typeface="Aharoni" panose="02010803020104030203" pitchFamily="2" charset="-79"/>
              </a:rPr>
              <a:t>, </a:t>
            </a:r>
            <a:r>
              <a:rPr lang="es-CL" sz="1800" dirty="0">
                <a:latin typeface="Verdana" panose="020B0604030504040204" pitchFamily="34" charset="0"/>
                <a:ea typeface="Verdana" panose="020B0604030504040204" pitchFamily="34" charset="0"/>
                <a:cs typeface="Aharoni" panose="02010803020104030203" pitchFamily="2" charset="-79"/>
              </a:rPr>
              <a:t>Katerin Arias, Soledad Morales y Viviana </a:t>
            </a:r>
            <a:r>
              <a:rPr lang="es-CL" sz="1800" dirty="0" smtClean="0">
                <a:latin typeface="Verdana" panose="020B0604030504040204" pitchFamily="34" charset="0"/>
                <a:ea typeface="Verdana" panose="020B0604030504040204" pitchFamily="34" charset="0"/>
                <a:cs typeface="Aharoni" panose="02010803020104030203" pitchFamily="2" charset="-79"/>
              </a:rPr>
              <a:t>Zapata</a:t>
            </a:r>
          </a:p>
          <a:p>
            <a:pPr algn="ctr"/>
            <a:endParaRPr lang="es-CL" sz="1800" dirty="0">
              <a:latin typeface="Verdana" panose="020B0604030504040204" pitchFamily="34" charset="0"/>
              <a:ea typeface="Verdana" panose="020B0604030504040204" pitchFamily="34" charset="0"/>
              <a:cs typeface="Aharoni" panose="02010803020104030203" pitchFamily="2" charset="-79"/>
            </a:endParaRPr>
          </a:p>
          <a:p>
            <a:pPr algn="ctr"/>
            <a:r>
              <a:rPr lang="es-CL" sz="1800" dirty="0" smtClean="0">
                <a:latin typeface="Verdana" panose="020B0604030504040204" pitchFamily="34" charset="0"/>
                <a:ea typeface="Verdana" panose="020B0604030504040204" pitchFamily="34" charset="0"/>
                <a:cs typeface="Aharoni" panose="02010803020104030203" pitchFamily="2" charset="-79"/>
              </a:rPr>
              <a:t>TEMUCO, 1 de junio de 2022</a:t>
            </a:r>
            <a:endParaRPr lang="es-CL" sz="1800" dirty="0">
              <a:latin typeface="Verdana" panose="020B0604030504040204" pitchFamily="34" charset="0"/>
              <a:ea typeface="Verdana" panose="020B0604030504040204" pitchFamily="34" charset="0"/>
              <a:cs typeface="Aharoni" panose="02010803020104030203" pitchFamily="2" charset="-79"/>
            </a:endParaRPr>
          </a:p>
        </p:txBody>
      </p:sp>
    </p:spTree>
    <p:extLst>
      <p:ext uri="{BB962C8B-B14F-4D97-AF65-F5344CB8AC3E}">
        <p14:creationId xmlns:p14="http://schemas.microsoft.com/office/powerpoint/2010/main" val="2482463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395785" y="254493"/>
            <a:ext cx="11054687" cy="747581"/>
          </a:xfrm>
        </p:spPr>
        <p:txBody>
          <a:bodyPr>
            <a:noAutofit/>
          </a:bodyPr>
          <a:lstStyle/>
          <a:p>
            <a:pPr algn="ctr"/>
            <a:r>
              <a:rPr lang="es-CL" sz="3200" dirty="0">
                <a:solidFill>
                  <a:schemeClr val="tx1"/>
                </a:solidFill>
              </a:rPr>
              <a:t>Metodología de </a:t>
            </a:r>
            <a:r>
              <a:rPr lang="es-CL" sz="3200" dirty="0" smtClean="0">
                <a:solidFill>
                  <a:schemeClr val="tx1"/>
                </a:solidFill>
              </a:rPr>
              <a:t>Investigación</a:t>
            </a:r>
            <a:endParaRPr lang="es-CL" sz="3200" dirty="0">
              <a:solidFill>
                <a:schemeClr val="tx1"/>
              </a:solidFill>
            </a:endParaRPr>
          </a:p>
        </p:txBody>
      </p:sp>
      <p:sp>
        <p:nvSpPr>
          <p:cNvPr id="11" name="Google Shape;162;p10">
            <a:extLst>
              <a:ext uri="{FF2B5EF4-FFF2-40B4-BE49-F238E27FC236}">
                <a16:creationId xmlns:a16="http://schemas.microsoft.com/office/drawing/2014/main" xmlns="" id="{D8C9D5AD-B771-47FD-81A3-5210ECF7EACB}"/>
              </a:ext>
            </a:extLst>
          </p:cNvPr>
          <p:cNvSpPr txBox="1">
            <a:spLocks/>
          </p:cNvSpPr>
          <p:nvPr/>
        </p:nvSpPr>
        <p:spPr>
          <a:xfrm>
            <a:off x="275503" y="822492"/>
            <a:ext cx="11637818" cy="5900525"/>
          </a:xfrm>
          <a:prstGeom prst="rect">
            <a:avLst/>
          </a:prstGeom>
          <a:noFill/>
          <a:ln>
            <a:noFill/>
          </a:ln>
        </p:spPr>
        <p:txBody>
          <a:bodyPr spcFirstLastPara="1" wrap="square" lIns="122950" tIns="61475" rIns="122950" bIns="614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360"/>
              </a:spcBef>
              <a:spcAft>
                <a:spcPts val="0"/>
              </a:spcAft>
              <a:buClr>
                <a:srgbClr val="4F81BD"/>
              </a:buClr>
              <a:buSzPts val="1800"/>
              <a:buFont typeface="Arial"/>
              <a:buNone/>
              <a:defRPr sz="1800" b="0" i="0" u="none" strike="noStrike" cap="none">
                <a:solidFill>
                  <a:srgbClr val="4F81BD"/>
                </a:solidFill>
                <a:latin typeface="Verdana"/>
                <a:ea typeface="Verdana"/>
                <a:cs typeface="Verdana"/>
                <a:sym typeface="Verdana"/>
              </a:defRPr>
            </a:lvl1pPr>
            <a:lvl2pPr marL="914400" marR="0" lvl="1" indent="-342900" algn="l" rtl="0">
              <a:lnSpc>
                <a:spcPct val="100000"/>
              </a:lnSpc>
              <a:spcBef>
                <a:spcPts val="360"/>
              </a:spcBef>
              <a:spcAft>
                <a:spcPts val="0"/>
              </a:spcAft>
              <a:buClr>
                <a:schemeClr val="dk1"/>
              </a:buClr>
              <a:buSzPts val="1800"/>
              <a:buFont typeface="Arial"/>
              <a:buChar char="–"/>
              <a:defRPr sz="3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7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7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7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7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7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700" b="0" i="0" u="none" strike="noStrike" cap="none">
                <a:solidFill>
                  <a:schemeClr val="dk1"/>
                </a:solidFill>
                <a:latin typeface="Calibri"/>
                <a:ea typeface="Calibri"/>
                <a:cs typeface="Calibri"/>
                <a:sym typeface="Calibri"/>
              </a:defRPr>
            </a:lvl9pPr>
          </a:lstStyle>
          <a:p>
            <a:pPr marL="285750" marR="0" lvl="0" indent="-285750" algn="just" defTabSz="914400" rtl="0" eaLnBrk="1" fontAlgn="auto" latinLnBrk="0" hangingPunct="1">
              <a:lnSpc>
                <a:spcPct val="100000"/>
              </a:lnSpc>
              <a:spcBef>
                <a:spcPts val="0"/>
              </a:spcBef>
              <a:spcAft>
                <a:spcPts val="0"/>
              </a:spcAft>
              <a:buClrTx/>
              <a:buSzPts val="1800"/>
              <a:buFont typeface="Arial"/>
              <a:buChar char="•"/>
              <a:tabLst/>
              <a:defRPr/>
            </a:pPr>
            <a:r>
              <a:rPr kumimoji="0" lang="es-CL" sz="2400" b="1" i="0" u="none" strike="noStrike" kern="0" cap="none" spc="0" normalizeH="0" baseline="0" noProof="0" dirty="0">
                <a:ln>
                  <a:noFill/>
                </a:ln>
                <a:solidFill>
                  <a:schemeClr val="tx1"/>
                </a:solidFill>
                <a:effectLst/>
                <a:uLnTx/>
                <a:uFillTx/>
                <a:sym typeface="Verdana"/>
              </a:rPr>
              <a:t>La investigación educativa básica y aplicada</a:t>
            </a:r>
            <a:r>
              <a:rPr kumimoji="0" lang="es-CL" sz="2400" b="0" i="0" u="none" strike="noStrike" kern="0" cap="none" spc="0" normalizeH="0" baseline="0" noProof="0" dirty="0">
                <a:ln>
                  <a:noFill/>
                </a:ln>
                <a:solidFill>
                  <a:schemeClr val="tx1"/>
                </a:solidFill>
                <a:effectLst/>
                <a:uLnTx/>
                <a:uFillTx/>
                <a:sym typeface="Verdana"/>
              </a:rPr>
              <a:t> (McMillan y Schumacher, 2005; </a:t>
            </a:r>
            <a:r>
              <a:rPr kumimoji="0" lang="es-CL" sz="2400" b="0" i="0" u="none" strike="noStrike" kern="0" cap="none" spc="0" normalizeH="0" baseline="0" noProof="0" dirty="0" err="1">
                <a:ln>
                  <a:noFill/>
                </a:ln>
                <a:solidFill>
                  <a:schemeClr val="tx1"/>
                </a:solidFill>
                <a:effectLst/>
                <a:uLnTx/>
                <a:uFillTx/>
                <a:sym typeface="Verdana"/>
              </a:rPr>
              <a:t>Gauthier</a:t>
            </a:r>
            <a:r>
              <a:rPr kumimoji="0" lang="es-CL" sz="2400" b="0" i="0" u="none" strike="noStrike" kern="0" cap="none" spc="0" normalizeH="0" baseline="0" noProof="0" dirty="0">
                <a:ln>
                  <a:noFill/>
                </a:ln>
                <a:solidFill>
                  <a:schemeClr val="tx1"/>
                </a:solidFill>
                <a:effectLst/>
                <a:uLnTx/>
                <a:uFillTx/>
                <a:sym typeface="Verdana"/>
              </a:rPr>
              <a:t> B., 2009), que permita construir una base de conocimiento para</a:t>
            </a:r>
            <a:r>
              <a:rPr kumimoji="0" lang="es-CL" sz="2400" b="0" i="0" u="none" strike="noStrike" kern="0" cap="none" spc="0" normalizeH="0" noProof="0" dirty="0">
                <a:ln>
                  <a:noFill/>
                </a:ln>
                <a:solidFill>
                  <a:schemeClr val="tx1"/>
                </a:solidFill>
                <a:effectLst/>
                <a:uLnTx/>
                <a:uFillTx/>
                <a:sym typeface="Verdana"/>
              </a:rPr>
              <a:t> describir, comprender y explicar los problemas de la educación en contexto de diversidad social y cultural</a:t>
            </a:r>
            <a:r>
              <a:rPr kumimoji="0" lang="es-CL" sz="2400" b="0" i="0" u="none" strike="noStrike" kern="0" cap="none" spc="0" normalizeH="0" baseline="0" noProof="0" dirty="0">
                <a:ln>
                  <a:noFill/>
                </a:ln>
                <a:solidFill>
                  <a:schemeClr val="tx1"/>
                </a:solidFill>
                <a:effectLst/>
                <a:uLnTx/>
                <a:uFillTx/>
                <a:sym typeface="Verdana"/>
              </a:rPr>
              <a:t>. </a:t>
            </a:r>
          </a:p>
          <a:p>
            <a:pPr marL="285750" marR="0" lvl="0" indent="-285750" algn="just" defTabSz="914400" rtl="0" eaLnBrk="1" fontAlgn="auto" latinLnBrk="0" hangingPunct="1">
              <a:lnSpc>
                <a:spcPct val="100000"/>
              </a:lnSpc>
              <a:spcBef>
                <a:spcPts val="0"/>
              </a:spcBef>
              <a:spcAft>
                <a:spcPts val="0"/>
              </a:spcAft>
              <a:buClrTx/>
              <a:buSzPts val="1800"/>
              <a:buFont typeface="Arial"/>
              <a:buChar char="•"/>
              <a:tabLst/>
              <a:defRPr/>
            </a:pPr>
            <a:endParaRPr lang="es-CL" sz="2400" kern="0" dirty="0">
              <a:solidFill>
                <a:schemeClr val="tx1"/>
              </a:solidFill>
            </a:endParaRPr>
          </a:p>
          <a:p>
            <a:pPr marL="285750" marR="0" lvl="0" indent="-285750" algn="just" defTabSz="914400" rtl="0" eaLnBrk="1" fontAlgn="auto" latinLnBrk="0" hangingPunct="1">
              <a:lnSpc>
                <a:spcPct val="100000"/>
              </a:lnSpc>
              <a:spcBef>
                <a:spcPts val="0"/>
              </a:spcBef>
              <a:spcAft>
                <a:spcPts val="0"/>
              </a:spcAft>
              <a:buClrTx/>
              <a:buSzPts val="1800"/>
              <a:buFont typeface="Arial"/>
              <a:buChar char="•"/>
              <a:tabLst/>
              <a:defRPr/>
            </a:pPr>
            <a:r>
              <a:rPr kumimoji="0" lang="es-CL" sz="2400" b="1" i="0" u="none" strike="noStrike" kern="0" cap="none" spc="0" normalizeH="0" baseline="0" noProof="0" dirty="0">
                <a:ln>
                  <a:noFill/>
                </a:ln>
                <a:solidFill>
                  <a:schemeClr val="tx1"/>
                </a:solidFill>
                <a:effectLst/>
                <a:uLnTx/>
                <a:uFillTx/>
                <a:sym typeface="Verdana"/>
              </a:rPr>
              <a:t>Enfoques de co-construcción, basado en un</a:t>
            </a:r>
            <a:r>
              <a:rPr kumimoji="0" lang="es-CL" sz="2400" b="1" i="0" u="none" strike="noStrike" kern="0" cap="none" spc="0" normalizeH="0" noProof="0" dirty="0">
                <a:ln>
                  <a:noFill/>
                </a:ln>
                <a:solidFill>
                  <a:schemeClr val="tx1"/>
                </a:solidFill>
                <a:effectLst/>
                <a:uLnTx/>
                <a:uFillTx/>
                <a:sym typeface="Verdana"/>
              </a:rPr>
              <a:t> pluralismo epistemológico intercultural</a:t>
            </a:r>
            <a:r>
              <a:rPr kumimoji="0" lang="es-CL" sz="2400" i="0" u="none" strike="noStrike" kern="0" cap="none" spc="0" normalizeH="0" noProof="0" dirty="0">
                <a:ln>
                  <a:noFill/>
                </a:ln>
                <a:solidFill>
                  <a:schemeClr val="tx1"/>
                </a:solidFill>
                <a:effectLst/>
                <a:uLnTx/>
                <a:uFillTx/>
                <a:sym typeface="Verdana"/>
              </a:rPr>
              <a:t>, que permita construir pistas de acción </a:t>
            </a:r>
            <a:r>
              <a:rPr kumimoji="0" lang="es-CL" sz="2400" i="0" u="none" strike="noStrike" kern="0" cap="none" spc="0" normalizeH="0" baseline="0" noProof="0" dirty="0">
                <a:ln>
                  <a:noFill/>
                </a:ln>
                <a:solidFill>
                  <a:schemeClr val="tx1"/>
                </a:solidFill>
                <a:effectLst/>
                <a:uLnTx/>
                <a:uFillTx/>
                <a:sym typeface="Verdana"/>
              </a:rPr>
              <a:t>y protocolo de actuación con sentido y significado para la comunidad educativa intercultural sostenible en el tiempo. </a:t>
            </a:r>
            <a:endParaRPr kumimoji="0" lang="es-CL" sz="2400" i="0" u="none" strike="noStrike" kern="0" cap="none" spc="0" normalizeH="0" baseline="0" noProof="0" dirty="0" smtClean="0">
              <a:ln>
                <a:noFill/>
              </a:ln>
              <a:solidFill>
                <a:schemeClr val="tx1"/>
              </a:solidFill>
              <a:effectLst/>
              <a:uLnTx/>
              <a:uFillTx/>
              <a:sym typeface="Verdana"/>
            </a:endParaRPr>
          </a:p>
          <a:p>
            <a:pPr marL="285750" marR="0" lvl="0" indent="-285750" algn="just" defTabSz="914400" rtl="0" eaLnBrk="1" fontAlgn="auto" latinLnBrk="0" hangingPunct="1">
              <a:lnSpc>
                <a:spcPct val="100000"/>
              </a:lnSpc>
              <a:spcBef>
                <a:spcPts val="0"/>
              </a:spcBef>
              <a:spcAft>
                <a:spcPts val="0"/>
              </a:spcAft>
              <a:buClrTx/>
              <a:buSzPts val="1800"/>
              <a:buFont typeface="Arial"/>
              <a:buChar char="•"/>
              <a:tabLst/>
              <a:defRPr/>
            </a:pPr>
            <a:endParaRPr kumimoji="0" lang="es-CL" sz="2400" i="0" u="none" strike="noStrike" kern="0" cap="none" spc="0" normalizeH="0" baseline="0" noProof="0" dirty="0" smtClean="0">
              <a:ln>
                <a:noFill/>
              </a:ln>
              <a:solidFill>
                <a:schemeClr val="tx1"/>
              </a:solidFill>
              <a:effectLst/>
              <a:uLnTx/>
              <a:uFillTx/>
              <a:sym typeface="Verdana"/>
            </a:endParaRPr>
          </a:p>
          <a:p>
            <a:pPr marL="285750" lvl="0" indent="-285750" algn="just" defTabSz="914400">
              <a:spcBef>
                <a:spcPts val="0"/>
              </a:spcBef>
              <a:buClrTx/>
              <a:buFont typeface="Arial"/>
              <a:buChar char="•"/>
              <a:defRPr/>
            </a:pPr>
            <a:r>
              <a:rPr lang="es-CL" sz="2400" b="1" kern="0" dirty="0" smtClean="0">
                <a:solidFill>
                  <a:schemeClr val="tx1"/>
                </a:solidFill>
              </a:rPr>
              <a:t>Participantes, </a:t>
            </a:r>
            <a:r>
              <a:rPr lang="es-CL" sz="2400" kern="0" dirty="0" smtClean="0">
                <a:solidFill>
                  <a:schemeClr val="tx1"/>
                </a:solidFill>
              </a:rPr>
              <a:t>actores del medio educativo y </a:t>
            </a:r>
            <a:r>
              <a:rPr lang="es-CL" sz="2400" kern="0" dirty="0" smtClean="0">
                <a:solidFill>
                  <a:schemeClr val="tx1"/>
                </a:solidFill>
              </a:rPr>
              <a:t>social. </a:t>
            </a:r>
            <a:r>
              <a:rPr lang="es-CL" sz="2400" dirty="0" smtClean="0">
                <a:solidFill>
                  <a:schemeClr val="tx1"/>
                </a:solidFill>
              </a:rPr>
              <a:t>En </a:t>
            </a:r>
            <a:r>
              <a:rPr lang="es-CL" sz="2400" dirty="0">
                <a:solidFill>
                  <a:schemeClr val="tx1"/>
                </a:solidFill>
              </a:rPr>
              <a:t>el medio escolar participaron: 7 directores, 2 Jefes de Unidad Técnica Pedagógica (</a:t>
            </a:r>
            <a:r>
              <a:rPr lang="es-CL" sz="2400" dirty="0" err="1">
                <a:solidFill>
                  <a:schemeClr val="tx1"/>
                </a:solidFill>
              </a:rPr>
              <a:t>UTP</a:t>
            </a:r>
            <a:r>
              <a:rPr lang="es-CL" sz="2400" dirty="0">
                <a:solidFill>
                  <a:schemeClr val="tx1"/>
                </a:solidFill>
              </a:rPr>
              <a:t>), 21 profesores de aula, 13 educadores tradicionales y 5 estudiantes. En el medio comunitario los participantes fueron: 6 padres de estudiantes, 10 madres de estudiantes y 12 sabios.</a:t>
            </a:r>
            <a:endParaRPr kumimoji="0" lang="es-CL" sz="2400" b="1" i="0" u="none" strike="noStrike" kern="0" cap="none" spc="0" normalizeH="0" baseline="0" noProof="0" dirty="0">
              <a:ln>
                <a:noFill/>
              </a:ln>
              <a:solidFill>
                <a:schemeClr val="tx1"/>
              </a:solidFill>
              <a:effectLst/>
              <a:uLnTx/>
              <a:uFillTx/>
              <a:sym typeface="Verdana"/>
            </a:endParaRPr>
          </a:p>
        </p:txBody>
      </p:sp>
    </p:spTree>
    <p:extLst>
      <p:ext uri="{BB962C8B-B14F-4D97-AF65-F5344CB8AC3E}">
        <p14:creationId xmlns:p14="http://schemas.microsoft.com/office/powerpoint/2010/main" val="4028210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Elipse 54"/>
          <p:cNvSpPr/>
          <p:nvPr/>
        </p:nvSpPr>
        <p:spPr>
          <a:xfrm>
            <a:off x="10175234" y="2347741"/>
            <a:ext cx="1120138" cy="2514131"/>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CL"/>
          </a:p>
        </p:txBody>
      </p:sp>
      <p:sp>
        <p:nvSpPr>
          <p:cNvPr id="2" name="Título 1"/>
          <p:cNvSpPr>
            <a:spLocks noGrp="1"/>
          </p:cNvSpPr>
          <p:nvPr>
            <p:ph type="title"/>
          </p:nvPr>
        </p:nvSpPr>
        <p:spPr>
          <a:xfrm>
            <a:off x="455521" y="95147"/>
            <a:ext cx="10969943" cy="371310"/>
          </a:xfrm>
        </p:spPr>
        <p:txBody>
          <a:bodyPr>
            <a:noAutofit/>
          </a:bodyPr>
          <a:lstStyle/>
          <a:p>
            <a:r>
              <a:rPr lang="es-CL" sz="2400" b="1" dirty="0" smtClean="0"/>
              <a:t>Propuesta para la </a:t>
            </a:r>
            <a:r>
              <a:rPr lang="es-CL" sz="2400" b="1" dirty="0" err="1" smtClean="0"/>
              <a:t>co</a:t>
            </a:r>
            <a:r>
              <a:rPr lang="es-CL" sz="2400" b="1" dirty="0" smtClean="0"/>
              <a:t>-gestión de la comunidad educativa intercultural</a:t>
            </a:r>
            <a:endParaRPr lang="es-CL" sz="2400" dirty="0"/>
          </a:p>
        </p:txBody>
      </p:sp>
      <p:grpSp>
        <p:nvGrpSpPr>
          <p:cNvPr id="3" name="Grupo 2"/>
          <p:cNvGrpSpPr/>
          <p:nvPr/>
        </p:nvGrpSpPr>
        <p:grpSpPr>
          <a:xfrm>
            <a:off x="382772" y="744279"/>
            <a:ext cx="11419368" cy="5964865"/>
            <a:chOff x="-145356" y="0"/>
            <a:chExt cx="11940833" cy="6547510"/>
          </a:xfrm>
        </p:grpSpPr>
        <p:sp>
          <p:nvSpPr>
            <p:cNvPr id="4" name="Rectángulo 3"/>
            <p:cNvSpPr/>
            <p:nvPr/>
          </p:nvSpPr>
          <p:spPr>
            <a:xfrm>
              <a:off x="4119563" y="2913882"/>
              <a:ext cx="1635125" cy="637539"/>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Gestión Curricular Intercultural </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5" name="Rectángulo 4"/>
            <p:cNvSpPr/>
            <p:nvPr/>
          </p:nvSpPr>
          <p:spPr>
            <a:xfrm>
              <a:off x="8327073" y="1640072"/>
              <a:ext cx="1767205" cy="5962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Recursos Educativos</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6" name="Rectángulo 5"/>
            <p:cNvSpPr/>
            <p:nvPr/>
          </p:nvSpPr>
          <p:spPr>
            <a:xfrm rot="16200000">
              <a:off x="-101282" y="2765927"/>
              <a:ext cx="2032000" cy="421005"/>
            </a:xfrm>
            <a:prstGeom prst="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Enfoque que la sustentan</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7" name="Rectángulo 6"/>
            <p:cNvSpPr/>
            <p:nvPr/>
          </p:nvSpPr>
          <p:spPr>
            <a:xfrm>
              <a:off x="6060124" y="2913882"/>
              <a:ext cx="1520190" cy="637539"/>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Liderazgo en perspectiva Intercultural</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8" name="Rectángulo 7"/>
            <p:cNvSpPr/>
            <p:nvPr/>
          </p:nvSpPr>
          <p:spPr>
            <a:xfrm>
              <a:off x="5140008" y="3954647"/>
              <a:ext cx="1635125" cy="418465"/>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Indagación</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9" name="Rectángulo 8"/>
            <p:cNvSpPr/>
            <p:nvPr/>
          </p:nvSpPr>
          <p:spPr>
            <a:xfrm>
              <a:off x="8327073" y="2344287"/>
              <a:ext cx="1767205" cy="5962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Planificación contextualizada</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0" name="Rectángulo 9"/>
            <p:cNvSpPr/>
            <p:nvPr/>
          </p:nvSpPr>
          <p:spPr>
            <a:xfrm>
              <a:off x="8325803" y="3124067"/>
              <a:ext cx="1768475" cy="5962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Evaluación participativa</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1" name="Rectángulo 10"/>
            <p:cNvSpPr/>
            <p:nvPr/>
          </p:nvSpPr>
          <p:spPr>
            <a:xfrm>
              <a:off x="8325803" y="3923532"/>
              <a:ext cx="1768475" cy="5962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Retroalimentación </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2" name="Rectángulo 11"/>
            <p:cNvSpPr/>
            <p:nvPr/>
          </p:nvSpPr>
          <p:spPr>
            <a:xfrm>
              <a:off x="1703388" y="1562192"/>
              <a:ext cx="1588771" cy="59667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Enfoque educativo  </a:t>
              </a:r>
              <a:r>
                <a:rPr kumimoji="0" lang="es-CL" sz="1600" b="0" i="0" u="none" strike="noStrike" kern="1200" cap="none" spc="0" normalizeH="0" baseline="-25000" noProof="0" dirty="0" smtClean="0">
                  <a:ln>
                    <a:noFill/>
                  </a:ln>
                  <a:solidFill>
                    <a:srgbClr val="000000"/>
                  </a:solidFill>
                  <a:effectLst/>
                  <a:uLnTx/>
                  <a:uFillTx/>
                  <a:latin typeface="Verdana" panose="020B0604030504040204" pitchFamily="34" charset="0"/>
                  <a:ea typeface="Verdana" panose="020B0604030504040204" pitchFamily="34" charset="0"/>
                  <a:cs typeface="+mn-cs"/>
                </a:rPr>
                <a:t>intercultural</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3" name="Rectángulo 12"/>
            <p:cNvSpPr/>
            <p:nvPr/>
          </p:nvSpPr>
          <p:spPr>
            <a:xfrm>
              <a:off x="323725" y="0"/>
              <a:ext cx="1805280" cy="732752"/>
            </a:xfrm>
            <a:prstGeom prst="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Propuesta Pedagógica Intercultural</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4" name="Abrir llave 13"/>
            <p:cNvSpPr/>
            <p:nvPr/>
          </p:nvSpPr>
          <p:spPr>
            <a:xfrm>
              <a:off x="8123416" y="1517744"/>
              <a:ext cx="125617" cy="311739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614751" rtl="0" eaLnBrk="1" fontAlgn="auto" latinLnBrk="0" hangingPunct="1">
                <a:lnSpc>
                  <a:spcPct val="100000"/>
                </a:lnSpc>
                <a:spcBef>
                  <a:spcPts val="0"/>
                </a:spcBef>
                <a:spcAft>
                  <a:spcPts val="0"/>
                </a:spcAft>
                <a:buClrTx/>
                <a:buSzTx/>
                <a:buFontTx/>
                <a:buNone/>
                <a:tabLst/>
                <a:defRPr/>
              </a:pP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15" name="Conector recto de flecha 14"/>
            <p:cNvCxnSpPr/>
            <p:nvPr/>
          </p:nvCxnSpPr>
          <p:spPr>
            <a:xfrm flipV="1">
              <a:off x="1125222" y="1866717"/>
              <a:ext cx="578166" cy="107282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p:cNvCxnSpPr/>
            <p:nvPr/>
          </p:nvCxnSpPr>
          <p:spPr>
            <a:xfrm>
              <a:off x="1125221" y="2939546"/>
              <a:ext cx="578167" cy="87566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a:endCxn id="23" idx="1"/>
            </p:cNvCxnSpPr>
            <p:nvPr/>
          </p:nvCxnSpPr>
          <p:spPr>
            <a:xfrm flipV="1">
              <a:off x="2207578" y="328162"/>
              <a:ext cx="2355215" cy="8255"/>
            </a:xfrm>
            <a:prstGeom prst="straightConnector1">
              <a:avLst/>
            </a:prstGeom>
            <a:ln w="28575">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Rectángulo 17"/>
            <p:cNvSpPr/>
            <p:nvPr/>
          </p:nvSpPr>
          <p:spPr>
            <a:xfrm>
              <a:off x="1226365" y="6119836"/>
              <a:ext cx="8709803" cy="427674"/>
            </a:xfrm>
            <a:prstGeom prst="rect">
              <a:avLst/>
            </a:prstGeom>
            <a:solidFill>
              <a:schemeClr val="tx2"/>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FFFFFF"/>
                  </a:solidFill>
                  <a:effectLst/>
                  <a:uLnTx/>
                  <a:uFillTx/>
                  <a:latin typeface="Verdana" panose="020B0604030504040204" pitchFamily="34" charset="0"/>
                  <a:ea typeface="Verdana" panose="020B0604030504040204" pitchFamily="34" charset="0"/>
                  <a:cs typeface="+mn-cs"/>
                </a:rPr>
                <a:t>Protocolo de Actuación</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19" name="Conector recto de flecha 18"/>
            <p:cNvCxnSpPr/>
            <p:nvPr/>
          </p:nvCxnSpPr>
          <p:spPr>
            <a:xfrm flipH="1">
              <a:off x="4937126" y="2300420"/>
              <a:ext cx="966789" cy="5765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p:cNvCxnSpPr/>
            <p:nvPr/>
          </p:nvCxnSpPr>
          <p:spPr>
            <a:xfrm>
              <a:off x="5903279" y="2300420"/>
              <a:ext cx="916942" cy="5765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1" name="Rectángulo 20"/>
            <p:cNvSpPr/>
            <p:nvPr/>
          </p:nvSpPr>
          <p:spPr>
            <a:xfrm>
              <a:off x="3642678" y="4929370"/>
              <a:ext cx="1633856" cy="69105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Conocimiento Educativo indígena</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22" name="Rectángulo 21"/>
            <p:cNvSpPr/>
            <p:nvPr/>
          </p:nvSpPr>
          <p:spPr>
            <a:xfrm>
              <a:off x="6586538" y="4929372"/>
              <a:ext cx="1541144" cy="6362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Conocimiento Educativo Escolar</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23" name="Rectángulo 22"/>
            <p:cNvSpPr/>
            <p:nvPr/>
          </p:nvSpPr>
          <p:spPr>
            <a:xfrm>
              <a:off x="4562793" y="121787"/>
              <a:ext cx="2847975" cy="412750"/>
            </a:xfrm>
            <a:prstGeom prst="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Ejes de Acción </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24" name="Conector recto de flecha 23"/>
            <p:cNvCxnSpPr/>
            <p:nvPr/>
          </p:nvCxnSpPr>
          <p:spPr>
            <a:xfrm>
              <a:off x="4937126" y="3514538"/>
              <a:ext cx="1020445" cy="4032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flipH="1">
              <a:off x="5957571" y="3514538"/>
              <a:ext cx="862648" cy="4032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6" name="Cerrar llave 25"/>
            <p:cNvSpPr/>
            <p:nvPr/>
          </p:nvSpPr>
          <p:spPr>
            <a:xfrm>
              <a:off x="3428314" y="1723273"/>
              <a:ext cx="214117" cy="223247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614751" rtl="0" eaLnBrk="1" fontAlgn="auto" latinLnBrk="0" hangingPunct="1">
                <a:lnSpc>
                  <a:spcPct val="100000"/>
                </a:lnSpc>
                <a:spcBef>
                  <a:spcPts val="0"/>
                </a:spcBef>
                <a:spcAft>
                  <a:spcPts val="0"/>
                </a:spcAft>
                <a:buClrTx/>
                <a:buSzTx/>
                <a:buFontTx/>
                <a:buNone/>
                <a:tabLst/>
                <a:defRPr/>
              </a:pP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27" name="Rectángulo 26"/>
            <p:cNvSpPr/>
            <p:nvPr/>
          </p:nvSpPr>
          <p:spPr>
            <a:xfrm>
              <a:off x="4418648" y="1798280"/>
              <a:ext cx="2908935" cy="474225"/>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Contenidos, métodos, finalidades educativas indígena</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28" name="CuadroTexto 64"/>
            <p:cNvSpPr txBox="1"/>
            <p:nvPr/>
          </p:nvSpPr>
          <p:spPr>
            <a:xfrm>
              <a:off x="5323854" y="4668088"/>
              <a:ext cx="1362442" cy="352316"/>
            </a:xfrm>
            <a:prstGeom prst="rect">
              <a:avLst/>
            </a:prstGeom>
            <a:noFill/>
          </p:spPr>
          <p:txBody>
            <a:bodyPr wrap="square" rtlCol="0">
              <a:noAutofit/>
            </a:bodyP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Diálogo intercultural </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29" name="Conector recto de flecha 28"/>
            <p:cNvCxnSpPr/>
            <p:nvPr/>
          </p:nvCxnSpPr>
          <p:spPr>
            <a:xfrm flipH="1">
              <a:off x="4459606" y="4336230"/>
              <a:ext cx="1497965" cy="55625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p:cNvCxnSpPr/>
            <p:nvPr/>
          </p:nvCxnSpPr>
          <p:spPr>
            <a:xfrm>
              <a:off x="5957570" y="4336229"/>
              <a:ext cx="1399540" cy="55626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1" name="CuadroTexto 69"/>
            <p:cNvSpPr txBox="1"/>
            <p:nvPr/>
          </p:nvSpPr>
          <p:spPr>
            <a:xfrm>
              <a:off x="5367039" y="2417762"/>
              <a:ext cx="1026870" cy="352316"/>
            </a:xfrm>
            <a:prstGeom prst="rect">
              <a:avLst/>
            </a:prstGeom>
            <a:noFill/>
          </p:spPr>
          <p:txBody>
            <a:bodyPr wrap="square" rtlCol="0">
              <a:noAutofit/>
            </a:bodyP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para</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32" name="Conector recto de flecha 31"/>
            <p:cNvCxnSpPr>
              <a:endCxn id="42" idx="0"/>
            </p:cNvCxnSpPr>
            <p:nvPr/>
          </p:nvCxnSpPr>
          <p:spPr>
            <a:xfrm>
              <a:off x="5895519" y="554806"/>
              <a:ext cx="11200" cy="1577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5562510" y="5249876"/>
              <a:ext cx="893735"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de flecha 33"/>
            <p:cNvCxnSpPr/>
            <p:nvPr/>
          </p:nvCxnSpPr>
          <p:spPr>
            <a:xfrm>
              <a:off x="5735075" y="3139943"/>
              <a:ext cx="329802" cy="4529"/>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Conector angular 34"/>
            <p:cNvCxnSpPr>
              <a:stCxn id="13" idx="1"/>
              <a:endCxn id="18" idx="1"/>
            </p:cNvCxnSpPr>
            <p:nvPr/>
          </p:nvCxnSpPr>
          <p:spPr>
            <a:xfrm rot="10800000" flipH="1" flipV="1">
              <a:off x="323725" y="366375"/>
              <a:ext cx="902640" cy="5967297"/>
            </a:xfrm>
            <a:prstGeom prst="bentConnector3">
              <a:avLst>
                <a:gd name="adj1" fmla="val -25326"/>
              </a:avLst>
            </a:prstGeom>
            <a:ln w="28575">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Conector angular 35"/>
            <p:cNvCxnSpPr>
              <a:stCxn id="18" idx="3"/>
              <a:endCxn id="38" idx="3"/>
            </p:cNvCxnSpPr>
            <p:nvPr/>
          </p:nvCxnSpPr>
          <p:spPr>
            <a:xfrm flipV="1">
              <a:off x="9936168" y="4738688"/>
              <a:ext cx="1594357" cy="1594985"/>
            </a:xfrm>
            <a:prstGeom prst="bentConnector2">
              <a:avLst/>
            </a:prstGeom>
            <a:ln w="28575">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 name="Conector angular 36"/>
            <p:cNvCxnSpPr>
              <a:stCxn id="38" idx="1"/>
            </p:cNvCxnSpPr>
            <p:nvPr/>
          </p:nvCxnSpPr>
          <p:spPr>
            <a:xfrm rot="16200000" flipV="1">
              <a:off x="8825534" y="-1091939"/>
              <a:ext cx="1314673" cy="4095306"/>
            </a:xfrm>
            <a:prstGeom prst="bentConnector2">
              <a:avLst/>
            </a:prstGeom>
            <a:ln w="28575">
              <a:solidFill>
                <a:schemeClr val="accent6">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Rectángulo 37"/>
            <p:cNvSpPr/>
            <p:nvPr/>
          </p:nvSpPr>
          <p:spPr>
            <a:xfrm rot="5400000">
              <a:off x="9967705" y="2910915"/>
              <a:ext cx="3125636" cy="529908"/>
            </a:xfrm>
            <a:prstGeom prst="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Recomendaciones de acciones</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39" name="Conector recto de flecha 38"/>
            <p:cNvCxnSpPr/>
            <p:nvPr/>
          </p:nvCxnSpPr>
          <p:spPr>
            <a:xfrm>
              <a:off x="7580313" y="3195768"/>
              <a:ext cx="46354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0" name="Conector recto de flecha 39"/>
            <p:cNvCxnSpPr/>
            <p:nvPr/>
          </p:nvCxnSpPr>
          <p:spPr>
            <a:xfrm>
              <a:off x="915353" y="749749"/>
              <a:ext cx="0" cy="1174115"/>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Conector angular 40"/>
            <p:cNvCxnSpPr/>
            <p:nvPr/>
          </p:nvCxnSpPr>
          <p:spPr>
            <a:xfrm rot="5400000" flipV="1">
              <a:off x="-99694" y="4970912"/>
              <a:ext cx="2341245" cy="311150"/>
            </a:xfrm>
            <a:prstGeom prst="bentConnector2">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Rectángulo 41"/>
            <p:cNvSpPr/>
            <p:nvPr/>
          </p:nvSpPr>
          <p:spPr>
            <a:xfrm>
              <a:off x="4199819" y="712508"/>
              <a:ext cx="3413800" cy="8597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dirty="0" smtClean="0">
                  <a:ln>
                    <a:noFill/>
                  </a:ln>
                  <a:solidFill>
                    <a:srgbClr val="000000"/>
                  </a:solidFill>
                  <a:effectLst/>
                  <a:uLnTx/>
                  <a:uFillTx/>
                  <a:latin typeface="Verdana" panose="020B0604030504040204" pitchFamily="34" charset="0"/>
                  <a:ea typeface="Verdana" panose="020B0604030504040204" pitchFamily="34" charset="0"/>
                  <a:cs typeface="+mn-cs"/>
                </a:rPr>
                <a:t>Metodológico, Económico, Epistemológico, Pedagógico, Territorio, Valórico, Planificación y, Seguimiento y evaluación, </a:t>
              </a:r>
              <a:r>
                <a:rPr kumimoji="0" lang="es-CL" sz="1600" b="0"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consideran: </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43" name="Conector recto de flecha 42"/>
            <p:cNvCxnSpPr/>
            <p:nvPr/>
          </p:nvCxnSpPr>
          <p:spPr>
            <a:xfrm flipH="1">
              <a:off x="5895520" y="1610043"/>
              <a:ext cx="7466" cy="17889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4" name="Rectángulo 43"/>
            <p:cNvSpPr/>
            <p:nvPr/>
          </p:nvSpPr>
          <p:spPr>
            <a:xfrm>
              <a:off x="5216278" y="5656872"/>
              <a:ext cx="1634631" cy="40544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Reflexión crítica</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45" name="Conector recto de flecha 44"/>
            <p:cNvCxnSpPr/>
            <p:nvPr/>
          </p:nvCxnSpPr>
          <p:spPr>
            <a:xfrm>
              <a:off x="6033273" y="5249876"/>
              <a:ext cx="0" cy="406997"/>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Rectángulo 45"/>
            <p:cNvSpPr/>
            <p:nvPr/>
          </p:nvSpPr>
          <p:spPr>
            <a:xfrm>
              <a:off x="8241339" y="5239240"/>
              <a:ext cx="1113363" cy="40544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Monitoreo</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47" name="Rectángulo 46"/>
            <p:cNvSpPr/>
            <p:nvPr/>
          </p:nvSpPr>
          <p:spPr>
            <a:xfrm>
              <a:off x="9876937" y="5239240"/>
              <a:ext cx="1286251" cy="381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Seguimiento</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cxnSp>
          <p:nvCxnSpPr>
            <p:cNvPr id="48" name="Conector recto de flecha 47"/>
            <p:cNvCxnSpPr>
              <a:stCxn id="46" idx="3"/>
              <a:endCxn id="47" idx="1"/>
            </p:cNvCxnSpPr>
            <p:nvPr/>
          </p:nvCxnSpPr>
          <p:spPr>
            <a:xfrm flipV="1">
              <a:off x="9354703" y="5429835"/>
              <a:ext cx="522234" cy="12129"/>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Conector recto de flecha 48"/>
            <p:cNvCxnSpPr/>
            <p:nvPr/>
          </p:nvCxnSpPr>
          <p:spPr>
            <a:xfrm>
              <a:off x="9617154" y="4654629"/>
              <a:ext cx="0" cy="499681"/>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Rectángulo 49"/>
            <p:cNvSpPr/>
            <p:nvPr/>
          </p:nvSpPr>
          <p:spPr>
            <a:xfrm>
              <a:off x="1719014" y="2930262"/>
              <a:ext cx="1588770" cy="44132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Co-constructivo</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51" name="Rectángulo 50"/>
            <p:cNvSpPr/>
            <p:nvPr/>
          </p:nvSpPr>
          <p:spPr>
            <a:xfrm>
              <a:off x="1703388" y="3551420"/>
              <a:ext cx="1588771" cy="6013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dirty="0">
                  <a:ln>
                    <a:noFill/>
                  </a:ln>
                  <a:solidFill>
                    <a:srgbClr val="000000"/>
                  </a:solidFill>
                  <a:effectLst/>
                  <a:uLnTx/>
                  <a:uFillTx/>
                  <a:latin typeface="Verdana" panose="020B0604030504040204" pitchFamily="34" charset="0"/>
                  <a:ea typeface="Verdana" panose="020B0604030504040204" pitchFamily="34" charset="0"/>
                  <a:cs typeface="+mn-cs"/>
                </a:rPr>
                <a:t>Inteligencia experiencial y emocional</a:t>
              </a:r>
              <a:endParaRPr kumimoji="0" lang="es-CL"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52" name="Rectángulo 51"/>
            <p:cNvSpPr/>
            <p:nvPr/>
          </p:nvSpPr>
          <p:spPr>
            <a:xfrm>
              <a:off x="1703388" y="2313807"/>
              <a:ext cx="1588770" cy="47194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0"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Pluralismo epistemológico</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53" name="Rectángulo 52"/>
            <p:cNvSpPr/>
            <p:nvPr/>
          </p:nvSpPr>
          <p:spPr>
            <a:xfrm rot="5400000">
              <a:off x="9723287" y="2885117"/>
              <a:ext cx="1839454" cy="695833"/>
            </a:xfrm>
            <a:prstGeom prst="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Rol de los actores del medio educativo y social </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54" name="Rectángulo 53"/>
            <p:cNvSpPr/>
            <p:nvPr/>
          </p:nvSpPr>
          <p:spPr>
            <a:xfrm rot="16200000">
              <a:off x="-838507" y="2653013"/>
              <a:ext cx="2032000" cy="645698"/>
            </a:xfrm>
            <a:prstGeom prst="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14751" rtl="0" eaLnBrk="1" fontAlgn="auto" latinLnBrk="0" hangingPunct="1">
                <a:lnSpc>
                  <a:spcPct val="100000"/>
                </a:lnSpc>
                <a:spcBef>
                  <a:spcPts val="0"/>
                </a:spcBef>
                <a:spcAft>
                  <a:spcPts val="0"/>
                </a:spcAft>
                <a:buClrTx/>
                <a:buSzTx/>
                <a:buFontTx/>
                <a:buNone/>
                <a:tabLst/>
                <a:defRPr/>
              </a:pPr>
              <a:r>
                <a:rPr kumimoji="0" lang="es-CL" sz="1600" b="1" i="0" u="none" strike="noStrike" kern="1200" cap="none" spc="0" normalizeH="0" baseline="-25000" noProof="0">
                  <a:ln>
                    <a:noFill/>
                  </a:ln>
                  <a:solidFill>
                    <a:srgbClr val="000000"/>
                  </a:solidFill>
                  <a:effectLst/>
                  <a:uLnTx/>
                  <a:uFillTx/>
                  <a:latin typeface="Verdana" panose="020B0604030504040204" pitchFamily="34" charset="0"/>
                  <a:ea typeface="Verdana" panose="020B0604030504040204" pitchFamily="34" charset="0"/>
                  <a:cs typeface="+mn-cs"/>
                </a:rPr>
                <a:t>Vinculo familia, escuela  y comunidad </a:t>
              </a:r>
              <a:endParaRPr kumimoji="0" lang="es-CL" sz="1600" b="0" i="0" u="none" strike="noStrike" kern="1200" cap="none" spc="0" normalizeH="0" baseline="0" noProof="0">
                <a:ln>
                  <a:noFill/>
                </a:ln>
                <a:solidFill>
                  <a:prstClr val="black"/>
                </a:solidFill>
                <a:effectLst/>
                <a:uLnTx/>
                <a:uFillTx/>
                <a:latin typeface="Verdana" panose="020B0604030504040204" pitchFamily="34" charset="0"/>
                <a:ea typeface="Verdana" panose="020B0604030504040204" pitchFamily="34" charset="0"/>
                <a:cs typeface="+mn-cs"/>
              </a:endParaRPr>
            </a:p>
          </p:txBody>
        </p:sp>
      </p:grpSp>
      <p:sp>
        <p:nvSpPr>
          <p:cNvPr id="56" name="Flecha abajo 55"/>
          <p:cNvSpPr/>
          <p:nvPr/>
        </p:nvSpPr>
        <p:spPr>
          <a:xfrm>
            <a:off x="10390706" y="1744945"/>
            <a:ext cx="668008" cy="84502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686913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rma libre: forma 15">
            <a:extLst>
              <a:ext uri="{FF2B5EF4-FFF2-40B4-BE49-F238E27FC236}">
                <a16:creationId xmlns:a16="http://schemas.microsoft.com/office/drawing/2014/main" xmlns="" id="{8BC2A127-F8A5-402B-9B85-95B15F32009F}"/>
              </a:ext>
            </a:extLst>
          </p:cNvPr>
          <p:cNvSpPr/>
          <p:nvPr/>
        </p:nvSpPr>
        <p:spPr>
          <a:xfrm rot="21578150">
            <a:off x="10031919" y="3655072"/>
            <a:ext cx="725122" cy="397141"/>
          </a:xfrm>
          <a:custGeom>
            <a:avLst/>
            <a:gdLst>
              <a:gd name="connsiteX0" fmla="*/ 0 w 687332"/>
              <a:gd name="connsiteY0" fmla="*/ 145024 h 725121"/>
              <a:gd name="connsiteX1" fmla="*/ 343666 w 687332"/>
              <a:gd name="connsiteY1" fmla="*/ 145024 h 725121"/>
              <a:gd name="connsiteX2" fmla="*/ 343666 w 687332"/>
              <a:gd name="connsiteY2" fmla="*/ 0 h 725121"/>
              <a:gd name="connsiteX3" fmla="*/ 687332 w 687332"/>
              <a:gd name="connsiteY3" fmla="*/ 362561 h 725121"/>
              <a:gd name="connsiteX4" fmla="*/ 343666 w 687332"/>
              <a:gd name="connsiteY4" fmla="*/ 725121 h 725121"/>
              <a:gd name="connsiteX5" fmla="*/ 343666 w 687332"/>
              <a:gd name="connsiteY5" fmla="*/ 580097 h 725121"/>
              <a:gd name="connsiteX6" fmla="*/ 0 w 687332"/>
              <a:gd name="connsiteY6" fmla="*/ 580097 h 725121"/>
              <a:gd name="connsiteX7" fmla="*/ 0 w 687332"/>
              <a:gd name="connsiteY7" fmla="*/ 145024 h 72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7332" h="725121">
                <a:moveTo>
                  <a:pt x="549866" y="1"/>
                </a:moveTo>
                <a:lnTo>
                  <a:pt x="549866" y="362561"/>
                </a:lnTo>
                <a:lnTo>
                  <a:pt x="687332" y="362561"/>
                </a:lnTo>
                <a:lnTo>
                  <a:pt x="343666" y="725120"/>
                </a:lnTo>
                <a:lnTo>
                  <a:pt x="0" y="362561"/>
                </a:lnTo>
                <a:lnTo>
                  <a:pt x="137466" y="362561"/>
                </a:lnTo>
                <a:lnTo>
                  <a:pt x="137466" y="1"/>
                </a:lnTo>
                <a:lnTo>
                  <a:pt x="549866" y="1"/>
                </a:lnTo>
                <a:close/>
              </a:path>
            </a:pathLst>
          </a:custGeom>
          <a:solidFill>
            <a:schemeClr val="tx2">
              <a:lumMod val="60000"/>
              <a:lumOff val="40000"/>
            </a:schemeClr>
          </a:solidFill>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txBody>
          <a:bodyPr spcFirstLastPara="0" vert="horz" wrap="square" lIns="145024" tIns="0" rIns="145024" bIns="206200" numCol="1" spcCol="1270" anchor="ctr" anchorCtr="0">
            <a:noAutofit/>
          </a:bodyPr>
          <a:lstStyle/>
          <a:p>
            <a:pPr marL="0" lvl="0" indent="0" algn="ctr" defTabSz="444500">
              <a:lnSpc>
                <a:spcPct val="90000"/>
              </a:lnSpc>
              <a:spcBef>
                <a:spcPct val="0"/>
              </a:spcBef>
              <a:spcAft>
                <a:spcPct val="35000"/>
              </a:spcAft>
              <a:buNone/>
            </a:pPr>
            <a:endParaRPr lang="es-CL" sz="1000" kern="1200"/>
          </a:p>
        </p:txBody>
      </p:sp>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3" name="Rectángulo 2"/>
          <p:cNvSpPr/>
          <p:nvPr/>
        </p:nvSpPr>
        <p:spPr>
          <a:xfrm>
            <a:off x="605336" y="212577"/>
            <a:ext cx="8077852" cy="830997"/>
          </a:xfrm>
          <a:prstGeom prst="rect">
            <a:avLst/>
          </a:prstGeom>
        </p:spPr>
        <p:txBody>
          <a:bodyPr wrap="none">
            <a:spAutoFit/>
          </a:bodyPr>
          <a:lstStyle/>
          <a:p>
            <a:pPr>
              <a:defRPr/>
            </a:pPr>
            <a:r>
              <a:rPr lang="es-MX" b="1" dirty="0" smtClean="0">
                <a:solidFill>
                  <a:srgbClr val="222222"/>
                </a:solidFill>
                <a:latin typeface="Verdana" panose="020B0604030504040204" pitchFamily="34" charset="0"/>
                <a:ea typeface="Verdana" panose="020B0604030504040204" pitchFamily="34" charset="0"/>
              </a:rPr>
              <a:t>Protocolo </a:t>
            </a:r>
            <a:r>
              <a:rPr lang="es-MX" b="1" dirty="0">
                <a:solidFill>
                  <a:srgbClr val="222222"/>
                </a:solidFill>
                <a:latin typeface="Verdana" panose="020B0604030504040204" pitchFamily="34" charset="0"/>
                <a:ea typeface="Verdana" panose="020B0604030504040204" pitchFamily="34" charset="0"/>
              </a:rPr>
              <a:t>vínculo familia-escuela-comunidad </a:t>
            </a:r>
          </a:p>
          <a:p>
            <a:pPr marL="0" marR="0" lvl="0" indent="0" algn="l" defTabSz="614751" rtl="0" eaLnBrk="1" fontAlgn="auto" latinLnBrk="0" hangingPunct="1">
              <a:lnSpc>
                <a:spcPct val="100000"/>
              </a:lnSpc>
              <a:spcBef>
                <a:spcPts val="0"/>
              </a:spcBef>
              <a:spcAft>
                <a:spcPts val="0"/>
              </a:spcAft>
              <a:buClrTx/>
              <a:buSzTx/>
              <a:tabLst/>
              <a:defRPr/>
            </a:pPr>
            <a:endParaRPr kumimoji="0" lang="es-MX" sz="2400" b="1" i="0" u="none" strike="noStrike" kern="1200" cap="none" spc="0" normalizeH="0" baseline="0" noProof="0" dirty="0">
              <a:ln>
                <a:noFill/>
              </a:ln>
              <a:solidFill>
                <a:srgbClr val="222222"/>
              </a:solidFill>
              <a:effectLst/>
              <a:uLnTx/>
              <a:uFillTx/>
              <a:latin typeface="Verdana" panose="020B0604030504040204" pitchFamily="34" charset="0"/>
              <a:ea typeface="Verdana" panose="020B0604030504040204" pitchFamily="34" charset="0"/>
            </a:endParaRPr>
          </a:p>
        </p:txBody>
      </p:sp>
      <p:sp>
        <p:nvSpPr>
          <p:cNvPr id="11" name="Forma libre: forma 10">
            <a:extLst>
              <a:ext uri="{FF2B5EF4-FFF2-40B4-BE49-F238E27FC236}">
                <a16:creationId xmlns:a16="http://schemas.microsoft.com/office/drawing/2014/main" xmlns="" id="{63D1AEF0-E0C7-4BE6-92D3-322670F82E7B}"/>
              </a:ext>
            </a:extLst>
          </p:cNvPr>
          <p:cNvSpPr/>
          <p:nvPr/>
        </p:nvSpPr>
        <p:spPr>
          <a:xfrm>
            <a:off x="-3593" y="739695"/>
            <a:ext cx="3887948" cy="2924650"/>
          </a:xfrm>
          <a:custGeom>
            <a:avLst/>
            <a:gdLst>
              <a:gd name="connsiteX0" fmla="*/ 0 w 2923877"/>
              <a:gd name="connsiteY0" fmla="*/ 229401 h 2294009"/>
              <a:gd name="connsiteX1" fmla="*/ 229401 w 2923877"/>
              <a:gd name="connsiteY1" fmla="*/ 0 h 2294009"/>
              <a:gd name="connsiteX2" fmla="*/ 2694476 w 2923877"/>
              <a:gd name="connsiteY2" fmla="*/ 0 h 2294009"/>
              <a:gd name="connsiteX3" fmla="*/ 2923877 w 2923877"/>
              <a:gd name="connsiteY3" fmla="*/ 229401 h 2294009"/>
              <a:gd name="connsiteX4" fmla="*/ 2923877 w 2923877"/>
              <a:gd name="connsiteY4" fmla="*/ 2064608 h 2294009"/>
              <a:gd name="connsiteX5" fmla="*/ 2694476 w 2923877"/>
              <a:gd name="connsiteY5" fmla="*/ 2294009 h 2294009"/>
              <a:gd name="connsiteX6" fmla="*/ 229401 w 2923877"/>
              <a:gd name="connsiteY6" fmla="*/ 2294009 h 2294009"/>
              <a:gd name="connsiteX7" fmla="*/ 0 w 2923877"/>
              <a:gd name="connsiteY7" fmla="*/ 2064608 h 2294009"/>
              <a:gd name="connsiteX8" fmla="*/ 0 w 2923877"/>
              <a:gd name="connsiteY8" fmla="*/ 229401 h 2294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23877" h="2294009">
                <a:moveTo>
                  <a:pt x="0" y="229401"/>
                </a:moveTo>
                <a:cubicBezTo>
                  <a:pt x="0" y="102706"/>
                  <a:pt x="102706" y="0"/>
                  <a:pt x="229401" y="0"/>
                </a:cubicBezTo>
                <a:lnTo>
                  <a:pt x="2694476" y="0"/>
                </a:lnTo>
                <a:cubicBezTo>
                  <a:pt x="2821171" y="0"/>
                  <a:pt x="2923877" y="102706"/>
                  <a:pt x="2923877" y="229401"/>
                </a:cubicBezTo>
                <a:lnTo>
                  <a:pt x="2923877" y="2064608"/>
                </a:lnTo>
                <a:cubicBezTo>
                  <a:pt x="2923877" y="2191303"/>
                  <a:pt x="2821171" y="2294009"/>
                  <a:pt x="2694476" y="2294009"/>
                </a:cubicBezTo>
                <a:lnTo>
                  <a:pt x="229401" y="2294009"/>
                </a:lnTo>
                <a:cubicBezTo>
                  <a:pt x="102706" y="2294009"/>
                  <a:pt x="0" y="2191303"/>
                  <a:pt x="0" y="2064608"/>
                </a:cubicBezTo>
                <a:lnTo>
                  <a:pt x="0" y="229401"/>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12909" tIns="112909" rIns="112909" bIns="112909" numCol="1" spcCol="1270" anchor="ctr" anchorCtr="0">
            <a:noAutofit/>
          </a:bodyPr>
          <a:lstStyle/>
          <a:p>
            <a:pPr marL="0" lvl="0" indent="0" algn="ctr" defTabSz="533400" rtl="0">
              <a:lnSpc>
                <a:spcPct val="90000"/>
              </a:lnSpc>
              <a:spcBef>
                <a:spcPct val="0"/>
              </a:spcBef>
              <a:spcAft>
                <a:spcPct val="35000"/>
              </a:spcAft>
              <a:buNone/>
            </a:pPr>
            <a:r>
              <a:rPr kumimoji="0" lang="es-ES" sz="17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Comprensión del sentido y quehacer de la escuela y la educación escolar en contextos indígenas</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 para mejorar sistemáticamente el éxito escolar y educativo de todos los estudiantes, en el marco de la relación educativa intercultural (Arias-Ortega, 2019) </a:t>
            </a:r>
            <a:endParaRPr lang="es-CL" sz="1700" kern="1200" dirty="0"/>
          </a:p>
        </p:txBody>
      </p:sp>
      <p:sp>
        <p:nvSpPr>
          <p:cNvPr id="12" name="Forma libre: forma 11">
            <a:extLst>
              <a:ext uri="{FF2B5EF4-FFF2-40B4-BE49-F238E27FC236}">
                <a16:creationId xmlns:a16="http://schemas.microsoft.com/office/drawing/2014/main" xmlns="" id="{CE42A48C-9862-4BBA-9640-DA870E2A2891}"/>
              </a:ext>
            </a:extLst>
          </p:cNvPr>
          <p:cNvSpPr/>
          <p:nvPr/>
        </p:nvSpPr>
        <p:spPr>
          <a:xfrm rot="20518">
            <a:off x="3908133" y="1732837"/>
            <a:ext cx="159947" cy="725121"/>
          </a:xfrm>
          <a:custGeom>
            <a:avLst/>
            <a:gdLst>
              <a:gd name="connsiteX0" fmla="*/ 0 w 625064"/>
              <a:gd name="connsiteY0" fmla="*/ 145024 h 725121"/>
              <a:gd name="connsiteX1" fmla="*/ 312532 w 625064"/>
              <a:gd name="connsiteY1" fmla="*/ 145024 h 725121"/>
              <a:gd name="connsiteX2" fmla="*/ 312532 w 625064"/>
              <a:gd name="connsiteY2" fmla="*/ 0 h 725121"/>
              <a:gd name="connsiteX3" fmla="*/ 625064 w 625064"/>
              <a:gd name="connsiteY3" fmla="*/ 362561 h 725121"/>
              <a:gd name="connsiteX4" fmla="*/ 312532 w 625064"/>
              <a:gd name="connsiteY4" fmla="*/ 725121 h 725121"/>
              <a:gd name="connsiteX5" fmla="*/ 312532 w 625064"/>
              <a:gd name="connsiteY5" fmla="*/ 580097 h 725121"/>
              <a:gd name="connsiteX6" fmla="*/ 0 w 625064"/>
              <a:gd name="connsiteY6" fmla="*/ 580097 h 725121"/>
              <a:gd name="connsiteX7" fmla="*/ 0 w 625064"/>
              <a:gd name="connsiteY7" fmla="*/ 145024 h 72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5064" h="725121">
                <a:moveTo>
                  <a:pt x="0" y="145024"/>
                </a:moveTo>
                <a:lnTo>
                  <a:pt x="312532" y="145024"/>
                </a:lnTo>
                <a:lnTo>
                  <a:pt x="312532" y="0"/>
                </a:lnTo>
                <a:lnTo>
                  <a:pt x="625064" y="362561"/>
                </a:lnTo>
                <a:lnTo>
                  <a:pt x="312532" y="725121"/>
                </a:lnTo>
                <a:lnTo>
                  <a:pt x="312532" y="580097"/>
                </a:lnTo>
                <a:lnTo>
                  <a:pt x="0" y="580097"/>
                </a:lnTo>
                <a:lnTo>
                  <a:pt x="0" y="145024"/>
                </a:lnTo>
                <a:close/>
              </a:path>
            </a:pathLst>
          </a:custGeom>
          <a:solidFill>
            <a:schemeClr val="tx2">
              <a:lumMod val="60000"/>
              <a:lumOff val="40000"/>
            </a:schemeClr>
          </a:solidFill>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txBody>
          <a:bodyPr spcFirstLastPara="0" vert="horz" wrap="square" lIns="0" tIns="145023" rIns="187518" bIns="145024" numCol="1" spcCol="1270" anchor="ctr" anchorCtr="0">
            <a:noAutofit/>
          </a:bodyPr>
          <a:lstStyle/>
          <a:p>
            <a:pPr marL="0" lvl="0" indent="0" algn="ctr" defTabSz="444500">
              <a:lnSpc>
                <a:spcPct val="90000"/>
              </a:lnSpc>
              <a:spcBef>
                <a:spcPct val="0"/>
              </a:spcBef>
              <a:spcAft>
                <a:spcPct val="35000"/>
              </a:spcAft>
              <a:buNone/>
            </a:pPr>
            <a:endParaRPr lang="es-CL" sz="1000" kern="1200"/>
          </a:p>
        </p:txBody>
      </p:sp>
      <p:sp>
        <p:nvSpPr>
          <p:cNvPr id="13" name="Forma libre: forma 12">
            <a:extLst>
              <a:ext uri="{FF2B5EF4-FFF2-40B4-BE49-F238E27FC236}">
                <a16:creationId xmlns:a16="http://schemas.microsoft.com/office/drawing/2014/main" xmlns="" id="{F917731F-06B8-4CA3-AC47-59E12CAA5FB2}"/>
              </a:ext>
            </a:extLst>
          </p:cNvPr>
          <p:cNvSpPr/>
          <p:nvPr/>
        </p:nvSpPr>
        <p:spPr>
          <a:xfrm>
            <a:off x="4099630" y="726570"/>
            <a:ext cx="3887948" cy="3006443"/>
          </a:xfrm>
          <a:custGeom>
            <a:avLst/>
            <a:gdLst>
              <a:gd name="connsiteX0" fmla="*/ 0 w 2923877"/>
              <a:gd name="connsiteY0" fmla="*/ 235817 h 2358165"/>
              <a:gd name="connsiteX1" fmla="*/ 235817 w 2923877"/>
              <a:gd name="connsiteY1" fmla="*/ 0 h 2358165"/>
              <a:gd name="connsiteX2" fmla="*/ 2688061 w 2923877"/>
              <a:gd name="connsiteY2" fmla="*/ 0 h 2358165"/>
              <a:gd name="connsiteX3" fmla="*/ 2923878 w 2923877"/>
              <a:gd name="connsiteY3" fmla="*/ 235817 h 2358165"/>
              <a:gd name="connsiteX4" fmla="*/ 2923877 w 2923877"/>
              <a:gd name="connsiteY4" fmla="*/ 2122349 h 2358165"/>
              <a:gd name="connsiteX5" fmla="*/ 2688060 w 2923877"/>
              <a:gd name="connsiteY5" fmla="*/ 2358166 h 2358165"/>
              <a:gd name="connsiteX6" fmla="*/ 235817 w 2923877"/>
              <a:gd name="connsiteY6" fmla="*/ 2358165 h 2358165"/>
              <a:gd name="connsiteX7" fmla="*/ 0 w 2923877"/>
              <a:gd name="connsiteY7" fmla="*/ 2122348 h 2358165"/>
              <a:gd name="connsiteX8" fmla="*/ 0 w 2923877"/>
              <a:gd name="connsiteY8" fmla="*/ 235817 h 2358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23877" h="2358165">
                <a:moveTo>
                  <a:pt x="0" y="235817"/>
                </a:moveTo>
                <a:cubicBezTo>
                  <a:pt x="0" y="105579"/>
                  <a:pt x="105579" y="0"/>
                  <a:pt x="235817" y="0"/>
                </a:cubicBezTo>
                <a:lnTo>
                  <a:pt x="2688061" y="0"/>
                </a:lnTo>
                <a:cubicBezTo>
                  <a:pt x="2818299" y="0"/>
                  <a:pt x="2923878" y="105579"/>
                  <a:pt x="2923878" y="235817"/>
                </a:cubicBezTo>
                <a:cubicBezTo>
                  <a:pt x="2923878" y="864661"/>
                  <a:pt x="2923877" y="1493505"/>
                  <a:pt x="2923877" y="2122349"/>
                </a:cubicBezTo>
                <a:cubicBezTo>
                  <a:pt x="2923877" y="2252587"/>
                  <a:pt x="2818298" y="2358166"/>
                  <a:pt x="2688060" y="2358166"/>
                </a:cubicBezTo>
                <a:lnTo>
                  <a:pt x="235817" y="2358165"/>
                </a:lnTo>
                <a:cubicBezTo>
                  <a:pt x="105579" y="2358165"/>
                  <a:pt x="0" y="2252586"/>
                  <a:pt x="0" y="2122348"/>
                </a:cubicBezTo>
                <a:lnTo>
                  <a:pt x="0" y="235817"/>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14788" tIns="114788" rIns="114788" bIns="114788" numCol="1" spcCol="1270" anchor="ctr" anchorCtr="0">
            <a:noAutofit/>
          </a:bodyPr>
          <a:lstStyle/>
          <a:p>
            <a:pPr marL="0" lvl="0" indent="0" algn="ctr" defTabSz="533400" rtl="0">
              <a:lnSpc>
                <a:spcPct val="90000"/>
              </a:lnSpc>
              <a:spcBef>
                <a:spcPct val="0"/>
              </a:spcBef>
              <a:spcAft>
                <a:spcPct val="35000"/>
              </a:spcAft>
              <a:buNone/>
            </a:pPr>
            <a:r>
              <a:rPr kumimoji="0" lang="es-ES" sz="17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Conocimiento, reconocimiento y valoración de la educación familiar indígena por parte de los actores del medio educativo, </a:t>
            </a:r>
            <a:r>
              <a:rPr kumimoji="0" lang="es-ES" sz="17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sean indígenas o </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no, con el propósito de construir un proyecto de educación intercultural articulado a los principios de la pedagogía y educación indígena (Toulouse, 2016; Quilaqueo, Quintriqueo y Riquelme, 2018); </a:t>
            </a:r>
            <a:endParaRPr lang="es-CL" sz="1700" kern="1200" dirty="0"/>
          </a:p>
        </p:txBody>
      </p:sp>
      <p:sp>
        <p:nvSpPr>
          <p:cNvPr id="14" name="Forma libre: forma 13">
            <a:extLst>
              <a:ext uri="{FF2B5EF4-FFF2-40B4-BE49-F238E27FC236}">
                <a16:creationId xmlns:a16="http://schemas.microsoft.com/office/drawing/2014/main" xmlns="" id="{FDFC0B45-8865-43C0-9D02-1E8FDF15F517}"/>
              </a:ext>
            </a:extLst>
          </p:cNvPr>
          <p:cNvSpPr/>
          <p:nvPr/>
        </p:nvSpPr>
        <p:spPr>
          <a:xfrm>
            <a:off x="8009203" y="1746575"/>
            <a:ext cx="205843" cy="725121"/>
          </a:xfrm>
          <a:custGeom>
            <a:avLst/>
            <a:gdLst>
              <a:gd name="connsiteX0" fmla="*/ 0 w 619861"/>
              <a:gd name="connsiteY0" fmla="*/ 145024 h 725121"/>
              <a:gd name="connsiteX1" fmla="*/ 309931 w 619861"/>
              <a:gd name="connsiteY1" fmla="*/ 145024 h 725121"/>
              <a:gd name="connsiteX2" fmla="*/ 309931 w 619861"/>
              <a:gd name="connsiteY2" fmla="*/ 0 h 725121"/>
              <a:gd name="connsiteX3" fmla="*/ 619861 w 619861"/>
              <a:gd name="connsiteY3" fmla="*/ 362561 h 725121"/>
              <a:gd name="connsiteX4" fmla="*/ 309931 w 619861"/>
              <a:gd name="connsiteY4" fmla="*/ 725121 h 725121"/>
              <a:gd name="connsiteX5" fmla="*/ 309931 w 619861"/>
              <a:gd name="connsiteY5" fmla="*/ 580097 h 725121"/>
              <a:gd name="connsiteX6" fmla="*/ 0 w 619861"/>
              <a:gd name="connsiteY6" fmla="*/ 580097 h 725121"/>
              <a:gd name="connsiteX7" fmla="*/ 0 w 619861"/>
              <a:gd name="connsiteY7" fmla="*/ 145024 h 72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861" h="725121">
                <a:moveTo>
                  <a:pt x="0" y="145024"/>
                </a:moveTo>
                <a:lnTo>
                  <a:pt x="309931" y="145024"/>
                </a:lnTo>
                <a:lnTo>
                  <a:pt x="309931" y="0"/>
                </a:lnTo>
                <a:lnTo>
                  <a:pt x="619861" y="362561"/>
                </a:lnTo>
                <a:lnTo>
                  <a:pt x="309931" y="725121"/>
                </a:lnTo>
                <a:lnTo>
                  <a:pt x="309931" y="580097"/>
                </a:lnTo>
                <a:lnTo>
                  <a:pt x="0" y="580097"/>
                </a:lnTo>
                <a:lnTo>
                  <a:pt x="0" y="145024"/>
                </a:lnTo>
                <a:close/>
              </a:path>
            </a:pathLst>
          </a:custGeom>
          <a:solidFill>
            <a:schemeClr val="tx2">
              <a:lumMod val="60000"/>
              <a:lumOff val="40000"/>
            </a:schemeClr>
          </a:solidFill>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txBody>
          <a:bodyPr spcFirstLastPara="0" vert="horz" wrap="square" lIns="0" tIns="145024" rIns="185958" bIns="145024" numCol="1" spcCol="1270" anchor="ctr" anchorCtr="0">
            <a:noAutofit/>
          </a:bodyPr>
          <a:lstStyle/>
          <a:p>
            <a:pPr marL="0" lvl="0" indent="0" algn="ctr" defTabSz="444500">
              <a:lnSpc>
                <a:spcPct val="90000"/>
              </a:lnSpc>
              <a:spcBef>
                <a:spcPct val="0"/>
              </a:spcBef>
              <a:spcAft>
                <a:spcPct val="35000"/>
              </a:spcAft>
              <a:buNone/>
            </a:pPr>
            <a:endParaRPr lang="es-CL" sz="1000" kern="1200"/>
          </a:p>
        </p:txBody>
      </p:sp>
      <p:sp>
        <p:nvSpPr>
          <p:cNvPr id="15" name="Forma libre: forma 14">
            <a:extLst>
              <a:ext uri="{FF2B5EF4-FFF2-40B4-BE49-F238E27FC236}">
                <a16:creationId xmlns:a16="http://schemas.microsoft.com/office/drawing/2014/main" xmlns="" id="{27A40210-25CE-4E98-984B-9AB439E332F5}"/>
              </a:ext>
            </a:extLst>
          </p:cNvPr>
          <p:cNvSpPr/>
          <p:nvPr/>
        </p:nvSpPr>
        <p:spPr>
          <a:xfrm>
            <a:off x="8193058" y="792901"/>
            <a:ext cx="3887948" cy="2862206"/>
          </a:xfrm>
          <a:custGeom>
            <a:avLst/>
            <a:gdLst>
              <a:gd name="connsiteX0" fmla="*/ 0 w 2923877"/>
              <a:gd name="connsiteY0" fmla="*/ 224503 h 2245029"/>
              <a:gd name="connsiteX1" fmla="*/ 224503 w 2923877"/>
              <a:gd name="connsiteY1" fmla="*/ 0 h 2245029"/>
              <a:gd name="connsiteX2" fmla="*/ 2699374 w 2923877"/>
              <a:gd name="connsiteY2" fmla="*/ 0 h 2245029"/>
              <a:gd name="connsiteX3" fmla="*/ 2923877 w 2923877"/>
              <a:gd name="connsiteY3" fmla="*/ 224503 h 2245029"/>
              <a:gd name="connsiteX4" fmla="*/ 2923877 w 2923877"/>
              <a:gd name="connsiteY4" fmla="*/ 2020526 h 2245029"/>
              <a:gd name="connsiteX5" fmla="*/ 2699374 w 2923877"/>
              <a:gd name="connsiteY5" fmla="*/ 2245029 h 2245029"/>
              <a:gd name="connsiteX6" fmla="*/ 224503 w 2923877"/>
              <a:gd name="connsiteY6" fmla="*/ 2245029 h 2245029"/>
              <a:gd name="connsiteX7" fmla="*/ 0 w 2923877"/>
              <a:gd name="connsiteY7" fmla="*/ 2020526 h 2245029"/>
              <a:gd name="connsiteX8" fmla="*/ 0 w 2923877"/>
              <a:gd name="connsiteY8" fmla="*/ 224503 h 2245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23877" h="2245029">
                <a:moveTo>
                  <a:pt x="0" y="224503"/>
                </a:moveTo>
                <a:cubicBezTo>
                  <a:pt x="0" y="100513"/>
                  <a:pt x="100513" y="0"/>
                  <a:pt x="224503" y="0"/>
                </a:cubicBezTo>
                <a:lnTo>
                  <a:pt x="2699374" y="0"/>
                </a:lnTo>
                <a:cubicBezTo>
                  <a:pt x="2823364" y="0"/>
                  <a:pt x="2923877" y="100513"/>
                  <a:pt x="2923877" y="224503"/>
                </a:cubicBezTo>
                <a:lnTo>
                  <a:pt x="2923877" y="2020526"/>
                </a:lnTo>
                <a:cubicBezTo>
                  <a:pt x="2923877" y="2144516"/>
                  <a:pt x="2823364" y="2245029"/>
                  <a:pt x="2699374" y="2245029"/>
                </a:cubicBezTo>
                <a:lnTo>
                  <a:pt x="224503" y="2245029"/>
                </a:lnTo>
                <a:cubicBezTo>
                  <a:pt x="100513" y="2245029"/>
                  <a:pt x="0" y="2144516"/>
                  <a:pt x="0" y="2020526"/>
                </a:cubicBezTo>
                <a:lnTo>
                  <a:pt x="0" y="22450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11475" tIns="111475" rIns="111475" bIns="111475" numCol="1" spcCol="1270" anchor="ctr" anchorCtr="0">
            <a:noAutofit/>
          </a:bodyPr>
          <a:lstStyle/>
          <a:p>
            <a:pPr marL="0" lvl="0" indent="0" algn="ctr" defTabSz="533400">
              <a:lnSpc>
                <a:spcPct val="90000"/>
              </a:lnSpc>
              <a:spcBef>
                <a:spcPct val="0"/>
              </a:spcBef>
              <a:spcAft>
                <a:spcPct val="35000"/>
              </a:spcAft>
              <a:buNone/>
            </a:pPr>
            <a:r>
              <a:rPr kumimoji="0" lang="es-ES" sz="17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Respeto de la identidad cultural de los niños y jóvenes indígenas</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 impartiendo a </a:t>
            </a:r>
            <a:r>
              <a:rPr kumimoji="0" lang="es-ES" sz="17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tod</a:t>
            </a:r>
            <a:r>
              <a:rPr kumimoji="0" lang="es-CL"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os los estudiantes una educación</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 de calidad que se </a:t>
            </a:r>
            <a:r>
              <a:rPr kumimoji="0" lang="es-ES" sz="17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adec</a:t>
            </a:r>
            <a:r>
              <a:rPr kumimoji="0" lang="es-CL"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ú</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e y adapte a su contexto social y cultural (UNESCO, 2017</a:t>
            </a:r>
            <a:endParaRPr lang="es-CL" sz="1700" kern="1200" dirty="0"/>
          </a:p>
        </p:txBody>
      </p:sp>
      <p:sp>
        <p:nvSpPr>
          <p:cNvPr id="17" name="Forma libre: forma 16">
            <a:extLst>
              <a:ext uri="{FF2B5EF4-FFF2-40B4-BE49-F238E27FC236}">
                <a16:creationId xmlns:a16="http://schemas.microsoft.com/office/drawing/2014/main" xmlns="" id="{2C94E980-319A-4ADF-9648-E74961F34175}"/>
              </a:ext>
            </a:extLst>
          </p:cNvPr>
          <p:cNvSpPr/>
          <p:nvPr/>
        </p:nvSpPr>
        <p:spPr>
          <a:xfrm>
            <a:off x="8193058" y="4052257"/>
            <a:ext cx="3887948" cy="2651986"/>
          </a:xfrm>
          <a:custGeom>
            <a:avLst/>
            <a:gdLst>
              <a:gd name="connsiteX0" fmla="*/ 0 w 2923877"/>
              <a:gd name="connsiteY0" fmla="*/ 208014 h 2080139"/>
              <a:gd name="connsiteX1" fmla="*/ 208014 w 2923877"/>
              <a:gd name="connsiteY1" fmla="*/ 0 h 2080139"/>
              <a:gd name="connsiteX2" fmla="*/ 2715863 w 2923877"/>
              <a:gd name="connsiteY2" fmla="*/ 0 h 2080139"/>
              <a:gd name="connsiteX3" fmla="*/ 2923877 w 2923877"/>
              <a:gd name="connsiteY3" fmla="*/ 208014 h 2080139"/>
              <a:gd name="connsiteX4" fmla="*/ 2923877 w 2923877"/>
              <a:gd name="connsiteY4" fmla="*/ 1872125 h 2080139"/>
              <a:gd name="connsiteX5" fmla="*/ 2715863 w 2923877"/>
              <a:gd name="connsiteY5" fmla="*/ 2080139 h 2080139"/>
              <a:gd name="connsiteX6" fmla="*/ 208014 w 2923877"/>
              <a:gd name="connsiteY6" fmla="*/ 2080139 h 2080139"/>
              <a:gd name="connsiteX7" fmla="*/ 0 w 2923877"/>
              <a:gd name="connsiteY7" fmla="*/ 1872125 h 2080139"/>
              <a:gd name="connsiteX8" fmla="*/ 0 w 2923877"/>
              <a:gd name="connsiteY8" fmla="*/ 208014 h 2080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23877" h="2080139">
                <a:moveTo>
                  <a:pt x="0" y="208014"/>
                </a:moveTo>
                <a:cubicBezTo>
                  <a:pt x="0" y="93131"/>
                  <a:pt x="93131" y="0"/>
                  <a:pt x="208014" y="0"/>
                </a:cubicBezTo>
                <a:lnTo>
                  <a:pt x="2715863" y="0"/>
                </a:lnTo>
                <a:cubicBezTo>
                  <a:pt x="2830746" y="0"/>
                  <a:pt x="2923877" y="93131"/>
                  <a:pt x="2923877" y="208014"/>
                </a:cubicBezTo>
                <a:lnTo>
                  <a:pt x="2923877" y="1872125"/>
                </a:lnTo>
                <a:cubicBezTo>
                  <a:pt x="2923877" y="1987008"/>
                  <a:pt x="2830746" y="2080139"/>
                  <a:pt x="2715863" y="2080139"/>
                </a:cubicBezTo>
                <a:lnTo>
                  <a:pt x="208014" y="2080139"/>
                </a:lnTo>
                <a:cubicBezTo>
                  <a:pt x="93131" y="2080139"/>
                  <a:pt x="0" y="1987008"/>
                  <a:pt x="0" y="1872125"/>
                </a:cubicBezTo>
                <a:lnTo>
                  <a:pt x="0" y="208014"/>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6645" tIns="106645" rIns="106645" bIns="106645" numCol="1" spcCol="1270" anchor="ctr" anchorCtr="0">
            <a:noAutofit/>
          </a:bodyPr>
          <a:lstStyle/>
          <a:p>
            <a:pPr marL="0" lvl="0" indent="0" algn="ctr" defTabSz="533400" rtl="0">
              <a:lnSpc>
                <a:spcPct val="90000"/>
              </a:lnSpc>
              <a:spcBef>
                <a:spcPct val="0"/>
              </a:spcBef>
              <a:spcAft>
                <a:spcPct val="35000"/>
              </a:spcAft>
              <a:buNone/>
            </a:pPr>
            <a:r>
              <a:rPr kumimoji="0" lang="es-ES" sz="17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Enseñanza a niños y jóvenes de los conocimientos, las actitudes y las competencias culturales necesarias</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 para que puedan participar plena y activamente en la sociedad (UNESCO, 2017); </a:t>
            </a:r>
            <a:endParaRPr lang="es-CL" sz="1700" kern="1200" dirty="0"/>
          </a:p>
        </p:txBody>
      </p:sp>
      <p:sp>
        <p:nvSpPr>
          <p:cNvPr id="18" name="Forma libre: forma 17">
            <a:extLst>
              <a:ext uri="{FF2B5EF4-FFF2-40B4-BE49-F238E27FC236}">
                <a16:creationId xmlns:a16="http://schemas.microsoft.com/office/drawing/2014/main" xmlns="" id="{D37EFA2C-C341-4B7C-82AC-46ABFD68098C}"/>
              </a:ext>
            </a:extLst>
          </p:cNvPr>
          <p:cNvSpPr/>
          <p:nvPr/>
        </p:nvSpPr>
        <p:spPr>
          <a:xfrm rot="29078">
            <a:off x="7985457" y="5187297"/>
            <a:ext cx="229528" cy="725122"/>
          </a:xfrm>
          <a:custGeom>
            <a:avLst/>
            <a:gdLst>
              <a:gd name="connsiteX0" fmla="*/ 0 w 609268"/>
              <a:gd name="connsiteY0" fmla="*/ 145024 h 725121"/>
              <a:gd name="connsiteX1" fmla="*/ 304634 w 609268"/>
              <a:gd name="connsiteY1" fmla="*/ 145024 h 725121"/>
              <a:gd name="connsiteX2" fmla="*/ 304634 w 609268"/>
              <a:gd name="connsiteY2" fmla="*/ 0 h 725121"/>
              <a:gd name="connsiteX3" fmla="*/ 609268 w 609268"/>
              <a:gd name="connsiteY3" fmla="*/ 362561 h 725121"/>
              <a:gd name="connsiteX4" fmla="*/ 304634 w 609268"/>
              <a:gd name="connsiteY4" fmla="*/ 725121 h 725121"/>
              <a:gd name="connsiteX5" fmla="*/ 304634 w 609268"/>
              <a:gd name="connsiteY5" fmla="*/ 580097 h 725121"/>
              <a:gd name="connsiteX6" fmla="*/ 0 w 609268"/>
              <a:gd name="connsiteY6" fmla="*/ 580097 h 725121"/>
              <a:gd name="connsiteX7" fmla="*/ 0 w 609268"/>
              <a:gd name="connsiteY7" fmla="*/ 145024 h 72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268" h="725121">
                <a:moveTo>
                  <a:pt x="609268" y="580097"/>
                </a:moveTo>
                <a:lnTo>
                  <a:pt x="304634" y="580097"/>
                </a:lnTo>
                <a:lnTo>
                  <a:pt x="304634" y="725121"/>
                </a:lnTo>
                <a:lnTo>
                  <a:pt x="0" y="362560"/>
                </a:lnTo>
                <a:lnTo>
                  <a:pt x="304634" y="0"/>
                </a:lnTo>
                <a:lnTo>
                  <a:pt x="304634" y="145024"/>
                </a:lnTo>
                <a:lnTo>
                  <a:pt x="609268" y="145024"/>
                </a:lnTo>
                <a:lnTo>
                  <a:pt x="609268" y="580097"/>
                </a:lnTo>
                <a:close/>
              </a:path>
            </a:pathLst>
          </a:custGeom>
          <a:solidFill>
            <a:schemeClr val="tx2">
              <a:lumMod val="60000"/>
              <a:lumOff val="40000"/>
            </a:schemeClr>
          </a:solidFill>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txBody>
          <a:bodyPr spcFirstLastPara="0" vert="horz" wrap="square" lIns="182780" tIns="145024" rIns="0" bIns="145024" numCol="1" spcCol="1270" anchor="ctr" anchorCtr="0">
            <a:noAutofit/>
          </a:bodyPr>
          <a:lstStyle/>
          <a:p>
            <a:pPr marL="0" lvl="0" indent="0" algn="ctr" defTabSz="444500">
              <a:lnSpc>
                <a:spcPct val="90000"/>
              </a:lnSpc>
              <a:spcBef>
                <a:spcPct val="0"/>
              </a:spcBef>
              <a:spcAft>
                <a:spcPct val="35000"/>
              </a:spcAft>
              <a:buNone/>
            </a:pPr>
            <a:endParaRPr lang="es-CL" sz="1000" kern="1200"/>
          </a:p>
        </p:txBody>
      </p:sp>
      <p:sp>
        <p:nvSpPr>
          <p:cNvPr id="19" name="Forma libre: forma 18">
            <a:extLst>
              <a:ext uri="{FF2B5EF4-FFF2-40B4-BE49-F238E27FC236}">
                <a16:creationId xmlns:a16="http://schemas.microsoft.com/office/drawing/2014/main" xmlns="" id="{CE44D8EF-7BED-4D56-A0C0-58E26AB9AB67}"/>
              </a:ext>
            </a:extLst>
          </p:cNvPr>
          <p:cNvSpPr/>
          <p:nvPr/>
        </p:nvSpPr>
        <p:spPr>
          <a:xfrm>
            <a:off x="4070243" y="3974900"/>
            <a:ext cx="3887948" cy="2739840"/>
          </a:xfrm>
          <a:custGeom>
            <a:avLst/>
            <a:gdLst>
              <a:gd name="connsiteX0" fmla="*/ 0 w 2923877"/>
              <a:gd name="connsiteY0" fmla="*/ 214905 h 2149049"/>
              <a:gd name="connsiteX1" fmla="*/ 214905 w 2923877"/>
              <a:gd name="connsiteY1" fmla="*/ 0 h 2149049"/>
              <a:gd name="connsiteX2" fmla="*/ 2708972 w 2923877"/>
              <a:gd name="connsiteY2" fmla="*/ 0 h 2149049"/>
              <a:gd name="connsiteX3" fmla="*/ 2923877 w 2923877"/>
              <a:gd name="connsiteY3" fmla="*/ 214905 h 2149049"/>
              <a:gd name="connsiteX4" fmla="*/ 2923877 w 2923877"/>
              <a:gd name="connsiteY4" fmla="*/ 1934144 h 2149049"/>
              <a:gd name="connsiteX5" fmla="*/ 2708972 w 2923877"/>
              <a:gd name="connsiteY5" fmla="*/ 2149049 h 2149049"/>
              <a:gd name="connsiteX6" fmla="*/ 214905 w 2923877"/>
              <a:gd name="connsiteY6" fmla="*/ 2149049 h 2149049"/>
              <a:gd name="connsiteX7" fmla="*/ 0 w 2923877"/>
              <a:gd name="connsiteY7" fmla="*/ 1934144 h 2149049"/>
              <a:gd name="connsiteX8" fmla="*/ 0 w 2923877"/>
              <a:gd name="connsiteY8" fmla="*/ 214905 h 214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23877" h="2149049">
                <a:moveTo>
                  <a:pt x="0" y="214905"/>
                </a:moveTo>
                <a:cubicBezTo>
                  <a:pt x="0" y="96216"/>
                  <a:pt x="96216" y="0"/>
                  <a:pt x="214905" y="0"/>
                </a:cubicBezTo>
                <a:lnTo>
                  <a:pt x="2708972" y="0"/>
                </a:lnTo>
                <a:cubicBezTo>
                  <a:pt x="2827661" y="0"/>
                  <a:pt x="2923877" y="96216"/>
                  <a:pt x="2923877" y="214905"/>
                </a:cubicBezTo>
                <a:lnTo>
                  <a:pt x="2923877" y="1934144"/>
                </a:lnTo>
                <a:cubicBezTo>
                  <a:pt x="2923877" y="2052833"/>
                  <a:pt x="2827661" y="2149049"/>
                  <a:pt x="2708972" y="2149049"/>
                </a:cubicBezTo>
                <a:lnTo>
                  <a:pt x="214905" y="2149049"/>
                </a:lnTo>
                <a:cubicBezTo>
                  <a:pt x="96216" y="2149049"/>
                  <a:pt x="0" y="2052833"/>
                  <a:pt x="0" y="1934144"/>
                </a:cubicBezTo>
                <a:lnTo>
                  <a:pt x="0" y="214905"/>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8663" tIns="108663" rIns="108663" bIns="108663" numCol="1" spcCol="1270" anchor="ctr" anchorCtr="0">
            <a:noAutofit/>
          </a:bodyPr>
          <a:lstStyle/>
          <a:p>
            <a:pPr marL="0" lvl="0" indent="0" algn="ctr" defTabSz="533400" rtl="0">
              <a:lnSpc>
                <a:spcPct val="90000"/>
              </a:lnSpc>
              <a:spcBef>
                <a:spcPct val="0"/>
              </a:spcBef>
              <a:spcAft>
                <a:spcPct val="35000"/>
              </a:spcAft>
              <a:buNone/>
            </a:pPr>
            <a:r>
              <a:rPr kumimoji="0" lang="es-ES" sz="17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Enseñanza a todos los niños y jóvenes de los conocimientos, actitudes y las competencias culturales </a:t>
            </a:r>
            <a:r>
              <a:rPr kumimoji="0" lang="es-ES" sz="17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Calibri" panose="020F0502020204030204" pitchFamily="34" charset="0"/>
              </a:rPr>
              <a:t>que les permiten contribuir al respeto, el entendimiento y la solidaridad entre individuos, de diferentes sociedades y culturas (MINEDUC, 2018). </a:t>
            </a:r>
            <a:endParaRPr lang="es-CL" sz="1700" kern="1200" dirty="0"/>
          </a:p>
        </p:txBody>
      </p:sp>
      <p:sp>
        <p:nvSpPr>
          <p:cNvPr id="6" name="Elipse 5"/>
          <p:cNvSpPr/>
          <p:nvPr/>
        </p:nvSpPr>
        <p:spPr>
          <a:xfrm>
            <a:off x="-71199" y="739695"/>
            <a:ext cx="471055" cy="4017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1</a:t>
            </a:r>
          </a:p>
        </p:txBody>
      </p:sp>
      <p:sp>
        <p:nvSpPr>
          <p:cNvPr id="7" name="Elipse 6"/>
          <p:cNvSpPr/>
          <p:nvPr/>
        </p:nvSpPr>
        <p:spPr>
          <a:xfrm>
            <a:off x="8157171" y="739695"/>
            <a:ext cx="471055" cy="4017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3</a:t>
            </a:r>
          </a:p>
        </p:txBody>
      </p:sp>
      <p:sp>
        <p:nvSpPr>
          <p:cNvPr id="8" name="Elipse 7"/>
          <p:cNvSpPr/>
          <p:nvPr/>
        </p:nvSpPr>
        <p:spPr>
          <a:xfrm>
            <a:off x="4035934" y="628075"/>
            <a:ext cx="471055" cy="4017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2</a:t>
            </a:r>
          </a:p>
        </p:txBody>
      </p:sp>
      <p:sp>
        <p:nvSpPr>
          <p:cNvPr id="9" name="Elipse 8"/>
          <p:cNvSpPr/>
          <p:nvPr/>
        </p:nvSpPr>
        <p:spPr>
          <a:xfrm>
            <a:off x="4046040" y="3915291"/>
            <a:ext cx="471055" cy="4017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5</a:t>
            </a:r>
          </a:p>
        </p:txBody>
      </p:sp>
      <p:sp>
        <p:nvSpPr>
          <p:cNvPr id="10" name="Elipse 9"/>
          <p:cNvSpPr/>
          <p:nvPr/>
        </p:nvSpPr>
        <p:spPr>
          <a:xfrm>
            <a:off x="8125036" y="4018943"/>
            <a:ext cx="471055" cy="4017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4</a:t>
            </a:r>
          </a:p>
        </p:txBody>
      </p:sp>
    </p:spTree>
    <p:extLst>
      <p:ext uri="{BB962C8B-B14F-4D97-AF65-F5344CB8AC3E}">
        <p14:creationId xmlns:p14="http://schemas.microsoft.com/office/powerpoint/2010/main" val="3702067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299855" y="2800805"/>
            <a:ext cx="8063345" cy="1200329"/>
          </a:xfrm>
          <a:prstGeom prst="rect">
            <a:avLst/>
          </a:prstGeom>
        </p:spPr>
        <p:txBody>
          <a:bodyPr wrap="square">
            <a:spAutoFit/>
          </a:bodyPr>
          <a:lstStyle/>
          <a:p>
            <a:pPr algn="ctr"/>
            <a:r>
              <a:rPr lang="es-MX" b="1" dirty="0" smtClean="0">
                <a:latin typeface="Verdana" panose="020B0604030504040204" pitchFamily="34" charset="0"/>
                <a:ea typeface="Verdana" panose="020B0604030504040204" pitchFamily="34" charset="0"/>
              </a:rPr>
              <a:t>¿Cómo establecer una ruta para que </a:t>
            </a:r>
            <a:r>
              <a:rPr lang="es-MX" b="1" dirty="0" smtClean="0">
                <a:latin typeface="Verdana" panose="020B0604030504040204" pitchFamily="34" charset="0"/>
                <a:ea typeface="Verdana" panose="020B0604030504040204" pitchFamily="34" charset="0"/>
              </a:rPr>
              <a:t>la </a:t>
            </a:r>
            <a:r>
              <a:rPr lang="es-MX" b="1" dirty="0" smtClean="0">
                <a:latin typeface="Verdana" panose="020B0604030504040204" pitchFamily="34" charset="0"/>
                <a:ea typeface="Verdana" panose="020B0604030504040204" pitchFamily="34" charset="0"/>
              </a:rPr>
              <a:t>Propuesta </a:t>
            </a:r>
            <a:r>
              <a:rPr lang="es-MX" b="1" dirty="0">
                <a:latin typeface="Verdana" panose="020B0604030504040204" pitchFamily="34" charset="0"/>
                <a:ea typeface="Verdana" panose="020B0604030504040204" pitchFamily="34" charset="0"/>
              </a:rPr>
              <a:t>de un  diseño pedagógico </a:t>
            </a:r>
            <a:r>
              <a:rPr lang="es-MX" b="1" dirty="0" smtClean="0">
                <a:latin typeface="Verdana" panose="020B0604030504040204" pitchFamily="34" charset="0"/>
                <a:ea typeface="Verdana" panose="020B0604030504040204" pitchFamily="34" charset="0"/>
              </a:rPr>
              <a:t>sea </a:t>
            </a:r>
            <a:r>
              <a:rPr lang="es-MX" b="1" dirty="0" smtClean="0">
                <a:latin typeface="Verdana" panose="020B0604030504040204" pitchFamily="34" charset="0"/>
                <a:ea typeface="Verdana" panose="020B0604030504040204" pitchFamily="34" charset="0"/>
              </a:rPr>
              <a:t>participativa?</a:t>
            </a:r>
            <a:endParaRPr lang="es-CL"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09518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írculo: vacío 15">
            <a:extLst>
              <a:ext uri="{FF2B5EF4-FFF2-40B4-BE49-F238E27FC236}">
                <a16:creationId xmlns:a16="http://schemas.microsoft.com/office/drawing/2014/main" xmlns="" id="{6AC65E10-1244-485A-8792-4247E280C10E}"/>
              </a:ext>
            </a:extLst>
          </p:cNvPr>
          <p:cNvSpPr/>
          <p:nvPr/>
        </p:nvSpPr>
        <p:spPr>
          <a:xfrm>
            <a:off x="2842181" y="810249"/>
            <a:ext cx="6089715" cy="5289346"/>
          </a:xfrm>
          <a:prstGeom prst="donut">
            <a:avLst>
              <a:gd name="adj" fmla="val 3545"/>
            </a:avLst>
          </a:prstGeom>
          <a:solidFill>
            <a:schemeClr val="tx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dirty="0">
              <a:solidFill>
                <a:schemeClr val="tx1"/>
              </a:solidFill>
            </a:endParaRPr>
          </a:p>
        </p:txBody>
      </p:sp>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6" name="Forma libre: forma 5">
            <a:extLst>
              <a:ext uri="{FF2B5EF4-FFF2-40B4-BE49-F238E27FC236}">
                <a16:creationId xmlns:a16="http://schemas.microsoft.com/office/drawing/2014/main" xmlns="" id="{D91C541C-DCA3-41B4-958B-C49DAD171A71}"/>
              </a:ext>
            </a:extLst>
          </p:cNvPr>
          <p:cNvSpPr/>
          <p:nvPr/>
        </p:nvSpPr>
        <p:spPr>
          <a:xfrm>
            <a:off x="4609086" y="-55699"/>
            <a:ext cx="2555906" cy="1881820"/>
          </a:xfrm>
          <a:custGeom>
            <a:avLst/>
            <a:gdLst>
              <a:gd name="connsiteX0" fmla="*/ 0 w 2555906"/>
              <a:gd name="connsiteY0" fmla="*/ 940910 h 1881820"/>
              <a:gd name="connsiteX1" fmla="*/ 1277953 w 2555906"/>
              <a:gd name="connsiteY1" fmla="*/ 0 h 1881820"/>
              <a:gd name="connsiteX2" fmla="*/ 2555906 w 2555906"/>
              <a:gd name="connsiteY2" fmla="*/ 940910 h 1881820"/>
              <a:gd name="connsiteX3" fmla="*/ 1277953 w 2555906"/>
              <a:gd name="connsiteY3" fmla="*/ 1881820 h 1881820"/>
              <a:gd name="connsiteX4" fmla="*/ 0 w 2555906"/>
              <a:gd name="connsiteY4" fmla="*/ 940910 h 18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906" h="1881820">
                <a:moveTo>
                  <a:pt x="0" y="940910"/>
                </a:moveTo>
                <a:cubicBezTo>
                  <a:pt x="0" y="421260"/>
                  <a:pt x="572159" y="0"/>
                  <a:pt x="1277953" y="0"/>
                </a:cubicBezTo>
                <a:cubicBezTo>
                  <a:pt x="1983747" y="0"/>
                  <a:pt x="2555906" y="421260"/>
                  <a:pt x="2555906" y="940910"/>
                </a:cubicBezTo>
                <a:cubicBezTo>
                  <a:pt x="2555906" y="1460560"/>
                  <a:pt x="1983747" y="1881820"/>
                  <a:pt x="1277953" y="1881820"/>
                </a:cubicBezTo>
                <a:cubicBezTo>
                  <a:pt x="572159" y="1881820"/>
                  <a:pt x="0" y="1460560"/>
                  <a:pt x="0" y="940910"/>
                </a:cubicBez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393354" tIns="294636" rIns="393354" bIns="294636" numCol="1" spcCol="1270" anchor="ctr" anchorCtr="0">
            <a:noAutofit/>
          </a:bodyPr>
          <a:lstStyle/>
          <a:p>
            <a:pPr marL="0" lvl="0" indent="0" algn="ctr" defTabSz="666750">
              <a:lnSpc>
                <a:spcPct val="90000"/>
              </a:lnSpc>
              <a:spcBef>
                <a:spcPct val="0"/>
              </a:spcBef>
              <a:spcAft>
                <a:spcPct val="35000"/>
              </a:spcAft>
              <a:buNone/>
            </a:pPr>
            <a:r>
              <a:rPr lang="es-MX" sz="1500" b="1" kern="1200" dirty="0">
                <a:latin typeface="Verdana" panose="020B0604030504040204" pitchFamily="34" charset="0"/>
                <a:ea typeface="Verdana" panose="020B0604030504040204" pitchFamily="34" charset="0"/>
              </a:rPr>
              <a:t>Sensibilización</a:t>
            </a:r>
            <a:endParaRPr lang="es-ES" sz="1500" kern="1200" dirty="0">
              <a:latin typeface="Verdana" panose="020B0604030504040204" pitchFamily="34" charset="0"/>
              <a:ea typeface="Verdana" panose="020B0604030504040204" pitchFamily="34" charset="0"/>
            </a:endParaRPr>
          </a:p>
        </p:txBody>
      </p:sp>
      <p:sp>
        <p:nvSpPr>
          <p:cNvPr id="8" name="Forma libre: forma 7">
            <a:extLst>
              <a:ext uri="{FF2B5EF4-FFF2-40B4-BE49-F238E27FC236}">
                <a16:creationId xmlns:a16="http://schemas.microsoft.com/office/drawing/2014/main" xmlns="" id="{692BB7BA-B509-452F-BC89-F7CF39CE7CDD}"/>
              </a:ext>
            </a:extLst>
          </p:cNvPr>
          <p:cNvSpPr/>
          <p:nvPr/>
        </p:nvSpPr>
        <p:spPr>
          <a:xfrm>
            <a:off x="7701049" y="1368150"/>
            <a:ext cx="2615372" cy="1881820"/>
          </a:xfrm>
          <a:custGeom>
            <a:avLst/>
            <a:gdLst>
              <a:gd name="connsiteX0" fmla="*/ 0 w 2615372"/>
              <a:gd name="connsiteY0" fmla="*/ 940910 h 1881820"/>
              <a:gd name="connsiteX1" fmla="*/ 1307686 w 2615372"/>
              <a:gd name="connsiteY1" fmla="*/ 0 h 1881820"/>
              <a:gd name="connsiteX2" fmla="*/ 2615372 w 2615372"/>
              <a:gd name="connsiteY2" fmla="*/ 940910 h 1881820"/>
              <a:gd name="connsiteX3" fmla="*/ 1307686 w 2615372"/>
              <a:gd name="connsiteY3" fmla="*/ 1881820 h 1881820"/>
              <a:gd name="connsiteX4" fmla="*/ 0 w 2615372"/>
              <a:gd name="connsiteY4" fmla="*/ 940910 h 18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5372" h="1881820">
                <a:moveTo>
                  <a:pt x="0" y="940910"/>
                </a:moveTo>
                <a:cubicBezTo>
                  <a:pt x="0" y="421260"/>
                  <a:pt x="585471" y="0"/>
                  <a:pt x="1307686" y="0"/>
                </a:cubicBezTo>
                <a:cubicBezTo>
                  <a:pt x="2029901" y="0"/>
                  <a:pt x="2615372" y="421260"/>
                  <a:pt x="2615372" y="940910"/>
                </a:cubicBezTo>
                <a:cubicBezTo>
                  <a:pt x="2615372" y="1460560"/>
                  <a:pt x="2029901" y="1881820"/>
                  <a:pt x="1307686" y="1881820"/>
                </a:cubicBezTo>
                <a:cubicBezTo>
                  <a:pt x="585471" y="1881820"/>
                  <a:pt x="0" y="1460560"/>
                  <a:pt x="0" y="940910"/>
                </a:cubicBez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5">
              <a:hueOff val="-2483469"/>
              <a:satOff val="9953"/>
              <a:lumOff val="2157"/>
              <a:alphaOff val="0"/>
            </a:schemeClr>
          </a:fillRef>
          <a:effectRef idx="0">
            <a:schemeClr val="accent5">
              <a:hueOff val="-2483469"/>
              <a:satOff val="9953"/>
              <a:lumOff val="2157"/>
              <a:alphaOff val="0"/>
            </a:schemeClr>
          </a:effectRef>
          <a:fontRef idx="minor">
            <a:schemeClr val="lt1"/>
          </a:fontRef>
        </p:style>
        <p:txBody>
          <a:bodyPr spcFirstLastPara="0" vert="horz" wrap="square" lIns="402062" tIns="294636" rIns="402062" bIns="294636" numCol="1" spcCol="1270" anchor="ctr" anchorCtr="0">
            <a:noAutofit/>
          </a:bodyPr>
          <a:lstStyle/>
          <a:p>
            <a:pPr marL="0" lvl="0" indent="0" algn="ctr" defTabSz="666750">
              <a:lnSpc>
                <a:spcPct val="90000"/>
              </a:lnSpc>
              <a:spcBef>
                <a:spcPct val="0"/>
              </a:spcBef>
              <a:spcAft>
                <a:spcPct val="35000"/>
              </a:spcAft>
              <a:buNone/>
            </a:pPr>
            <a:r>
              <a:rPr lang="es-MX" sz="1500" b="1" kern="1200" dirty="0">
                <a:latin typeface="Verdana" panose="020B0604030504040204" pitchFamily="34" charset="0"/>
                <a:ea typeface="Verdana" panose="020B0604030504040204" pitchFamily="34" charset="0"/>
              </a:rPr>
              <a:t>Sueños</a:t>
            </a:r>
            <a:endParaRPr lang="es-ES" sz="1500" kern="1200" dirty="0">
              <a:latin typeface="Verdana" panose="020B0604030504040204" pitchFamily="34" charset="0"/>
              <a:ea typeface="Verdana" panose="020B0604030504040204" pitchFamily="34" charset="0"/>
            </a:endParaRPr>
          </a:p>
        </p:txBody>
      </p:sp>
      <p:sp>
        <p:nvSpPr>
          <p:cNvPr id="10" name="Forma libre: forma 9">
            <a:extLst>
              <a:ext uri="{FF2B5EF4-FFF2-40B4-BE49-F238E27FC236}">
                <a16:creationId xmlns:a16="http://schemas.microsoft.com/office/drawing/2014/main" xmlns="" id="{3DC31D63-66EE-4DD2-8162-E5F1BE063AD8}"/>
              </a:ext>
            </a:extLst>
          </p:cNvPr>
          <p:cNvSpPr/>
          <p:nvPr/>
        </p:nvSpPr>
        <p:spPr>
          <a:xfrm>
            <a:off x="7842883" y="3838480"/>
            <a:ext cx="2572466" cy="1881820"/>
          </a:xfrm>
          <a:custGeom>
            <a:avLst/>
            <a:gdLst>
              <a:gd name="connsiteX0" fmla="*/ 0 w 2572466"/>
              <a:gd name="connsiteY0" fmla="*/ 940910 h 1881820"/>
              <a:gd name="connsiteX1" fmla="*/ 1286233 w 2572466"/>
              <a:gd name="connsiteY1" fmla="*/ 0 h 1881820"/>
              <a:gd name="connsiteX2" fmla="*/ 2572466 w 2572466"/>
              <a:gd name="connsiteY2" fmla="*/ 940910 h 1881820"/>
              <a:gd name="connsiteX3" fmla="*/ 1286233 w 2572466"/>
              <a:gd name="connsiteY3" fmla="*/ 1881820 h 1881820"/>
              <a:gd name="connsiteX4" fmla="*/ 0 w 2572466"/>
              <a:gd name="connsiteY4" fmla="*/ 940910 h 18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2466" h="1881820">
                <a:moveTo>
                  <a:pt x="0" y="940910"/>
                </a:moveTo>
                <a:cubicBezTo>
                  <a:pt x="0" y="421260"/>
                  <a:pt x="575866" y="0"/>
                  <a:pt x="1286233" y="0"/>
                </a:cubicBezTo>
                <a:cubicBezTo>
                  <a:pt x="1996600" y="0"/>
                  <a:pt x="2572466" y="421260"/>
                  <a:pt x="2572466" y="940910"/>
                </a:cubicBezTo>
                <a:cubicBezTo>
                  <a:pt x="2572466" y="1460560"/>
                  <a:pt x="1996600" y="1881820"/>
                  <a:pt x="1286233" y="1881820"/>
                </a:cubicBezTo>
                <a:cubicBezTo>
                  <a:pt x="575866" y="1881820"/>
                  <a:pt x="0" y="1460560"/>
                  <a:pt x="0" y="940910"/>
                </a:cubicBezTo>
                <a:close/>
              </a:path>
            </a:pathLst>
          </a:cu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txBody>
          <a:bodyPr spcFirstLastPara="0" vert="horz" wrap="square" lIns="395779" tIns="294636" rIns="395779" bIns="294636" numCol="1" spcCol="1270" anchor="ctr" anchorCtr="0">
            <a:noAutofit/>
          </a:bodyPr>
          <a:lstStyle/>
          <a:p>
            <a:pPr marL="0" lvl="0" indent="0" algn="ctr" defTabSz="666750">
              <a:lnSpc>
                <a:spcPct val="90000"/>
              </a:lnSpc>
              <a:spcBef>
                <a:spcPct val="0"/>
              </a:spcBef>
              <a:spcAft>
                <a:spcPct val="35000"/>
              </a:spcAft>
              <a:buNone/>
            </a:pPr>
            <a:r>
              <a:rPr lang="es-MX" sz="1500" b="1" kern="1200">
                <a:latin typeface="Verdana" panose="020B0604030504040204" pitchFamily="34" charset="0"/>
                <a:ea typeface="Verdana" panose="020B0604030504040204" pitchFamily="34" charset="0"/>
              </a:rPr>
              <a:t>Prioridades</a:t>
            </a:r>
            <a:endParaRPr lang="es-CL" sz="1500" kern="1200">
              <a:latin typeface="Verdana" panose="020B0604030504040204" pitchFamily="34" charset="0"/>
              <a:ea typeface="Verdana" panose="020B0604030504040204" pitchFamily="34" charset="0"/>
            </a:endParaRPr>
          </a:p>
        </p:txBody>
      </p:sp>
      <p:sp>
        <p:nvSpPr>
          <p:cNvPr id="12" name="Forma libre: forma 11">
            <a:extLst>
              <a:ext uri="{FF2B5EF4-FFF2-40B4-BE49-F238E27FC236}">
                <a16:creationId xmlns:a16="http://schemas.microsoft.com/office/drawing/2014/main" xmlns="" id="{3E93D0DE-7DD4-4A22-8974-0AE8F7D28FD7}"/>
              </a:ext>
            </a:extLst>
          </p:cNvPr>
          <p:cNvSpPr/>
          <p:nvPr/>
        </p:nvSpPr>
        <p:spPr>
          <a:xfrm>
            <a:off x="1484380" y="3995562"/>
            <a:ext cx="2749376" cy="1881820"/>
          </a:xfrm>
          <a:custGeom>
            <a:avLst/>
            <a:gdLst>
              <a:gd name="connsiteX0" fmla="*/ 0 w 2749376"/>
              <a:gd name="connsiteY0" fmla="*/ 940910 h 1881820"/>
              <a:gd name="connsiteX1" fmla="*/ 1374688 w 2749376"/>
              <a:gd name="connsiteY1" fmla="*/ 0 h 1881820"/>
              <a:gd name="connsiteX2" fmla="*/ 2749376 w 2749376"/>
              <a:gd name="connsiteY2" fmla="*/ 940910 h 1881820"/>
              <a:gd name="connsiteX3" fmla="*/ 1374688 w 2749376"/>
              <a:gd name="connsiteY3" fmla="*/ 1881820 h 1881820"/>
              <a:gd name="connsiteX4" fmla="*/ 0 w 2749376"/>
              <a:gd name="connsiteY4" fmla="*/ 940910 h 18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9376" h="1881820">
                <a:moveTo>
                  <a:pt x="0" y="940910"/>
                </a:moveTo>
                <a:cubicBezTo>
                  <a:pt x="0" y="421260"/>
                  <a:pt x="615469" y="0"/>
                  <a:pt x="1374688" y="0"/>
                </a:cubicBezTo>
                <a:cubicBezTo>
                  <a:pt x="2133907" y="0"/>
                  <a:pt x="2749376" y="421260"/>
                  <a:pt x="2749376" y="940910"/>
                </a:cubicBezTo>
                <a:cubicBezTo>
                  <a:pt x="2749376" y="1460560"/>
                  <a:pt x="2133907" y="1881820"/>
                  <a:pt x="1374688" y="1881820"/>
                </a:cubicBezTo>
                <a:cubicBezTo>
                  <a:pt x="615469" y="1881820"/>
                  <a:pt x="0" y="1460560"/>
                  <a:pt x="0" y="940910"/>
                </a:cubicBezTo>
                <a:close/>
              </a:path>
            </a:pathLst>
          </a:custGeom>
          <a:solidFill>
            <a:schemeClr val="accent6">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5">
              <a:hueOff val="-7450407"/>
              <a:satOff val="29858"/>
              <a:lumOff val="6471"/>
              <a:alphaOff val="0"/>
            </a:schemeClr>
          </a:fillRef>
          <a:effectRef idx="0">
            <a:schemeClr val="accent5">
              <a:hueOff val="-7450407"/>
              <a:satOff val="29858"/>
              <a:lumOff val="6471"/>
              <a:alphaOff val="0"/>
            </a:schemeClr>
          </a:effectRef>
          <a:fontRef idx="minor">
            <a:schemeClr val="lt1"/>
          </a:fontRef>
        </p:style>
        <p:txBody>
          <a:bodyPr spcFirstLastPara="0" vert="horz" wrap="square" lIns="421687" tIns="294636" rIns="421687" bIns="294636" numCol="1" spcCol="1270" anchor="ctr" anchorCtr="0">
            <a:noAutofit/>
          </a:bodyPr>
          <a:lstStyle/>
          <a:p>
            <a:pPr marL="0" lvl="0" indent="0" algn="ctr" defTabSz="666750">
              <a:lnSpc>
                <a:spcPct val="90000"/>
              </a:lnSpc>
              <a:spcBef>
                <a:spcPct val="0"/>
              </a:spcBef>
              <a:spcAft>
                <a:spcPct val="35000"/>
              </a:spcAft>
              <a:buNone/>
            </a:pPr>
            <a:r>
              <a:rPr lang="es-MX" sz="1500" b="1" kern="1200" dirty="0">
                <a:latin typeface="Verdana" panose="020B0604030504040204" pitchFamily="34" charset="0"/>
                <a:ea typeface="Verdana" panose="020B0604030504040204" pitchFamily="34" charset="0"/>
              </a:rPr>
              <a:t>Toma de decisiones</a:t>
            </a:r>
            <a:endParaRPr lang="es-ES" sz="1500" kern="1200" dirty="0">
              <a:latin typeface="Verdana" panose="020B0604030504040204" pitchFamily="34" charset="0"/>
              <a:ea typeface="Verdana" panose="020B0604030504040204" pitchFamily="34" charset="0"/>
            </a:endParaRPr>
          </a:p>
        </p:txBody>
      </p:sp>
      <p:sp>
        <p:nvSpPr>
          <p:cNvPr id="14" name="Forma libre: forma 13">
            <a:extLst>
              <a:ext uri="{FF2B5EF4-FFF2-40B4-BE49-F238E27FC236}">
                <a16:creationId xmlns:a16="http://schemas.microsoft.com/office/drawing/2014/main" xmlns="" id="{5B9F07FD-013E-4590-AF7E-638B97CEA509}"/>
              </a:ext>
            </a:extLst>
          </p:cNvPr>
          <p:cNvSpPr/>
          <p:nvPr/>
        </p:nvSpPr>
        <p:spPr>
          <a:xfrm>
            <a:off x="1258775" y="1663112"/>
            <a:ext cx="2709124" cy="1881820"/>
          </a:xfrm>
          <a:custGeom>
            <a:avLst/>
            <a:gdLst>
              <a:gd name="connsiteX0" fmla="*/ 0 w 2709124"/>
              <a:gd name="connsiteY0" fmla="*/ 940910 h 1881820"/>
              <a:gd name="connsiteX1" fmla="*/ 1354562 w 2709124"/>
              <a:gd name="connsiteY1" fmla="*/ 0 h 1881820"/>
              <a:gd name="connsiteX2" fmla="*/ 2709124 w 2709124"/>
              <a:gd name="connsiteY2" fmla="*/ 940910 h 1881820"/>
              <a:gd name="connsiteX3" fmla="*/ 1354562 w 2709124"/>
              <a:gd name="connsiteY3" fmla="*/ 1881820 h 1881820"/>
              <a:gd name="connsiteX4" fmla="*/ 0 w 2709124"/>
              <a:gd name="connsiteY4" fmla="*/ 940910 h 18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09124" h="1881820">
                <a:moveTo>
                  <a:pt x="0" y="940910"/>
                </a:moveTo>
                <a:cubicBezTo>
                  <a:pt x="0" y="421260"/>
                  <a:pt x="606458" y="0"/>
                  <a:pt x="1354562" y="0"/>
                </a:cubicBezTo>
                <a:cubicBezTo>
                  <a:pt x="2102666" y="0"/>
                  <a:pt x="2709124" y="421260"/>
                  <a:pt x="2709124" y="940910"/>
                </a:cubicBezTo>
                <a:cubicBezTo>
                  <a:pt x="2709124" y="1460560"/>
                  <a:pt x="2102666" y="1881820"/>
                  <a:pt x="1354562" y="1881820"/>
                </a:cubicBezTo>
                <a:cubicBezTo>
                  <a:pt x="606458" y="1881820"/>
                  <a:pt x="0" y="1460560"/>
                  <a:pt x="0" y="940910"/>
                </a:cubicBez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txBody>
          <a:bodyPr spcFirstLastPara="0" vert="horz" wrap="square" lIns="415792" tIns="294636" rIns="415792" bIns="294636" numCol="1" spcCol="1270" anchor="ctr" anchorCtr="0">
            <a:noAutofit/>
          </a:bodyPr>
          <a:lstStyle/>
          <a:p>
            <a:pPr marL="0" lvl="0" indent="0" algn="ctr" defTabSz="666750">
              <a:lnSpc>
                <a:spcPct val="90000"/>
              </a:lnSpc>
              <a:spcBef>
                <a:spcPct val="0"/>
              </a:spcBef>
              <a:spcAft>
                <a:spcPct val="35000"/>
              </a:spcAft>
              <a:buNone/>
            </a:pPr>
            <a:r>
              <a:rPr lang="es-MX" sz="1500" b="1" kern="1200" dirty="0">
                <a:latin typeface="Verdana" panose="020B0604030504040204" pitchFamily="34" charset="0"/>
                <a:ea typeface="Verdana" panose="020B0604030504040204" pitchFamily="34" charset="0"/>
              </a:rPr>
              <a:t>Planificación e implementación</a:t>
            </a:r>
            <a:endParaRPr lang="es-ES" sz="1500" kern="1200" dirty="0">
              <a:latin typeface="Verdana" panose="020B0604030504040204" pitchFamily="34" charset="0"/>
              <a:ea typeface="Verdana" panose="020B0604030504040204" pitchFamily="34" charset="0"/>
            </a:endParaRPr>
          </a:p>
        </p:txBody>
      </p:sp>
      <p:sp>
        <p:nvSpPr>
          <p:cNvPr id="4" name="Elipse 3">
            <a:extLst>
              <a:ext uri="{FF2B5EF4-FFF2-40B4-BE49-F238E27FC236}">
                <a16:creationId xmlns:a16="http://schemas.microsoft.com/office/drawing/2014/main" xmlns="" id="{D15EB15A-74FB-4000-AF2E-F04FEB5664C1}"/>
              </a:ext>
            </a:extLst>
          </p:cNvPr>
          <p:cNvSpPr/>
          <p:nvPr/>
        </p:nvSpPr>
        <p:spPr>
          <a:xfrm>
            <a:off x="4326903" y="2149311"/>
            <a:ext cx="3291038" cy="2630079"/>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000" dirty="0">
                <a:latin typeface="Verdana" panose="020B0604030504040204" pitchFamily="34" charset="0"/>
                <a:ea typeface="Verdana" panose="020B0604030504040204" pitchFamily="34" charset="0"/>
              </a:rPr>
              <a:t>PROYECTO EDUCATIVO </a:t>
            </a:r>
            <a:r>
              <a:rPr lang="es-ES" sz="2000" dirty="0" smtClean="0">
                <a:latin typeface="Verdana" panose="020B0604030504040204" pitchFamily="34" charset="0"/>
                <a:ea typeface="Verdana" panose="020B0604030504040204" pitchFamily="34" charset="0"/>
              </a:rPr>
              <a:t>INSTITUCIONAL</a:t>
            </a:r>
            <a:endParaRPr lang="es-CL" sz="2000" dirty="0">
              <a:latin typeface="Verdana" panose="020B0604030504040204" pitchFamily="34" charset="0"/>
              <a:ea typeface="Verdana" panose="020B0604030504040204" pitchFamily="34" charset="0"/>
            </a:endParaRPr>
          </a:p>
        </p:txBody>
      </p:sp>
      <p:sp>
        <p:nvSpPr>
          <p:cNvPr id="17" name="Forma libre: forma 16">
            <a:extLst>
              <a:ext uri="{FF2B5EF4-FFF2-40B4-BE49-F238E27FC236}">
                <a16:creationId xmlns:a16="http://schemas.microsoft.com/office/drawing/2014/main" xmlns="" id="{24F6D4B7-FDD2-439E-B7BC-15641A4B6A4A}"/>
              </a:ext>
            </a:extLst>
          </p:cNvPr>
          <p:cNvSpPr/>
          <p:nvPr/>
        </p:nvSpPr>
        <p:spPr>
          <a:xfrm>
            <a:off x="4684780" y="4941416"/>
            <a:ext cx="2572466" cy="1881820"/>
          </a:xfrm>
          <a:custGeom>
            <a:avLst/>
            <a:gdLst>
              <a:gd name="connsiteX0" fmla="*/ 0 w 2572466"/>
              <a:gd name="connsiteY0" fmla="*/ 940910 h 1881820"/>
              <a:gd name="connsiteX1" fmla="*/ 1286233 w 2572466"/>
              <a:gd name="connsiteY1" fmla="*/ 0 h 1881820"/>
              <a:gd name="connsiteX2" fmla="*/ 2572466 w 2572466"/>
              <a:gd name="connsiteY2" fmla="*/ 940910 h 1881820"/>
              <a:gd name="connsiteX3" fmla="*/ 1286233 w 2572466"/>
              <a:gd name="connsiteY3" fmla="*/ 1881820 h 1881820"/>
              <a:gd name="connsiteX4" fmla="*/ 0 w 2572466"/>
              <a:gd name="connsiteY4" fmla="*/ 940910 h 18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2466" h="1881820">
                <a:moveTo>
                  <a:pt x="0" y="940910"/>
                </a:moveTo>
                <a:cubicBezTo>
                  <a:pt x="0" y="421260"/>
                  <a:pt x="575866" y="0"/>
                  <a:pt x="1286233" y="0"/>
                </a:cubicBezTo>
                <a:cubicBezTo>
                  <a:pt x="1996600" y="0"/>
                  <a:pt x="2572466" y="421260"/>
                  <a:pt x="2572466" y="940910"/>
                </a:cubicBezTo>
                <a:cubicBezTo>
                  <a:pt x="2572466" y="1460560"/>
                  <a:pt x="1996600" y="1881820"/>
                  <a:pt x="1286233" y="1881820"/>
                </a:cubicBezTo>
                <a:cubicBezTo>
                  <a:pt x="575866" y="1881820"/>
                  <a:pt x="0" y="1460560"/>
                  <a:pt x="0" y="940910"/>
                </a:cubicBezTo>
                <a:close/>
              </a:path>
            </a:pathLst>
          </a:custGeom>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txBody>
          <a:bodyPr spcFirstLastPara="0" vert="horz" wrap="square" lIns="395779" tIns="294636" rIns="395779" bIns="294636" numCol="1" spcCol="1270" anchor="ctr" anchorCtr="0">
            <a:noAutofit/>
          </a:bodyPr>
          <a:lstStyle/>
          <a:p>
            <a:pPr marL="0" lvl="0" indent="0" algn="ctr" defTabSz="666750">
              <a:lnSpc>
                <a:spcPct val="90000"/>
              </a:lnSpc>
              <a:spcBef>
                <a:spcPct val="0"/>
              </a:spcBef>
              <a:spcAft>
                <a:spcPct val="35000"/>
              </a:spcAft>
              <a:buNone/>
            </a:pPr>
            <a:r>
              <a:rPr lang="es-MX" sz="1500" b="1" kern="1200" dirty="0">
                <a:latin typeface="Verdana" panose="020B0604030504040204" pitchFamily="34" charset="0"/>
                <a:ea typeface="Verdana" panose="020B0604030504040204" pitchFamily="34" charset="0"/>
              </a:rPr>
              <a:t>Implicación de los actores del medio educativo y social</a:t>
            </a:r>
            <a:endParaRPr lang="es-CL" sz="1500" kern="1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47686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6" name="Rectángulo 5"/>
          <p:cNvSpPr/>
          <p:nvPr/>
        </p:nvSpPr>
        <p:spPr>
          <a:xfrm>
            <a:off x="218925" y="200887"/>
            <a:ext cx="11705982" cy="6186309"/>
          </a:xfrm>
          <a:prstGeom prst="rect">
            <a:avLst/>
          </a:prstGeom>
        </p:spPr>
        <p:txBody>
          <a:bodyPr wrap="square">
            <a:spAutoFit/>
          </a:bodyPr>
          <a:lstStyle/>
          <a:p>
            <a:pPr algn="just"/>
            <a:r>
              <a:rPr lang="es-MX" sz="2200" b="1" dirty="0">
                <a:latin typeface="Verdana" panose="020B0604030504040204" pitchFamily="34" charset="0"/>
                <a:ea typeface="Verdana" panose="020B0604030504040204" pitchFamily="34" charset="0"/>
              </a:rPr>
              <a:t>PREGUNTAS PARA LA REFLEXIÓN</a:t>
            </a:r>
          </a:p>
          <a:p>
            <a:pPr algn="just"/>
            <a:endParaRPr lang="es-MX" sz="2200" b="1" dirty="0">
              <a:latin typeface="Verdana" panose="020B0604030504040204" pitchFamily="34" charset="0"/>
              <a:ea typeface="Verdana" panose="020B0604030504040204" pitchFamily="34" charset="0"/>
            </a:endParaRPr>
          </a:p>
          <a:p>
            <a:pPr algn="just"/>
            <a:r>
              <a:rPr lang="es-MX" sz="2200" b="1" dirty="0">
                <a:latin typeface="Verdana" panose="020B0604030504040204" pitchFamily="34" charset="0"/>
                <a:ea typeface="Verdana" panose="020B0604030504040204" pitchFamily="34" charset="0"/>
              </a:rPr>
              <a:t>¿Cuáles son los compromisos (social, ético, político y epistemológico) compartidos en relación a la educación intercultural en el conjunto de la comunidad educativa?</a:t>
            </a:r>
          </a:p>
          <a:p>
            <a:pPr algn="just"/>
            <a:endParaRPr lang="es-MX" sz="2200" b="1" dirty="0">
              <a:latin typeface="Verdana" panose="020B0604030504040204" pitchFamily="34" charset="0"/>
              <a:ea typeface="Verdana" panose="020B0604030504040204" pitchFamily="34" charset="0"/>
            </a:endParaRPr>
          </a:p>
          <a:p>
            <a:pPr algn="just"/>
            <a:r>
              <a:rPr lang="es-MX" sz="2200" b="1" dirty="0">
                <a:latin typeface="Verdana" panose="020B0604030504040204" pitchFamily="34" charset="0"/>
                <a:ea typeface="Verdana" panose="020B0604030504040204" pitchFamily="34" charset="0"/>
              </a:rPr>
              <a:t>¿Cuáles son las estrategias de sistematización de conocimientos indígenas, en los respectivos territorios, para su articulación con el conocimiento escolar en la implementación de la educación intercultural en tanto responsabilidad de la comunidad educativa intercultural?</a:t>
            </a:r>
          </a:p>
          <a:p>
            <a:pPr algn="just"/>
            <a:endParaRPr lang="es-MX" sz="2200" b="1" dirty="0">
              <a:latin typeface="Verdana" panose="020B0604030504040204" pitchFamily="34" charset="0"/>
              <a:ea typeface="Verdana" panose="020B0604030504040204" pitchFamily="34" charset="0"/>
            </a:endParaRPr>
          </a:p>
          <a:p>
            <a:pPr algn="just"/>
            <a:r>
              <a:rPr lang="es-MX" sz="2200" b="1" dirty="0">
                <a:latin typeface="Verdana" panose="020B0604030504040204" pitchFamily="34" charset="0"/>
                <a:ea typeface="Verdana" panose="020B0604030504040204" pitchFamily="34" charset="0"/>
              </a:rPr>
              <a:t>¿Cuáles son las condiciones de la familia-escuela-comunidad, para asegurar la sostenibilidad del proyecto educativo institucional intercultural?</a:t>
            </a:r>
          </a:p>
          <a:p>
            <a:pPr algn="just"/>
            <a:endParaRPr lang="es-MX" sz="2200" b="1" dirty="0">
              <a:latin typeface="Verdana" panose="020B0604030504040204" pitchFamily="34" charset="0"/>
              <a:ea typeface="Verdana" panose="020B0604030504040204" pitchFamily="34" charset="0"/>
            </a:endParaRPr>
          </a:p>
          <a:p>
            <a:pPr algn="just"/>
            <a:r>
              <a:rPr lang="es-MX" sz="2200" b="1">
                <a:latin typeface="Verdana" panose="020B0604030504040204" pitchFamily="34" charset="0"/>
                <a:ea typeface="Verdana" panose="020B0604030504040204" pitchFamily="34" charset="0"/>
              </a:rPr>
              <a:t>¿</a:t>
            </a:r>
            <a:r>
              <a:rPr lang="es-MX" sz="2200" b="1" smtClean="0">
                <a:latin typeface="Verdana" panose="020B0604030504040204" pitchFamily="34" charset="0"/>
                <a:ea typeface="Verdana" panose="020B0604030504040204" pitchFamily="34" charset="0"/>
              </a:rPr>
              <a:t>Cuáles </a:t>
            </a:r>
            <a:r>
              <a:rPr lang="es-MX" sz="2200" b="1" dirty="0">
                <a:latin typeface="Verdana" panose="020B0604030504040204" pitchFamily="34" charset="0"/>
                <a:ea typeface="Verdana" panose="020B0604030504040204" pitchFamily="34" charset="0"/>
              </a:rPr>
              <a:t>son las posibilidades de establecer alianzas entre los actores del medio educativo, social, la academia y la política pública para sostener una </a:t>
            </a:r>
            <a:r>
              <a:rPr lang="es-MX" sz="2200" b="1" dirty="0" err="1">
                <a:latin typeface="Verdana" panose="020B0604030504040204" pitchFamily="34" charset="0"/>
                <a:ea typeface="Verdana" panose="020B0604030504040204" pitchFamily="34" charset="0"/>
              </a:rPr>
              <a:t>co-gestión</a:t>
            </a:r>
            <a:r>
              <a:rPr lang="es-MX" sz="2200" b="1" dirty="0">
                <a:latin typeface="Verdana" panose="020B0604030504040204" pitchFamily="34" charset="0"/>
                <a:ea typeface="Verdana" panose="020B0604030504040204" pitchFamily="34" charset="0"/>
              </a:rPr>
              <a:t> de la comunidad educativa intercultural en el tiempo? </a:t>
            </a:r>
          </a:p>
        </p:txBody>
      </p:sp>
    </p:spTree>
    <p:extLst>
      <p:ext uri="{BB962C8B-B14F-4D97-AF65-F5344CB8AC3E}">
        <p14:creationId xmlns:p14="http://schemas.microsoft.com/office/powerpoint/2010/main" val="1173832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939555" y="1758034"/>
            <a:ext cx="10309714" cy="2725056"/>
          </a:xfrm>
        </p:spPr>
        <p:txBody>
          <a:bodyPr>
            <a:normAutofit/>
          </a:bodyPr>
          <a:lstStyle/>
          <a:p>
            <a:pPr algn="ctr"/>
            <a:endParaRPr lang="es-CL" sz="2800" dirty="0">
              <a:solidFill>
                <a:schemeClr val="accent1">
                  <a:lumMod val="75000"/>
                </a:schemeClr>
              </a:solidFill>
            </a:endParaRPr>
          </a:p>
          <a:p>
            <a:pPr algn="ctr"/>
            <a:r>
              <a:rPr lang="es-MX" sz="2800" dirty="0"/>
              <a:t>Propuesta de un  diseño pedagógico para la implementación de la asignatura  de lengua y cultura de los pueblos originarios ancestrales</a:t>
            </a:r>
          </a:p>
          <a:p>
            <a:pPr algn="ctr"/>
            <a:endParaRPr lang="es-CL" sz="2800" dirty="0">
              <a:solidFill>
                <a:schemeClr val="accent1">
                  <a:lumMod val="75000"/>
                </a:schemeClr>
              </a:solidFill>
            </a:endParaRPr>
          </a:p>
          <a:p>
            <a:pPr algn="ctr"/>
            <a:endParaRPr lang="es-CL" sz="2800" dirty="0">
              <a:solidFill>
                <a:schemeClr val="accent1">
                  <a:lumMod val="75000"/>
                </a:schemeClr>
              </a:solidFill>
            </a:endParaRPr>
          </a:p>
        </p:txBody>
      </p:sp>
      <p:pic>
        <p:nvPicPr>
          <p:cNvPr id="3" name="Imagen 2" descr="Logotipo, nombre de la empresa&#10;&#10;Descripción generada automáticamente">
            <a:extLst>
              <a:ext uri="{FF2B5EF4-FFF2-40B4-BE49-F238E27FC236}">
                <a16:creationId xmlns:a16="http://schemas.microsoft.com/office/drawing/2014/main" xmlns="" id="{066ADF40-D29A-4A33-99C0-F8307E260A49}"/>
              </a:ext>
            </a:extLst>
          </p:cNvPr>
          <p:cNvPicPr>
            <a:picLocks noChangeAspect="1"/>
          </p:cNvPicPr>
          <p:nvPr/>
        </p:nvPicPr>
        <p:blipFill rotWithShape="1">
          <a:blip r:embed="rId2"/>
          <a:srcRect t="8045" b="35966"/>
          <a:stretch/>
        </p:blipFill>
        <p:spPr>
          <a:xfrm>
            <a:off x="133873" y="5409081"/>
            <a:ext cx="2825404" cy="1054578"/>
          </a:xfrm>
          <a:prstGeom prst="rect">
            <a:avLst/>
          </a:prstGeom>
        </p:spPr>
      </p:pic>
      <p:pic>
        <p:nvPicPr>
          <p:cNvPr id="10" name="Imagen 9" descr="Código QR&#10;&#10;Descripción generada automáticamente">
            <a:extLst>
              <a:ext uri="{FF2B5EF4-FFF2-40B4-BE49-F238E27FC236}">
                <a16:creationId xmlns:a16="http://schemas.microsoft.com/office/drawing/2014/main" xmlns="" id="{759FD748-5F68-4087-9504-56B3EAB0640E}"/>
              </a:ext>
            </a:extLst>
          </p:cNvPr>
          <p:cNvPicPr>
            <a:picLocks noChangeAspect="1"/>
          </p:cNvPicPr>
          <p:nvPr/>
        </p:nvPicPr>
        <p:blipFill>
          <a:blip r:embed="rId3"/>
          <a:stretch>
            <a:fillRect/>
          </a:stretch>
        </p:blipFill>
        <p:spPr>
          <a:xfrm>
            <a:off x="8919815" y="5257519"/>
            <a:ext cx="2973197" cy="1581305"/>
          </a:xfrm>
          <a:prstGeom prst="rect">
            <a:avLst/>
          </a:prstGeom>
        </p:spPr>
      </p:pic>
      <p:sp>
        <p:nvSpPr>
          <p:cNvPr id="12" name="CuadroTexto 11">
            <a:extLst>
              <a:ext uri="{FF2B5EF4-FFF2-40B4-BE49-F238E27FC236}">
                <a16:creationId xmlns:a16="http://schemas.microsoft.com/office/drawing/2014/main" xmlns="" id="{79765FBD-FC1C-47F7-A0F3-6BD091BC3E53}"/>
              </a:ext>
            </a:extLst>
          </p:cNvPr>
          <p:cNvSpPr txBox="1"/>
          <p:nvPr/>
        </p:nvSpPr>
        <p:spPr>
          <a:xfrm>
            <a:off x="2209063" y="4537381"/>
            <a:ext cx="8374024" cy="1200329"/>
          </a:xfrm>
          <a:prstGeom prst="rect">
            <a:avLst/>
          </a:prstGeom>
          <a:noFill/>
        </p:spPr>
        <p:txBody>
          <a:bodyPr wrap="none" rtlCol="0">
            <a:spAutoFit/>
          </a:bodyPr>
          <a:lstStyle/>
          <a:p>
            <a:pPr algn="ctr"/>
            <a:r>
              <a:rPr lang="es-CL" sz="1800" dirty="0">
                <a:latin typeface="Verdana" panose="020B0604030504040204" pitchFamily="34" charset="0"/>
                <a:ea typeface="Verdana" panose="020B0604030504040204" pitchFamily="34" charset="0"/>
                <a:cs typeface="Aharoni" panose="02010803020104030203" pitchFamily="2" charset="-79"/>
              </a:rPr>
              <a:t>Segundo Quintriqueo</a:t>
            </a:r>
            <a:r>
              <a:rPr lang="es-CL" sz="1800" b="1" dirty="0">
                <a:latin typeface="Verdana" panose="020B0604030504040204" pitchFamily="34" charset="0"/>
                <a:ea typeface="Verdana" panose="020B0604030504040204" pitchFamily="34" charset="0"/>
                <a:cs typeface="Aharoni" panose="02010803020104030203" pitchFamily="2" charset="-79"/>
              </a:rPr>
              <a:t>, </a:t>
            </a:r>
            <a:r>
              <a:rPr lang="es-CL" sz="1800" dirty="0">
                <a:latin typeface="Verdana" panose="020B0604030504040204" pitchFamily="34" charset="0"/>
                <a:ea typeface="Verdana" panose="020B0604030504040204" pitchFamily="34" charset="0"/>
                <a:cs typeface="Aharoni" panose="02010803020104030203" pitchFamily="2" charset="-79"/>
              </a:rPr>
              <a:t>Katerin Arias, Soledad Morales y Viviana </a:t>
            </a:r>
            <a:r>
              <a:rPr lang="es-CL" sz="1800" dirty="0" smtClean="0">
                <a:latin typeface="Verdana" panose="020B0604030504040204" pitchFamily="34" charset="0"/>
                <a:ea typeface="Verdana" panose="020B0604030504040204" pitchFamily="34" charset="0"/>
                <a:cs typeface="Aharoni" panose="02010803020104030203" pitchFamily="2" charset="-79"/>
              </a:rPr>
              <a:t>Zapata</a:t>
            </a:r>
          </a:p>
          <a:p>
            <a:pPr algn="ctr"/>
            <a:endParaRPr lang="es-CL" sz="1800" dirty="0">
              <a:latin typeface="Verdana" panose="020B0604030504040204" pitchFamily="34" charset="0"/>
              <a:ea typeface="Verdana" panose="020B0604030504040204" pitchFamily="34" charset="0"/>
              <a:cs typeface="Aharoni" panose="02010803020104030203" pitchFamily="2" charset="-79"/>
            </a:endParaRPr>
          </a:p>
          <a:p>
            <a:pPr algn="ctr"/>
            <a:r>
              <a:rPr lang="es-CL" sz="1800" dirty="0">
                <a:latin typeface="Verdana" panose="020B0604030504040204" pitchFamily="34" charset="0"/>
                <a:ea typeface="Verdana" panose="020B0604030504040204" pitchFamily="34" charset="0"/>
                <a:cs typeface="Aharoni" panose="02010803020104030203" pitchFamily="2" charset="-79"/>
              </a:rPr>
              <a:t>TEMUCO, 1 de junio de 2022</a:t>
            </a:r>
          </a:p>
          <a:p>
            <a:pPr algn="ctr"/>
            <a:endParaRPr lang="es-CL" sz="1800" dirty="0">
              <a:latin typeface="Verdana" panose="020B0604030504040204" pitchFamily="34" charset="0"/>
              <a:ea typeface="Verdana" panose="020B0604030504040204" pitchFamily="34" charset="0"/>
              <a:cs typeface="Aharoni" panose="02010803020104030203" pitchFamily="2" charset="-79"/>
            </a:endParaRPr>
          </a:p>
        </p:txBody>
      </p:sp>
    </p:spTree>
    <p:extLst>
      <p:ext uri="{BB962C8B-B14F-4D97-AF65-F5344CB8AC3E}">
        <p14:creationId xmlns:p14="http://schemas.microsoft.com/office/powerpoint/2010/main" val="361903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74469" y="108318"/>
            <a:ext cx="11469188" cy="7417415"/>
          </a:xfrm>
          <a:prstGeom prst="rect">
            <a:avLst/>
          </a:prstGeom>
          <a:noFill/>
        </p:spPr>
        <p:txBody>
          <a:bodyPr wrap="square" rtlCol="0">
            <a:spAutoFit/>
          </a:bodyPr>
          <a:lstStyle/>
          <a:p>
            <a:r>
              <a:rPr lang="es-CL" sz="2700" b="1" dirty="0" smtClean="0">
                <a:latin typeface="Verdana" panose="020B0604030504040204" pitchFamily="34" charset="0"/>
                <a:ea typeface="Verdana" panose="020B0604030504040204" pitchFamily="34" charset="0"/>
              </a:rPr>
              <a:t>Contexto del proyecto</a:t>
            </a:r>
          </a:p>
          <a:p>
            <a:endParaRPr lang="es-CL" sz="2700" b="1" dirty="0">
              <a:latin typeface="Verdana" panose="020B0604030504040204" pitchFamily="34" charset="0"/>
              <a:ea typeface="Verdana" panose="020B0604030504040204" pitchFamily="34" charset="0"/>
            </a:endParaRPr>
          </a:p>
          <a:p>
            <a:pPr algn="just"/>
            <a:r>
              <a:rPr lang="es-CL" sz="2700" dirty="0" smtClean="0">
                <a:latin typeface="Verdana" panose="020B0604030504040204" pitchFamily="34" charset="0"/>
                <a:ea typeface="Verdana" panose="020B0604030504040204" pitchFamily="34" charset="0"/>
              </a:rPr>
              <a:t>La presentación se inscribe en experiencias de investigación en la línea de educación e interculturalidad de la Universidad Católica de Temuco.</a:t>
            </a:r>
          </a:p>
          <a:p>
            <a:pPr algn="just"/>
            <a:endParaRPr lang="es-CL" sz="2700" dirty="0">
              <a:latin typeface="Verdana" panose="020B0604030504040204" pitchFamily="34" charset="0"/>
              <a:ea typeface="Verdana" panose="020B0604030504040204" pitchFamily="34" charset="0"/>
            </a:endParaRPr>
          </a:p>
          <a:p>
            <a:pPr algn="just"/>
            <a:r>
              <a:rPr lang="es-CL" sz="2700" dirty="0" smtClean="0">
                <a:latin typeface="Verdana" panose="020B0604030504040204" pitchFamily="34" charset="0"/>
                <a:ea typeface="Verdana" panose="020B0604030504040204" pitchFamily="34" charset="0"/>
                <a:cs typeface="Calibri" panose="020F0502020204030204" pitchFamily="34" charset="0"/>
              </a:rPr>
              <a:t>El equipo de investigadores es parte del </a:t>
            </a:r>
            <a:r>
              <a:rPr lang="es-CL" sz="2700" dirty="0">
                <a:latin typeface="Verdana" panose="020B0604030504040204" pitchFamily="34" charset="0"/>
                <a:ea typeface="Verdana" panose="020B0604030504040204" pitchFamily="34" charset="0"/>
                <a:cs typeface="Calibri" panose="020F0502020204030204" pitchFamily="34" charset="0"/>
              </a:rPr>
              <a:t>Convenio de Colaboración </a:t>
            </a:r>
            <a:r>
              <a:rPr lang="es-CL" sz="2700" dirty="0" err="1" smtClean="0">
                <a:latin typeface="Verdana" panose="020B0604030504040204" pitchFamily="34" charset="0"/>
                <a:ea typeface="Verdana" panose="020B0604030504040204" pitchFamily="34" charset="0"/>
                <a:cs typeface="Calibri" panose="020F0502020204030204" pitchFamily="34" charset="0"/>
              </a:rPr>
              <a:t>MINEDUC</a:t>
            </a:r>
            <a:r>
              <a:rPr lang="es-CL" sz="2700" dirty="0" smtClean="0">
                <a:latin typeface="Verdana" panose="020B0604030504040204" pitchFamily="34" charset="0"/>
                <a:ea typeface="Verdana" panose="020B0604030504040204" pitchFamily="34" charset="0"/>
                <a:cs typeface="Calibri" panose="020F0502020204030204" pitchFamily="34" charset="0"/>
              </a:rPr>
              <a:t>-UCT (2019-2021): Propuesta </a:t>
            </a:r>
            <a:r>
              <a:rPr lang="es-CL" sz="2700" dirty="0">
                <a:latin typeface="Verdana" panose="020B0604030504040204" pitchFamily="34" charset="0"/>
                <a:ea typeface="Verdana" panose="020B0604030504040204" pitchFamily="34" charset="0"/>
                <a:cs typeface="Calibri" panose="020F0502020204030204" pitchFamily="34" charset="0"/>
              </a:rPr>
              <a:t>pedagógica </a:t>
            </a:r>
            <a:r>
              <a:rPr lang="es-CL" sz="2700" dirty="0">
                <a:latin typeface="Verdana" panose="020B0604030504040204" pitchFamily="34" charset="0"/>
                <a:ea typeface="Verdana" panose="020B0604030504040204" pitchFamily="34" charset="0"/>
              </a:rPr>
              <a:t>que permita </a:t>
            </a:r>
            <a:r>
              <a:rPr lang="es-CL" sz="2700" dirty="0" err="1">
                <a:latin typeface="Verdana" panose="020B0604030504040204" pitchFamily="34" charset="0"/>
                <a:ea typeface="Verdana" panose="020B0604030504040204" pitchFamily="34" charset="0"/>
              </a:rPr>
              <a:t>transversalizar</a:t>
            </a:r>
            <a:r>
              <a:rPr lang="es-CL" sz="2700" dirty="0">
                <a:latin typeface="Verdana" panose="020B0604030504040204" pitchFamily="34" charset="0"/>
                <a:ea typeface="Verdana" panose="020B0604030504040204" pitchFamily="34" charset="0"/>
              </a:rPr>
              <a:t> la educación intercultural a las distintas asignaturas de currículum escolar, </a:t>
            </a:r>
            <a:r>
              <a:rPr lang="es-CL" sz="2700" dirty="0">
                <a:latin typeface="Verdana" panose="020B0604030504040204" pitchFamily="34" charset="0"/>
                <a:ea typeface="Verdana" panose="020B0604030504040204" pitchFamily="34" charset="0"/>
                <a:cs typeface="Calibri" panose="020F0502020204030204" pitchFamily="34" charset="0"/>
              </a:rPr>
              <a:t>particularmente para la implementación de la Asignatura Lengua y Cultura de los Pueblos Originarios </a:t>
            </a:r>
            <a:r>
              <a:rPr lang="es-CL" sz="2700" dirty="0" smtClean="0">
                <a:latin typeface="Verdana" panose="020B0604030504040204" pitchFamily="34" charset="0"/>
                <a:ea typeface="Verdana" panose="020B0604030504040204" pitchFamily="34" charset="0"/>
                <a:cs typeface="Calibri" panose="020F0502020204030204" pitchFamily="34" charset="0"/>
              </a:rPr>
              <a:t>Ancestrales</a:t>
            </a:r>
            <a:r>
              <a:rPr lang="es-CL" sz="2700" dirty="0" smtClean="0">
                <a:latin typeface="Verdana" panose="020B0604030504040204" pitchFamily="34" charset="0"/>
                <a:ea typeface="Verdana" panose="020B0604030504040204" pitchFamily="34" charset="0"/>
                <a:cs typeface="Calibri" panose="020F0502020204030204" pitchFamily="34" charset="0"/>
              </a:rPr>
              <a:t>.</a:t>
            </a:r>
          </a:p>
          <a:p>
            <a:pPr algn="just"/>
            <a:endParaRPr lang="es-CL" sz="2700" dirty="0" smtClean="0">
              <a:latin typeface="Verdana" panose="020B0604030504040204" pitchFamily="34" charset="0"/>
              <a:ea typeface="Verdana" panose="020B0604030504040204" pitchFamily="34" charset="0"/>
              <a:cs typeface="Calibri" panose="020F0502020204030204" pitchFamily="34" charset="0"/>
            </a:endParaRPr>
          </a:p>
          <a:p>
            <a:pPr algn="just"/>
            <a:r>
              <a:rPr lang="es-CL" sz="2700" dirty="0" smtClean="0">
                <a:latin typeface="Verdana" panose="020B0604030504040204" pitchFamily="34" charset="0"/>
                <a:ea typeface="Verdana" panose="020B0604030504040204" pitchFamily="34" charset="0"/>
              </a:rPr>
              <a:t>Los </a:t>
            </a:r>
            <a:r>
              <a:rPr lang="es-CL" sz="2700" dirty="0">
                <a:latin typeface="Verdana" panose="020B0604030504040204" pitchFamily="34" charset="0"/>
                <a:ea typeface="Verdana" panose="020B0604030504040204" pitchFamily="34" charset="0"/>
              </a:rPr>
              <a:t>resultados </a:t>
            </a:r>
            <a:r>
              <a:rPr lang="es-CL" sz="2700" dirty="0" smtClean="0">
                <a:latin typeface="Verdana" panose="020B0604030504040204" pitchFamily="34" charset="0"/>
                <a:ea typeface="Verdana" panose="020B0604030504040204" pitchFamily="34" charset="0"/>
              </a:rPr>
              <a:t>del estudio se </a:t>
            </a:r>
            <a:r>
              <a:rPr lang="es-CL" sz="2700" dirty="0">
                <a:latin typeface="Verdana" panose="020B0604030504040204" pitchFamily="34" charset="0"/>
                <a:ea typeface="Verdana" panose="020B0604030504040204" pitchFamily="34" charset="0"/>
              </a:rPr>
              <a:t>sustentan en el trabajo de campo con algunos actores </a:t>
            </a:r>
            <a:r>
              <a:rPr lang="es-CL" sz="2700" dirty="0" smtClean="0">
                <a:latin typeface="Verdana" panose="020B0604030504040204" pitchFamily="34" charset="0"/>
                <a:ea typeface="Verdana" panose="020B0604030504040204" pitchFamily="34" charset="0"/>
              </a:rPr>
              <a:t>clave, tanto en el medio educativo como social.</a:t>
            </a:r>
            <a:endParaRPr lang="es-CL" sz="2700" dirty="0" smtClean="0">
              <a:latin typeface="Verdana" panose="020B0604030504040204" pitchFamily="34" charset="0"/>
              <a:ea typeface="Verdana" panose="020B0604030504040204" pitchFamily="34" charset="0"/>
              <a:cs typeface="Calibri" panose="020F0502020204030204" pitchFamily="34" charset="0"/>
            </a:endParaRPr>
          </a:p>
          <a:p>
            <a:pPr algn="just"/>
            <a:endParaRPr lang="es-CL" sz="27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804895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5742D70-3D15-4698-A902-E2DD2C463CA6}"/>
              </a:ext>
            </a:extLst>
          </p:cNvPr>
          <p:cNvSpPr>
            <a:spLocks noGrp="1"/>
          </p:cNvSpPr>
          <p:nvPr>
            <p:ph type="title"/>
          </p:nvPr>
        </p:nvSpPr>
        <p:spPr>
          <a:xfrm>
            <a:off x="513908" y="98209"/>
            <a:ext cx="10969943" cy="1143000"/>
          </a:xfrm>
        </p:spPr>
        <p:txBody>
          <a:bodyPr>
            <a:normAutofit/>
          </a:bodyPr>
          <a:lstStyle/>
          <a:p>
            <a:r>
              <a:rPr lang="es-ES" sz="3200" b="1" dirty="0"/>
              <a:t>Principales causas de la monoculturalidad eurocéntrica occidental en educación en contexto de colonización</a:t>
            </a:r>
            <a:endParaRPr lang="es-CL" sz="3200" b="1" dirty="0"/>
          </a:p>
        </p:txBody>
      </p:sp>
      <p:sp>
        <p:nvSpPr>
          <p:cNvPr id="3" name="Elipse 2">
            <a:extLst>
              <a:ext uri="{FF2B5EF4-FFF2-40B4-BE49-F238E27FC236}">
                <a16:creationId xmlns:a16="http://schemas.microsoft.com/office/drawing/2014/main" xmlns="" id="{355A3336-F6F8-4FC4-9BD1-E3A74D088263}"/>
              </a:ext>
            </a:extLst>
          </p:cNvPr>
          <p:cNvSpPr/>
          <p:nvPr/>
        </p:nvSpPr>
        <p:spPr>
          <a:xfrm>
            <a:off x="276834" y="1300898"/>
            <a:ext cx="3144232" cy="2128102"/>
          </a:xfrm>
          <a:prstGeom prst="ellipse">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s-ES_tradnl" sz="1800" b="1" dirty="0">
                <a:latin typeface="Verdana" panose="020B0604030504040204" pitchFamily="34" charset="0"/>
                <a:ea typeface="Verdana" panose="020B0604030504040204" pitchFamily="34" charset="0"/>
              </a:rPr>
              <a:t>Arraigo colonial en la formación de los profesores </a:t>
            </a:r>
            <a:endParaRPr lang="es-CL" sz="1800" dirty="0">
              <a:latin typeface="Verdana" panose="020B0604030504040204" pitchFamily="34" charset="0"/>
              <a:ea typeface="Verdana" panose="020B0604030504040204" pitchFamily="34" charset="0"/>
            </a:endParaRPr>
          </a:p>
        </p:txBody>
      </p:sp>
      <p:sp>
        <p:nvSpPr>
          <p:cNvPr id="4" name="Elipse 3">
            <a:extLst>
              <a:ext uri="{FF2B5EF4-FFF2-40B4-BE49-F238E27FC236}">
                <a16:creationId xmlns:a16="http://schemas.microsoft.com/office/drawing/2014/main" xmlns="" id="{9155EAC1-9AE5-4F36-894E-DC2E6407A41D}"/>
              </a:ext>
            </a:extLst>
          </p:cNvPr>
          <p:cNvSpPr/>
          <p:nvPr/>
        </p:nvSpPr>
        <p:spPr>
          <a:xfrm>
            <a:off x="7242455" y="1300898"/>
            <a:ext cx="3144232" cy="2128102"/>
          </a:xfrm>
          <a:prstGeom prst="ellipse">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s-ES_tradnl" sz="1800" b="1" dirty="0" smtClean="0">
                <a:latin typeface="Verdana" panose="020B0604030504040204" pitchFamily="34" charset="0"/>
                <a:ea typeface="Verdana" panose="020B0604030504040204" pitchFamily="34" charset="0"/>
              </a:rPr>
              <a:t>Cultura escolar que omite los principios de la pedagogía y educación indígena  </a:t>
            </a:r>
            <a:endParaRPr lang="es-CL" sz="1800" dirty="0">
              <a:latin typeface="Verdana" panose="020B0604030504040204" pitchFamily="34" charset="0"/>
              <a:ea typeface="Verdana" panose="020B0604030504040204" pitchFamily="34" charset="0"/>
            </a:endParaRPr>
          </a:p>
        </p:txBody>
      </p:sp>
      <p:sp>
        <p:nvSpPr>
          <p:cNvPr id="5" name="Elipse 4">
            <a:extLst>
              <a:ext uri="{FF2B5EF4-FFF2-40B4-BE49-F238E27FC236}">
                <a16:creationId xmlns:a16="http://schemas.microsoft.com/office/drawing/2014/main" xmlns="" id="{FDF72631-0C64-463B-A0D6-C06329632751}"/>
              </a:ext>
            </a:extLst>
          </p:cNvPr>
          <p:cNvSpPr/>
          <p:nvPr/>
        </p:nvSpPr>
        <p:spPr>
          <a:xfrm>
            <a:off x="3652493" y="2356698"/>
            <a:ext cx="3144232" cy="21281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lvl="0" algn="ctr"/>
            <a:r>
              <a:rPr lang="es-ES_tradnl" sz="1800" b="1" dirty="0">
                <a:latin typeface="Verdana" panose="020B0604030504040204" pitchFamily="34" charset="0"/>
                <a:ea typeface="Verdana" panose="020B0604030504040204" pitchFamily="34" charset="0"/>
              </a:rPr>
              <a:t>Proyecto colonial en contexto de </a:t>
            </a:r>
            <a:r>
              <a:rPr lang="es-ES_tradnl" sz="1800" b="1" dirty="0" smtClean="0">
                <a:latin typeface="Verdana" panose="020B0604030504040204" pitchFamily="34" charset="0"/>
                <a:ea typeface="Verdana" panose="020B0604030504040204" pitchFamily="34" charset="0"/>
              </a:rPr>
              <a:t>colonización</a:t>
            </a:r>
            <a:endParaRPr lang="es-CL" sz="1800" dirty="0">
              <a:latin typeface="Verdana" panose="020B0604030504040204" pitchFamily="34" charset="0"/>
              <a:ea typeface="Verdana" panose="020B0604030504040204" pitchFamily="34" charset="0"/>
            </a:endParaRPr>
          </a:p>
        </p:txBody>
      </p:sp>
      <p:sp>
        <p:nvSpPr>
          <p:cNvPr id="6" name="Elipse 5">
            <a:extLst>
              <a:ext uri="{FF2B5EF4-FFF2-40B4-BE49-F238E27FC236}">
                <a16:creationId xmlns:a16="http://schemas.microsoft.com/office/drawing/2014/main" xmlns="" id="{EDF25F59-4C9D-473E-94D7-33770B84BB06}"/>
              </a:ext>
            </a:extLst>
          </p:cNvPr>
          <p:cNvSpPr/>
          <p:nvPr/>
        </p:nvSpPr>
        <p:spPr>
          <a:xfrm>
            <a:off x="3661919" y="4742138"/>
            <a:ext cx="3144232" cy="2128102"/>
          </a:xfrm>
          <a:prstGeom prst="ellipse">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s-ES_tradnl" sz="1800" b="1" dirty="0" smtClean="0">
                <a:latin typeface="Verdana" panose="020B0604030504040204" pitchFamily="34" charset="0"/>
                <a:ea typeface="Verdana" panose="020B0604030504040204" pitchFamily="34" charset="0"/>
              </a:rPr>
              <a:t> </a:t>
            </a:r>
            <a:r>
              <a:rPr lang="es-ES_tradnl" sz="1800" b="1" dirty="0">
                <a:latin typeface="Verdana" panose="020B0604030504040204" pitchFamily="34" charset="0"/>
                <a:ea typeface="Verdana" panose="020B0604030504040204" pitchFamily="34" charset="0"/>
              </a:rPr>
              <a:t>S</a:t>
            </a:r>
            <a:r>
              <a:rPr lang="es-ES_tradnl" sz="1800" b="1" dirty="0" smtClean="0">
                <a:latin typeface="Verdana" panose="020B0604030504040204" pitchFamily="34" charset="0"/>
                <a:ea typeface="Verdana" panose="020B0604030504040204" pitchFamily="34" charset="0"/>
              </a:rPr>
              <a:t>istema </a:t>
            </a:r>
            <a:r>
              <a:rPr lang="es-ES_tradnl" sz="1800" b="1" dirty="0">
                <a:latin typeface="Verdana" panose="020B0604030504040204" pitchFamily="34" charset="0"/>
                <a:ea typeface="Verdana" panose="020B0604030504040204" pitchFamily="34" charset="0"/>
              </a:rPr>
              <a:t>escolar nacional que prioriza la estandarización de </a:t>
            </a:r>
            <a:r>
              <a:rPr lang="es-ES_tradnl" sz="1800" b="1" dirty="0" smtClean="0">
                <a:latin typeface="Verdana" panose="020B0604030504040204" pitchFamily="34" charset="0"/>
                <a:ea typeface="Verdana" panose="020B0604030504040204" pitchFamily="34" charset="0"/>
              </a:rPr>
              <a:t>contenidos</a:t>
            </a:r>
            <a:endParaRPr lang="es-CL" sz="1800" dirty="0">
              <a:latin typeface="Verdana" panose="020B0604030504040204" pitchFamily="34" charset="0"/>
              <a:ea typeface="Verdana" panose="020B0604030504040204" pitchFamily="34" charset="0"/>
            </a:endParaRPr>
          </a:p>
        </p:txBody>
      </p:sp>
      <p:cxnSp>
        <p:nvCxnSpPr>
          <p:cNvPr id="8" name="Conector recto de flecha 7">
            <a:extLst>
              <a:ext uri="{FF2B5EF4-FFF2-40B4-BE49-F238E27FC236}">
                <a16:creationId xmlns:a16="http://schemas.microsoft.com/office/drawing/2014/main" xmlns="" id="{1A8CEEA2-1063-4D76-9651-6921CC540683}"/>
              </a:ext>
            </a:extLst>
          </p:cNvPr>
          <p:cNvCxnSpPr>
            <a:stCxn id="4" idx="2"/>
            <a:endCxn id="5" idx="7"/>
          </p:cNvCxnSpPr>
          <p:nvPr/>
        </p:nvCxnSpPr>
        <p:spPr>
          <a:xfrm flipH="1">
            <a:off x="6336263" y="2364949"/>
            <a:ext cx="906192" cy="30340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Conector recto de flecha 9">
            <a:extLst>
              <a:ext uri="{FF2B5EF4-FFF2-40B4-BE49-F238E27FC236}">
                <a16:creationId xmlns:a16="http://schemas.microsoft.com/office/drawing/2014/main" xmlns="" id="{80FF6F53-804B-4596-9B6B-7944B018DF06}"/>
              </a:ext>
            </a:extLst>
          </p:cNvPr>
          <p:cNvCxnSpPr>
            <a:cxnSpLocks/>
            <a:stCxn id="3" idx="6"/>
            <a:endCxn id="5" idx="1"/>
          </p:cNvCxnSpPr>
          <p:nvPr/>
        </p:nvCxnSpPr>
        <p:spPr>
          <a:xfrm>
            <a:off x="3421066" y="2364949"/>
            <a:ext cx="691889" cy="30340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Conector recto de flecha 11">
            <a:extLst>
              <a:ext uri="{FF2B5EF4-FFF2-40B4-BE49-F238E27FC236}">
                <a16:creationId xmlns:a16="http://schemas.microsoft.com/office/drawing/2014/main" xmlns="" id="{C2555DB4-96A8-4939-9D1C-0DF3C95CD805}"/>
              </a:ext>
            </a:extLst>
          </p:cNvPr>
          <p:cNvCxnSpPr>
            <a:cxnSpLocks/>
            <a:stCxn id="6" idx="0"/>
            <a:endCxn id="5" idx="4"/>
          </p:cNvCxnSpPr>
          <p:nvPr/>
        </p:nvCxnSpPr>
        <p:spPr>
          <a:xfrm flipH="1" flipV="1">
            <a:off x="5224609" y="4484800"/>
            <a:ext cx="9426" cy="25733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Rectángulo 12"/>
          <p:cNvSpPr/>
          <p:nvPr/>
        </p:nvSpPr>
        <p:spPr>
          <a:xfrm>
            <a:off x="6934437" y="6185288"/>
            <a:ext cx="5254388" cy="646331"/>
          </a:xfrm>
          <a:prstGeom prst="rect">
            <a:avLst/>
          </a:prstGeom>
        </p:spPr>
        <p:txBody>
          <a:bodyPr wrap="square">
            <a:spAutoFit/>
          </a:bodyPr>
          <a:lstStyle/>
          <a:p>
            <a:pPr lvl="0" algn="just"/>
            <a:r>
              <a:rPr lang="es-ES_tradnl" sz="1200" dirty="0" smtClean="0">
                <a:latin typeface="Verdana" panose="020B0604030504040204" pitchFamily="34" charset="0"/>
                <a:ea typeface="Verdana" panose="020B0604030504040204" pitchFamily="34" charset="0"/>
              </a:rPr>
              <a:t>(</a:t>
            </a:r>
            <a:r>
              <a:rPr lang="es-ES_tradnl" sz="1200" dirty="0">
                <a:latin typeface="Verdana" panose="020B0604030504040204" pitchFamily="34" charset="0"/>
                <a:ea typeface="Verdana" panose="020B0604030504040204" pitchFamily="34" charset="0"/>
              </a:rPr>
              <a:t>Quijano, 2002; </a:t>
            </a:r>
            <a:r>
              <a:rPr lang="es-ES_tradnl" sz="1200" dirty="0" err="1">
                <a:latin typeface="Verdana" panose="020B0604030504040204" pitchFamily="34" charset="0"/>
                <a:ea typeface="Verdana" panose="020B0604030504040204" pitchFamily="34" charset="0"/>
              </a:rPr>
              <a:t>Dussel</a:t>
            </a:r>
            <a:r>
              <a:rPr lang="es-ES_tradnl" sz="1200" dirty="0">
                <a:latin typeface="Verdana" panose="020B0604030504040204" pitchFamily="34" charset="0"/>
                <a:ea typeface="Verdana" panose="020B0604030504040204" pitchFamily="34" charset="0"/>
              </a:rPr>
              <a:t>, </a:t>
            </a:r>
            <a:r>
              <a:rPr lang="es-ES_tradnl" sz="1200" dirty="0" smtClean="0">
                <a:latin typeface="Verdana" panose="020B0604030504040204" pitchFamily="34" charset="0"/>
                <a:ea typeface="Verdana" panose="020B0604030504040204" pitchFamily="34" charset="0"/>
              </a:rPr>
              <a:t>2003; </a:t>
            </a:r>
            <a:r>
              <a:rPr lang="es-ES_tradnl" sz="1200" dirty="0" err="1" smtClean="0">
                <a:latin typeface="Verdana" panose="020B0604030504040204" pitchFamily="34" charset="0"/>
                <a:ea typeface="Verdana" panose="020B0604030504040204" pitchFamily="34" charset="0"/>
              </a:rPr>
              <a:t>Tolouse</a:t>
            </a:r>
            <a:r>
              <a:rPr lang="es-ES_tradnl" sz="1200" dirty="0">
                <a:latin typeface="Verdana" panose="020B0604030504040204" pitchFamily="34" charset="0"/>
                <a:ea typeface="Verdana" panose="020B0604030504040204" pitchFamily="34" charset="0"/>
              </a:rPr>
              <a:t>, 2016;Torres, 2017 </a:t>
            </a:r>
            <a:r>
              <a:rPr lang="es-ES_tradnl" sz="1200" dirty="0" smtClean="0">
                <a:latin typeface="Verdana" panose="020B0604030504040204" pitchFamily="34" charset="0"/>
                <a:ea typeface="Verdana" panose="020B0604030504040204" pitchFamily="34" charset="0"/>
              </a:rPr>
              <a:t>Arias-Ortega</a:t>
            </a:r>
            <a:r>
              <a:rPr lang="es-ES_tradnl" sz="1200" dirty="0">
                <a:latin typeface="Verdana" panose="020B0604030504040204" pitchFamily="34" charset="0"/>
                <a:ea typeface="Verdana" panose="020B0604030504040204" pitchFamily="34" charset="0"/>
              </a:rPr>
              <a:t>, 2019</a:t>
            </a:r>
            <a:r>
              <a:rPr lang="es-ES_tradnl" sz="1200" dirty="0" smtClean="0">
                <a:latin typeface="Verdana" panose="020B0604030504040204" pitchFamily="34" charset="0"/>
                <a:ea typeface="Verdana" panose="020B0604030504040204" pitchFamily="34" charset="0"/>
              </a:rPr>
              <a:t>; </a:t>
            </a:r>
            <a:r>
              <a:rPr lang="es-ES_tradnl" sz="1200" dirty="0">
                <a:latin typeface="Verdana" panose="020B0604030504040204" pitchFamily="34" charset="0"/>
                <a:ea typeface="Verdana" panose="020B0604030504040204" pitchFamily="34" charset="0"/>
              </a:rPr>
              <a:t>Gutiérrez, Quintriqueo y Valdebenito, </a:t>
            </a:r>
            <a:r>
              <a:rPr lang="es-ES_tradnl" sz="1200" dirty="0" smtClean="0">
                <a:latin typeface="Verdana" panose="020B0604030504040204" pitchFamily="34" charset="0"/>
                <a:ea typeface="Verdana" panose="020B0604030504040204" pitchFamily="34" charset="0"/>
              </a:rPr>
              <a:t>2019; </a:t>
            </a:r>
            <a:r>
              <a:rPr lang="es-ES_tradnl" sz="1200" dirty="0">
                <a:latin typeface="Verdana" panose="020B0604030504040204" pitchFamily="34" charset="0"/>
                <a:ea typeface="Verdana" panose="020B0604030504040204" pitchFamily="34" charset="0"/>
              </a:rPr>
              <a:t>Muñoz, </a:t>
            </a:r>
            <a:r>
              <a:rPr lang="es-ES_tradnl" sz="1200" dirty="0" smtClean="0">
                <a:latin typeface="Verdana" panose="020B0604030504040204" pitchFamily="34" charset="0"/>
                <a:ea typeface="Verdana" panose="020B0604030504040204" pitchFamily="34" charset="0"/>
              </a:rPr>
              <a:t>2016Maheux</a:t>
            </a:r>
            <a:r>
              <a:rPr lang="es-ES_tradnl" sz="1200" dirty="0">
                <a:latin typeface="Verdana" panose="020B0604030504040204" pitchFamily="34" charset="0"/>
                <a:ea typeface="Verdana" panose="020B0604030504040204" pitchFamily="34" charset="0"/>
              </a:rPr>
              <a:t>, </a:t>
            </a:r>
            <a:r>
              <a:rPr lang="es-ES_tradnl" sz="1200" dirty="0" err="1">
                <a:latin typeface="Verdana" panose="020B0604030504040204" pitchFamily="34" charset="0"/>
                <a:ea typeface="Verdana" panose="020B0604030504040204" pitchFamily="34" charset="0"/>
              </a:rPr>
              <a:t>Pellerin</a:t>
            </a:r>
            <a:r>
              <a:rPr lang="es-ES_tradnl" sz="1200" dirty="0">
                <a:latin typeface="Verdana" panose="020B0604030504040204" pitchFamily="34" charset="0"/>
                <a:ea typeface="Verdana" panose="020B0604030504040204" pitchFamily="34" charset="0"/>
              </a:rPr>
              <a:t>, Quintriqueo y Bacon, 2020</a:t>
            </a:r>
            <a:r>
              <a:rPr lang="es-ES_tradnl" sz="1200" dirty="0"/>
              <a:t>)</a:t>
            </a:r>
            <a:endParaRPr lang="es-CL" sz="1200" dirty="0"/>
          </a:p>
        </p:txBody>
      </p:sp>
      <p:sp>
        <p:nvSpPr>
          <p:cNvPr id="16" name="Rectángulo 15"/>
          <p:cNvSpPr/>
          <p:nvPr/>
        </p:nvSpPr>
        <p:spPr>
          <a:xfrm>
            <a:off x="-784805" y="6558587"/>
            <a:ext cx="6092825" cy="276999"/>
          </a:xfrm>
          <a:prstGeom prst="rect">
            <a:avLst/>
          </a:prstGeom>
        </p:spPr>
        <p:txBody>
          <a:bodyPr>
            <a:spAutoFit/>
          </a:bodyPr>
          <a:lstStyle/>
          <a:p>
            <a:pPr lvl="0" algn="ctr"/>
            <a:r>
              <a:rPr lang="es-ES_tradnl" sz="1200" dirty="0" smtClean="0"/>
              <a:t>) </a:t>
            </a:r>
            <a:endParaRPr lang="es-CL" sz="1200" dirty="0"/>
          </a:p>
        </p:txBody>
      </p:sp>
    </p:spTree>
    <p:extLst>
      <p:ext uri="{BB962C8B-B14F-4D97-AF65-F5344CB8AC3E}">
        <p14:creationId xmlns:p14="http://schemas.microsoft.com/office/powerpoint/2010/main" val="1310983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541727" y="261257"/>
            <a:ext cx="10352036" cy="615375"/>
          </a:xfrm>
        </p:spPr>
        <p:txBody>
          <a:bodyPr>
            <a:normAutofit/>
          </a:bodyPr>
          <a:lstStyle/>
          <a:p>
            <a:pPr algn="ctr"/>
            <a:r>
              <a:rPr lang="es-CL" sz="2800" dirty="0">
                <a:solidFill>
                  <a:schemeClr val="tx1">
                    <a:lumMod val="75000"/>
                    <a:lumOff val="25000"/>
                  </a:schemeClr>
                </a:solidFill>
              </a:rPr>
              <a:t>Problema</a:t>
            </a:r>
            <a:endParaRPr lang="en-US" sz="2800" dirty="0">
              <a:solidFill>
                <a:schemeClr val="tx1">
                  <a:lumMod val="75000"/>
                  <a:lumOff val="25000"/>
                </a:schemeClr>
              </a:solidFill>
            </a:endParaRPr>
          </a:p>
        </p:txBody>
      </p:sp>
      <p:sp>
        <p:nvSpPr>
          <p:cNvPr id="4" name="Content Placeholder 3"/>
          <p:cNvSpPr>
            <a:spLocks noGrp="1"/>
          </p:cNvSpPr>
          <p:nvPr>
            <p:ph sz="quarter" idx="13"/>
          </p:nvPr>
        </p:nvSpPr>
        <p:spPr>
          <a:xfrm>
            <a:off x="175501" y="829498"/>
            <a:ext cx="11687636" cy="5416811"/>
          </a:xfrm>
        </p:spPr>
        <p:txBody>
          <a:bodyPr>
            <a:noAutofit/>
          </a:bodyPr>
          <a:lstStyle/>
          <a:p>
            <a:pPr marL="285750" indent="-285750" algn="just">
              <a:buFont typeface="Arial" panose="020B0604020202020204" pitchFamily="34" charset="0"/>
              <a:buChar char="•"/>
            </a:pPr>
            <a:r>
              <a:rPr lang="es-CL" sz="2800" dirty="0">
                <a:solidFill>
                  <a:schemeClr val="tx1"/>
                </a:solidFill>
              </a:rPr>
              <a:t>El </a:t>
            </a:r>
            <a:r>
              <a:rPr lang="es-CL" sz="2800" b="1" dirty="0">
                <a:solidFill>
                  <a:schemeClr val="tx1"/>
                </a:solidFill>
              </a:rPr>
              <a:t>problema</a:t>
            </a:r>
            <a:r>
              <a:rPr lang="es-CL" sz="2800" dirty="0">
                <a:solidFill>
                  <a:schemeClr val="tx1"/>
                </a:solidFill>
              </a:rPr>
              <a:t> se relaciona con el desconocimiento de los actores del medio educativo (sostenedores, directivos, profesores, educadores tradicionales y asistentes de la educación) y social (padres, madres, sabios, líderes indígenas), respecto de los saberes y conocimientos educativos indígenas y de los componentes teórico-metodológicos que sustentan la implementación de la educación intercultural en contexto indígena. </a:t>
            </a:r>
          </a:p>
          <a:p>
            <a:pPr marL="285750" indent="-285750" algn="just">
              <a:buFont typeface="Arial" panose="020B0604020202020204" pitchFamily="34" charset="0"/>
              <a:buChar char="•"/>
            </a:pPr>
            <a:r>
              <a:rPr lang="es-CL" sz="2800" b="1" dirty="0">
                <a:solidFill>
                  <a:schemeClr val="tx1"/>
                </a:solidFill>
              </a:rPr>
              <a:t>Este problema se configura </a:t>
            </a:r>
            <a:r>
              <a:rPr lang="es-CL" sz="2800" dirty="0">
                <a:solidFill>
                  <a:schemeClr val="tx1"/>
                </a:solidFill>
              </a:rPr>
              <a:t>como una limitante para transversalizar los principios de la pedagogía y educación indígena en la implementación de la educación intercultural. </a:t>
            </a:r>
          </a:p>
        </p:txBody>
      </p:sp>
    </p:spTree>
    <p:extLst>
      <p:ext uri="{BB962C8B-B14F-4D97-AF65-F5344CB8AC3E}">
        <p14:creationId xmlns:p14="http://schemas.microsoft.com/office/powerpoint/2010/main" val="2674234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írculo: vacío 13">
            <a:extLst>
              <a:ext uri="{FF2B5EF4-FFF2-40B4-BE49-F238E27FC236}">
                <a16:creationId xmlns:a16="http://schemas.microsoft.com/office/drawing/2014/main" xmlns="" id="{DC28F750-1725-4426-AD5B-11A239F67013}"/>
              </a:ext>
            </a:extLst>
          </p:cNvPr>
          <p:cNvSpPr/>
          <p:nvPr/>
        </p:nvSpPr>
        <p:spPr>
          <a:xfrm flipH="1">
            <a:off x="3590741" y="801627"/>
            <a:ext cx="5487271" cy="4901589"/>
          </a:xfrm>
          <a:prstGeom prst="donut">
            <a:avLst>
              <a:gd name="adj" fmla="val 331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dirty="0">
              <a:solidFill>
                <a:schemeClr val="tx1"/>
              </a:solidFill>
            </a:endParaRPr>
          </a:p>
        </p:txBody>
      </p:sp>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3" name="Rectángulo 2"/>
          <p:cNvSpPr/>
          <p:nvPr/>
        </p:nvSpPr>
        <p:spPr>
          <a:xfrm>
            <a:off x="605336" y="212577"/>
            <a:ext cx="5809604" cy="461665"/>
          </a:xfrm>
          <a:prstGeom prst="rect">
            <a:avLst/>
          </a:prstGeom>
        </p:spPr>
        <p:txBody>
          <a:bodyPr wrap="none">
            <a:spAutoFit/>
          </a:bodyPr>
          <a:lstStyle/>
          <a:p>
            <a:r>
              <a:rPr lang="es-MX" b="1" dirty="0">
                <a:solidFill>
                  <a:srgbClr val="222222"/>
                </a:solidFill>
                <a:latin typeface="Verdana" panose="020B0604030504040204" pitchFamily="34" charset="0"/>
                <a:ea typeface="Verdana" panose="020B0604030504040204" pitchFamily="34" charset="0"/>
              </a:rPr>
              <a:t>Enfoque educativo intercultural</a:t>
            </a:r>
            <a:endParaRPr lang="es-MX" dirty="0">
              <a:solidFill>
                <a:srgbClr val="222222"/>
              </a:solidFill>
              <a:latin typeface="Verdana" panose="020B0604030504040204" pitchFamily="34" charset="0"/>
              <a:ea typeface="Verdana" panose="020B0604030504040204" pitchFamily="34" charset="0"/>
            </a:endParaRPr>
          </a:p>
        </p:txBody>
      </p:sp>
      <p:sp>
        <p:nvSpPr>
          <p:cNvPr id="7" name="Forma libre: forma 6">
            <a:extLst>
              <a:ext uri="{FF2B5EF4-FFF2-40B4-BE49-F238E27FC236}">
                <a16:creationId xmlns:a16="http://schemas.microsoft.com/office/drawing/2014/main" xmlns="" id="{B684B46C-F603-47EF-9982-25E672679BF3}"/>
              </a:ext>
            </a:extLst>
          </p:cNvPr>
          <p:cNvSpPr/>
          <p:nvPr/>
        </p:nvSpPr>
        <p:spPr>
          <a:xfrm>
            <a:off x="4427051" y="1831070"/>
            <a:ext cx="3610266" cy="2129222"/>
          </a:xfrm>
          <a:custGeom>
            <a:avLst/>
            <a:gdLst>
              <a:gd name="connsiteX0" fmla="*/ 0 w 3610266"/>
              <a:gd name="connsiteY0" fmla="*/ 372542 h 2235205"/>
              <a:gd name="connsiteX1" fmla="*/ 372542 w 3610266"/>
              <a:gd name="connsiteY1" fmla="*/ 0 h 2235205"/>
              <a:gd name="connsiteX2" fmla="*/ 3237724 w 3610266"/>
              <a:gd name="connsiteY2" fmla="*/ 0 h 2235205"/>
              <a:gd name="connsiteX3" fmla="*/ 3610266 w 3610266"/>
              <a:gd name="connsiteY3" fmla="*/ 372542 h 2235205"/>
              <a:gd name="connsiteX4" fmla="*/ 3610266 w 3610266"/>
              <a:gd name="connsiteY4" fmla="*/ 1862663 h 2235205"/>
              <a:gd name="connsiteX5" fmla="*/ 3237724 w 3610266"/>
              <a:gd name="connsiteY5" fmla="*/ 2235205 h 2235205"/>
              <a:gd name="connsiteX6" fmla="*/ 372542 w 3610266"/>
              <a:gd name="connsiteY6" fmla="*/ 2235205 h 2235205"/>
              <a:gd name="connsiteX7" fmla="*/ 0 w 3610266"/>
              <a:gd name="connsiteY7" fmla="*/ 1862663 h 2235205"/>
              <a:gd name="connsiteX8" fmla="*/ 0 w 3610266"/>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0266" h="2235205">
                <a:moveTo>
                  <a:pt x="0" y="372542"/>
                </a:moveTo>
                <a:cubicBezTo>
                  <a:pt x="0" y="166793"/>
                  <a:pt x="166793" y="0"/>
                  <a:pt x="372542" y="0"/>
                </a:cubicBezTo>
                <a:lnTo>
                  <a:pt x="3237724" y="0"/>
                </a:lnTo>
                <a:cubicBezTo>
                  <a:pt x="3443473" y="0"/>
                  <a:pt x="3610266" y="166793"/>
                  <a:pt x="3610266" y="372542"/>
                </a:cubicBezTo>
                <a:lnTo>
                  <a:pt x="3610266" y="1862663"/>
                </a:lnTo>
                <a:cubicBezTo>
                  <a:pt x="3610266" y="2068412"/>
                  <a:pt x="3443473" y="2235205"/>
                  <a:pt x="3237724" y="2235205"/>
                </a:cubicBezTo>
                <a:lnTo>
                  <a:pt x="372542" y="2235205"/>
                </a:lnTo>
                <a:cubicBezTo>
                  <a:pt x="166793" y="2235205"/>
                  <a:pt x="0" y="2068412"/>
                  <a:pt x="0" y="1862663"/>
                </a:cubicBezTo>
                <a:lnTo>
                  <a:pt x="0" y="372542"/>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73884" tIns="173884" rIns="173884" bIns="173884" numCol="1" spcCol="1270" anchor="ctr" anchorCtr="0">
            <a:noAutofit/>
          </a:bodyPr>
          <a:lstStyle/>
          <a:p>
            <a:pPr marL="0" lvl="0" indent="0" algn="ctr" defTabSz="755650">
              <a:lnSpc>
                <a:spcPct val="90000"/>
              </a:lnSpc>
              <a:spcBef>
                <a:spcPct val="0"/>
              </a:spcBef>
              <a:spcAft>
                <a:spcPct val="35000"/>
              </a:spcAft>
              <a:buNone/>
            </a:pPr>
            <a:r>
              <a:rPr lang="es-CL" sz="1700" kern="1200" dirty="0">
                <a:latin typeface="Verdana" panose="020B0604030504040204" pitchFamily="34" charset="0"/>
                <a:ea typeface="Verdana" panose="020B0604030504040204" pitchFamily="34" charset="0"/>
                <a:cs typeface="Times New Roman" panose="02020603050405020304" pitchFamily="18" charset="0"/>
              </a:rPr>
              <a:t>El </a:t>
            </a:r>
            <a:r>
              <a:rPr lang="es-CL" sz="1700" b="1" kern="1200" dirty="0">
                <a:latin typeface="Verdana" panose="020B0604030504040204" pitchFamily="34" charset="0"/>
                <a:ea typeface="Verdana" panose="020B0604030504040204" pitchFamily="34" charset="0"/>
                <a:cs typeface="Times New Roman" panose="02020603050405020304" pitchFamily="18" charset="0"/>
              </a:rPr>
              <a:t>enfoque educativo intercultural</a:t>
            </a:r>
            <a:r>
              <a:rPr lang="es-CL" sz="1700" kern="1200" dirty="0">
                <a:latin typeface="Verdana" panose="020B0604030504040204" pitchFamily="34" charset="0"/>
                <a:ea typeface="Verdana" panose="020B0604030504040204" pitchFamily="34" charset="0"/>
                <a:cs typeface="Times New Roman" panose="02020603050405020304" pitchFamily="18" charset="0"/>
              </a:rPr>
              <a:t> se entiende como un marco teórico, empírico y metodológico que permite el estudio desde un pluralismo epistemológico intercultural, basado en los principios de la pedagogía y educación indígena</a:t>
            </a:r>
            <a:endParaRPr lang="es-CL" sz="2300" b="1" kern="1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10" name="Forma libre: forma 9">
            <a:extLst>
              <a:ext uri="{FF2B5EF4-FFF2-40B4-BE49-F238E27FC236}">
                <a16:creationId xmlns:a16="http://schemas.microsoft.com/office/drawing/2014/main" xmlns="" id="{93D54A29-872D-4399-93E6-B981F948C1F6}"/>
              </a:ext>
            </a:extLst>
          </p:cNvPr>
          <p:cNvSpPr/>
          <p:nvPr/>
        </p:nvSpPr>
        <p:spPr>
          <a:xfrm>
            <a:off x="201270" y="1362398"/>
            <a:ext cx="3975777" cy="2468216"/>
          </a:xfrm>
          <a:custGeom>
            <a:avLst/>
            <a:gdLst>
              <a:gd name="connsiteX0" fmla="*/ 0 w 3503814"/>
              <a:gd name="connsiteY0" fmla="*/ 372542 h 2235205"/>
              <a:gd name="connsiteX1" fmla="*/ 372542 w 3503814"/>
              <a:gd name="connsiteY1" fmla="*/ 0 h 2235205"/>
              <a:gd name="connsiteX2" fmla="*/ 3131272 w 3503814"/>
              <a:gd name="connsiteY2" fmla="*/ 0 h 2235205"/>
              <a:gd name="connsiteX3" fmla="*/ 3503814 w 3503814"/>
              <a:gd name="connsiteY3" fmla="*/ 372542 h 2235205"/>
              <a:gd name="connsiteX4" fmla="*/ 3503814 w 3503814"/>
              <a:gd name="connsiteY4" fmla="*/ 1862663 h 2235205"/>
              <a:gd name="connsiteX5" fmla="*/ 3131272 w 3503814"/>
              <a:gd name="connsiteY5" fmla="*/ 2235205 h 2235205"/>
              <a:gd name="connsiteX6" fmla="*/ 372542 w 3503814"/>
              <a:gd name="connsiteY6" fmla="*/ 2235205 h 2235205"/>
              <a:gd name="connsiteX7" fmla="*/ 0 w 3503814"/>
              <a:gd name="connsiteY7" fmla="*/ 1862663 h 2235205"/>
              <a:gd name="connsiteX8" fmla="*/ 0 w 3503814"/>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3814" h="2235205">
                <a:moveTo>
                  <a:pt x="0" y="372542"/>
                </a:moveTo>
                <a:cubicBezTo>
                  <a:pt x="0" y="166793"/>
                  <a:pt x="166793" y="0"/>
                  <a:pt x="372542" y="0"/>
                </a:cubicBezTo>
                <a:lnTo>
                  <a:pt x="3131272" y="0"/>
                </a:lnTo>
                <a:cubicBezTo>
                  <a:pt x="3337021" y="0"/>
                  <a:pt x="3503814" y="166793"/>
                  <a:pt x="3503814" y="372542"/>
                </a:cubicBezTo>
                <a:lnTo>
                  <a:pt x="3503814" y="1862663"/>
                </a:lnTo>
                <a:cubicBezTo>
                  <a:pt x="3503814" y="2068412"/>
                  <a:pt x="3337021" y="2235205"/>
                  <a:pt x="3131272" y="2235205"/>
                </a:cubicBezTo>
                <a:lnTo>
                  <a:pt x="372542" y="2235205"/>
                </a:lnTo>
                <a:cubicBezTo>
                  <a:pt x="166793" y="2235205"/>
                  <a:pt x="0" y="2068412"/>
                  <a:pt x="0" y="1862663"/>
                </a:cubicBezTo>
                <a:lnTo>
                  <a:pt x="0" y="372542"/>
                </a:lnTo>
                <a:close/>
              </a:path>
            </a:pathLst>
          </a:custGeom>
          <a:solidFill>
            <a:srgbClr val="0070C0"/>
          </a:solidFill>
        </p:spPr>
        <p:style>
          <a:lnRef idx="2">
            <a:schemeClr val="lt1">
              <a:hueOff val="0"/>
              <a:satOff val="0"/>
              <a:lumOff val="0"/>
              <a:alphaOff val="0"/>
            </a:schemeClr>
          </a:lnRef>
          <a:fillRef idx="1">
            <a:schemeClr val="accent2">
              <a:shade val="50000"/>
              <a:hueOff val="-27656"/>
              <a:satOff val="-5606"/>
              <a:lumOff val="30834"/>
              <a:alphaOff val="0"/>
            </a:schemeClr>
          </a:fillRef>
          <a:effectRef idx="0">
            <a:schemeClr val="accent2">
              <a:shade val="50000"/>
              <a:hueOff val="-27656"/>
              <a:satOff val="-5606"/>
              <a:lumOff val="30834"/>
              <a:alphaOff val="0"/>
            </a:schemeClr>
          </a:effectRef>
          <a:fontRef idx="minor">
            <a:schemeClr val="lt1"/>
          </a:fontRef>
        </p:style>
        <p:txBody>
          <a:bodyPr spcFirstLastPara="0" vert="horz" wrap="square" lIns="162454" tIns="162454" rIns="162454" bIns="162454" numCol="1" spcCol="1270" anchor="ctr" anchorCtr="0">
            <a:noAutofit/>
          </a:bodyPr>
          <a:lstStyle/>
          <a:p>
            <a:pPr marL="0" lvl="0" indent="0" algn="ctr" defTabSz="622300">
              <a:lnSpc>
                <a:spcPct val="90000"/>
              </a:lnSpc>
              <a:spcBef>
                <a:spcPct val="0"/>
              </a:spcBef>
              <a:spcAft>
                <a:spcPct val="35000"/>
              </a:spcAft>
              <a:buNone/>
            </a:pPr>
            <a:r>
              <a:rPr lang="es-CL" sz="1800" b="1" kern="1200" dirty="0">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En su dimensión teórica</a:t>
            </a:r>
            <a:r>
              <a:rPr lang="es-CL" sz="1800" kern="1200" dirty="0">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 refiere a la importancia de articular la forma de construir conocimiento indígena con el occidental para el estudio de los problemas sociales, de la educación, las ciencias sociales y humanas</a:t>
            </a:r>
          </a:p>
        </p:txBody>
      </p:sp>
      <p:sp>
        <p:nvSpPr>
          <p:cNvPr id="11" name="Forma libre: forma 10">
            <a:extLst>
              <a:ext uri="{FF2B5EF4-FFF2-40B4-BE49-F238E27FC236}">
                <a16:creationId xmlns:a16="http://schemas.microsoft.com/office/drawing/2014/main" xmlns="" id="{AE19DC0D-1FD6-431D-8358-EFD9B298257C}"/>
              </a:ext>
            </a:extLst>
          </p:cNvPr>
          <p:cNvSpPr/>
          <p:nvPr/>
        </p:nvSpPr>
        <p:spPr>
          <a:xfrm>
            <a:off x="4427051" y="4350811"/>
            <a:ext cx="3975777" cy="2468216"/>
          </a:xfrm>
          <a:custGeom>
            <a:avLst/>
            <a:gdLst>
              <a:gd name="connsiteX0" fmla="*/ 0 w 3503814"/>
              <a:gd name="connsiteY0" fmla="*/ 372542 h 2235205"/>
              <a:gd name="connsiteX1" fmla="*/ 372542 w 3503814"/>
              <a:gd name="connsiteY1" fmla="*/ 0 h 2235205"/>
              <a:gd name="connsiteX2" fmla="*/ 3131272 w 3503814"/>
              <a:gd name="connsiteY2" fmla="*/ 0 h 2235205"/>
              <a:gd name="connsiteX3" fmla="*/ 3503814 w 3503814"/>
              <a:gd name="connsiteY3" fmla="*/ 372542 h 2235205"/>
              <a:gd name="connsiteX4" fmla="*/ 3503814 w 3503814"/>
              <a:gd name="connsiteY4" fmla="*/ 1862663 h 2235205"/>
              <a:gd name="connsiteX5" fmla="*/ 3131272 w 3503814"/>
              <a:gd name="connsiteY5" fmla="*/ 2235205 h 2235205"/>
              <a:gd name="connsiteX6" fmla="*/ 372542 w 3503814"/>
              <a:gd name="connsiteY6" fmla="*/ 2235205 h 2235205"/>
              <a:gd name="connsiteX7" fmla="*/ 0 w 3503814"/>
              <a:gd name="connsiteY7" fmla="*/ 1862663 h 2235205"/>
              <a:gd name="connsiteX8" fmla="*/ 0 w 3503814"/>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3814" h="2235205">
                <a:moveTo>
                  <a:pt x="0" y="372542"/>
                </a:moveTo>
                <a:cubicBezTo>
                  <a:pt x="0" y="166793"/>
                  <a:pt x="166793" y="0"/>
                  <a:pt x="372542" y="0"/>
                </a:cubicBezTo>
                <a:lnTo>
                  <a:pt x="3131272" y="0"/>
                </a:lnTo>
                <a:cubicBezTo>
                  <a:pt x="3337021" y="0"/>
                  <a:pt x="3503814" y="166793"/>
                  <a:pt x="3503814" y="372542"/>
                </a:cubicBezTo>
                <a:lnTo>
                  <a:pt x="3503814" y="1862663"/>
                </a:lnTo>
                <a:cubicBezTo>
                  <a:pt x="3503814" y="2068412"/>
                  <a:pt x="3337021" y="2235205"/>
                  <a:pt x="3131272" y="2235205"/>
                </a:cubicBezTo>
                <a:lnTo>
                  <a:pt x="372542" y="2235205"/>
                </a:lnTo>
                <a:cubicBezTo>
                  <a:pt x="166793" y="2235205"/>
                  <a:pt x="0" y="2068412"/>
                  <a:pt x="0" y="1862663"/>
                </a:cubicBezTo>
                <a:lnTo>
                  <a:pt x="0" y="372542"/>
                </a:lnTo>
                <a:close/>
              </a:path>
            </a:pathLst>
          </a:custGeom>
        </p:spPr>
        <p:style>
          <a:lnRef idx="2">
            <a:schemeClr val="lt1">
              <a:hueOff val="0"/>
              <a:satOff val="0"/>
              <a:lumOff val="0"/>
              <a:alphaOff val="0"/>
            </a:schemeClr>
          </a:lnRef>
          <a:fillRef idx="1">
            <a:schemeClr val="accent2">
              <a:shade val="50000"/>
              <a:hueOff val="0"/>
              <a:satOff val="0"/>
              <a:lumOff val="0"/>
              <a:alphaOff val="0"/>
            </a:schemeClr>
          </a:fillRef>
          <a:effectRef idx="0">
            <a:schemeClr val="accent2">
              <a:shade val="50000"/>
              <a:hueOff val="0"/>
              <a:satOff val="0"/>
              <a:lumOff val="0"/>
              <a:alphaOff val="0"/>
            </a:schemeClr>
          </a:effectRef>
          <a:fontRef idx="minor">
            <a:schemeClr val="lt1"/>
          </a:fontRef>
        </p:style>
        <p:txBody>
          <a:bodyPr spcFirstLastPara="0" vert="horz" wrap="square" lIns="162454" tIns="162454" rIns="162454" bIns="162454" numCol="1" spcCol="1270" anchor="ctr" anchorCtr="0">
            <a:noAutofit/>
          </a:bodyPr>
          <a:lstStyle/>
          <a:p>
            <a:pPr marL="0" lvl="0" indent="0" algn="ctr" defTabSz="622300">
              <a:lnSpc>
                <a:spcPct val="90000"/>
              </a:lnSpc>
              <a:spcBef>
                <a:spcPct val="0"/>
              </a:spcBef>
              <a:spcAft>
                <a:spcPct val="35000"/>
              </a:spcAft>
              <a:buNone/>
            </a:pPr>
            <a:r>
              <a:rPr lang="es-CL" sz="1800" b="1" kern="1200" dirty="0">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En su dimensión empírica</a:t>
            </a:r>
            <a:r>
              <a:rPr lang="es-CL" sz="1800" kern="1200" dirty="0">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 refiere a la cosmovisión y conocimiento indígena sustentada en las ontologías relacionales como prácticas epistémicas, que constituyen la base para comprender y explicar la relación de las personas con su medioambiente </a:t>
            </a:r>
            <a:endParaRPr lang="es-CL" sz="1800" kern="1200" dirty="0">
              <a:solidFill>
                <a:schemeClr val="bg1">
                  <a:lumMod val="95000"/>
                </a:schemeClr>
              </a:solidFill>
              <a:latin typeface="Calibri Light" panose="020F0302020204030204" pitchFamily="34" charset="0"/>
              <a:cs typeface="Calibri Light" panose="020F0302020204030204" pitchFamily="34" charset="0"/>
            </a:endParaRPr>
          </a:p>
        </p:txBody>
      </p:sp>
      <p:sp>
        <p:nvSpPr>
          <p:cNvPr id="12" name="Forma libre: forma 11">
            <a:extLst>
              <a:ext uri="{FF2B5EF4-FFF2-40B4-BE49-F238E27FC236}">
                <a16:creationId xmlns:a16="http://schemas.microsoft.com/office/drawing/2014/main" xmlns="" id="{DFE666A1-3D4A-4433-99E6-6A99569D4D8C}"/>
              </a:ext>
            </a:extLst>
          </p:cNvPr>
          <p:cNvSpPr/>
          <p:nvPr/>
        </p:nvSpPr>
        <p:spPr>
          <a:xfrm>
            <a:off x="8213048" y="1489698"/>
            <a:ext cx="3975777" cy="2468216"/>
          </a:xfrm>
          <a:custGeom>
            <a:avLst/>
            <a:gdLst>
              <a:gd name="connsiteX0" fmla="*/ 0 w 3503814"/>
              <a:gd name="connsiteY0" fmla="*/ 372542 h 2235205"/>
              <a:gd name="connsiteX1" fmla="*/ 372542 w 3503814"/>
              <a:gd name="connsiteY1" fmla="*/ 0 h 2235205"/>
              <a:gd name="connsiteX2" fmla="*/ 3131272 w 3503814"/>
              <a:gd name="connsiteY2" fmla="*/ 0 h 2235205"/>
              <a:gd name="connsiteX3" fmla="*/ 3503814 w 3503814"/>
              <a:gd name="connsiteY3" fmla="*/ 372542 h 2235205"/>
              <a:gd name="connsiteX4" fmla="*/ 3503814 w 3503814"/>
              <a:gd name="connsiteY4" fmla="*/ 1862663 h 2235205"/>
              <a:gd name="connsiteX5" fmla="*/ 3131272 w 3503814"/>
              <a:gd name="connsiteY5" fmla="*/ 2235205 h 2235205"/>
              <a:gd name="connsiteX6" fmla="*/ 372542 w 3503814"/>
              <a:gd name="connsiteY6" fmla="*/ 2235205 h 2235205"/>
              <a:gd name="connsiteX7" fmla="*/ 0 w 3503814"/>
              <a:gd name="connsiteY7" fmla="*/ 1862663 h 2235205"/>
              <a:gd name="connsiteX8" fmla="*/ 0 w 3503814"/>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3814" h="2235205">
                <a:moveTo>
                  <a:pt x="0" y="372542"/>
                </a:moveTo>
                <a:cubicBezTo>
                  <a:pt x="0" y="166793"/>
                  <a:pt x="166793" y="0"/>
                  <a:pt x="372542" y="0"/>
                </a:cubicBezTo>
                <a:lnTo>
                  <a:pt x="3131272" y="0"/>
                </a:lnTo>
                <a:cubicBezTo>
                  <a:pt x="3337021" y="0"/>
                  <a:pt x="3503814" y="166793"/>
                  <a:pt x="3503814" y="372542"/>
                </a:cubicBezTo>
                <a:lnTo>
                  <a:pt x="3503814" y="1862663"/>
                </a:lnTo>
                <a:cubicBezTo>
                  <a:pt x="3503814" y="2068412"/>
                  <a:pt x="3337021" y="2235205"/>
                  <a:pt x="3131272" y="2235205"/>
                </a:cubicBezTo>
                <a:lnTo>
                  <a:pt x="372542" y="2235205"/>
                </a:lnTo>
                <a:cubicBezTo>
                  <a:pt x="166793" y="2235205"/>
                  <a:pt x="0" y="2068412"/>
                  <a:pt x="0" y="1862663"/>
                </a:cubicBezTo>
                <a:lnTo>
                  <a:pt x="0" y="372542"/>
                </a:lnTo>
                <a:close/>
              </a:path>
            </a:pathLst>
          </a:custGeom>
          <a:solidFill>
            <a:srgbClr val="002060"/>
          </a:solidFill>
        </p:spPr>
        <p:style>
          <a:lnRef idx="2">
            <a:schemeClr val="lt1">
              <a:hueOff val="0"/>
              <a:satOff val="0"/>
              <a:lumOff val="0"/>
              <a:alphaOff val="0"/>
            </a:schemeClr>
          </a:lnRef>
          <a:fillRef idx="1">
            <a:schemeClr val="accent2">
              <a:shade val="50000"/>
              <a:hueOff val="-27656"/>
              <a:satOff val="-5606"/>
              <a:lumOff val="30834"/>
              <a:alphaOff val="0"/>
            </a:schemeClr>
          </a:fillRef>
          <a:effectRef idx="0">
            <a:schemeClr val="accent2">
              <a:shade val="50000"/>
              <a:hueOff val="-27656"/>
              <a:satOff val="-5606"/>
              <a:lumOff val="30834"/>
              <a:alphaOff val="0"/>
            </a:schemeClr>
          </a:effectRef>
          <a:fontRef idx="minor">
            <a:schemeClr val="lt1"/>
          </a:fontRef>
        </p:style>
        <p:txBody>
          <a:bodyPr spcFirstLastPara="0" vert="horz" wrap="square" lIns="162454" tIns="162454" rIns="162454" bIns="162454" numCol="1" spcCol="1270" anchor="ctr" anchorCtr="0">
            <a:noAutofit/>
          </a:bodyPr>
          <a:lstStyle/>
          <a:p>
            <a:pPr marL="0" lvl="0" indent="0" algn="ctr" defTabSz="622300">
              <a:lnSpc>
                <a:spcPct val="90000"/>
              </a:lnSpc>
              <a:spcBef>
                <a:spcPct val="0"/>
              </a:spcBef>
              <a:spcAft>
                <a:spcPct val="35000"/>
              </a:spcAft>
              <a:buNone/>
            </a:pPr>
            <a:r>
              <a:rPr lang="es-CL" sz="1800" b="1" kern="1200" dirty="0">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En su dimensión metodológica</a:t>
            </a:r>
            <a:r>
              <a:rPr lang="es-CL" sz="1800" kern="1200" dirty="0">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 refiere a la forma de organizar la implicación de las personas con los otros y su medioambiente, para generar los avances de la frontera del conocimiento desde procesos </a:t>
            </a:r>
            <a:r>
              <a:rPr lang="es-CL" sz="1800" kern="1200" dirty="0" err="1">
                <a:solidFill>
                  <a:schemeClr val="bg1">
                    <a:lumMod val="95000"/>
                  </a:schemeClr>
                </a:solidFill>
                <a:latin typeface="Verdana" panose="020B0604030504040204" pitchFamily="34" charset="0"/>
                <a:ea typeface="Verdana" panose="020B0604030504040204" pitchFamily="34" charset="0"/>
                <a:cs typeface="Times New Roman" panose="02020603050405020304" pitchFamily="18" charset="0"/>
              </a:rPr>
              <a:t>co-constructivos</a:t>
            </a:r>
            <a:endParaRPr lang="es-CL" sz="1800" kern="1200" dirty="0">
              <a:solidFill>
                <a:schemeClr val="bg1">
                  <a:lumMod val="95000"/>
                </a:schemeClr>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63440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7" name="Forma libre: forma 6">
            <a:extLst>
              <a:ext uri="{FF2B5EF4-FFF2-40B4-BE49-F238E27FC236}">
                <a16:creationId xmlns:a16="http://schemas.microsoft.com/office/drawing/2014/main" xmlns="" id="{5C7C313C-50A1-4EDC-9A8E-03A33985981D}"/>
              </a:ext>
            </a:extLst>
          </p:cNvPr>
          <p:cNvSpPr/>
          <p:nvPr/>
        </p:nvSpPr>
        <p:spPr>
          <a:xfrm>
            <a:off x="6570196" y="4193303"/>
            <a:ext cx="5547706" cy="2235205"/>
          </a:xfrm>
          <a:custGeom>
            <a:avLst/>
            <a:gdLst>
              <a:gd name="connsiteX0" fmla="*/ 0 w 5547706"/>
              <a:gd name="connsiteY0" fmla="*/ 372542 h 2235205"/>
              <a:gd name="connsiteX1" fmla="*/ 372542 w 5547706"/>
              <a:gd name="connsiteY1" fmla="*/ 0 h 2235205"/>
              <a:gd name="connsiteX2" fmla="*/ 5175164 w 5547706"/>
              <a:gd name="connsiteY2" fmla="*/ 0 h 2235205"/>
              <a:gd name="connsiteX3" fmla="*/ 5547706 w 5547706"/>
              <a:gd name="connsiteY3" fmla="*/ 372542 h 2235205"/>
              <a:gd name="connsiteX4" fmla="*/ 5547706 w 5547706"/>
              <a:gd name="connsiteY4" fmla="*/ 1862663 h 2235205"/>
              <a:gd name="connsiteX5" fmla="*/ 5175164 w 5547706"/>
              <a:gd name="connsiteY5" fmla="*/ 2235205 h 2235205"/>
              <a:gd name="connsiteX6" fmla="*/ 372542 w 5547706"/>
              <a:gd name="connsiteY6" fmla="*/ 2235205 h 2235205"/>
              <a:gd name="connsiteX7" fmla="*/ 0 w 5547706"/>
              <a:gd name="connsiteY7" fmla="*/ 1862663 h 2235205"/>
              <a:gd name="connsiteX8" fmla="*/ 0 w 5547706"/>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7706" h="2235205">
                <a:moveTo>
                  <a:pt x="0" y="372542"/>
                </a:moveTo>
                <a:cubicBezTo>
                  <a:pt x="0" y="166793"/>
                  <a:pt x="166793" y="0"/>
                  <a:pt x="372542" y="0"/>
                </a:cubicBezTo>
                <a:lnTo>
                  <a:pt x="5175164" y="0"/>
                </a:lnTo>
                <a:cubicBezTo>
                  <a:pt x="5380913" y="0"/>
                  <a:pt x="5547706" y="166793"/>
                  <a:pt x="5547706" y="372542"/>
                </a:cubicBezTo>
                <a:lnTo>
                  <a:pt x="5547706" y="1862663"/>
                </a:lnTo>
                <a:cubicBezTo>
                  <a:pt x="5547706" y="2068412"/>
                  <a:pt x="5380913" y="2235205"/>
                  <a:pt x="5175164" y="2235205"/>
                </a:cubicBezTo>
                <a:lnTo>
                  <a:pt x="372542" y="2235205"/>
                </a:lnTo>
                <a:cubicBezTo>
                  <a:pt x="166793" y="2235205"/>
                  <a:pt x="0" y="2068412"/>
                  <a:pt x="0" y="1862663"/>
                </a:cubicBezTo>
                <a:lnTo>
                  <a:pt x="0" y="372542"/>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7694" tIns="177694" rIns="177694" bIns="177694" numCol="1" spcCol="1270" anchor="ctr" anchorCtr="0">
            <a:noAutofit/>
          </a:bodyPr>
          <a:lstStyle/>
          <a:p>
            <a:pPr marL="0" lvl="0" indent="0" algn="just" defTabSz="800100">
              <a:lnSpc>
                <a:spcPct val="90000"/>
              </a:lnSpc>
              <a:spcBef>
                <a:spcPct val="0"/>
              </a:spcBef>
              <a:spcAft>
                <a:spcPct val="35000"/>
              </a:spcAft>
              <a:buNone/>
            </a:pPr>
            <a:r>
              <a:rPr lang="es-MX" sz="1800" kern="1200" dirty="0">
                <a:latin typeface="Verdana" panose="020B0604030504040204" pitchFamily="34" charset="0"/>
                <a:ea typeface="Verdana" panose="020B0604030504040204" pitchFamily="34" charset="0"/>
                <a:cs typeface="Times New Roman" panose="02020603050405020304" pitchFamily="18" charset="0"/>
              </a:rPr>
              <a:t>La validación, la veracidad y la demostración del conocimiento indígena está asociado a las prácticas sociales y culturales que constituyen </a:t>
            </a:r>
            <a:r>
              <a:rPr lang="es-MX" sz="1800" b="1" kern="1200" dirty="0">
                <a:latin typeface="Verdana" panose="020B0604030504040204" pitchFamily="34" charset="0"/>
                <a:ea typeface="Verdana" panose="020B0604030504040204" pitchFamily="34" charset="0"/>
                <a:cs typeface="Times New Roman" panose="02020603050405020304" pitchFamily="18" charset="0"/>
              </a:rPr>
              <a:t>contenidos, métodos y finalidades educativas </a:t>
            </a:r>
            <a:r>
              <a:rPr lang="es-MX" sz="1800" kern="1200" dirty="0">
                <a:latin typeface="Verdana" panose="020B0604030504040204" pitchFamily="34" charset="0"/>
                <a:ea typeface="Verdana" panose="020B0604030504040204" pitchFamily="34" charset="0"/>
                <a:cs typeface="Times New Roman" panose="02020603050405020304" pitchFamily="18" charset="0"/>
              </a:rPr>
              <a:t>que sustentan la formación de </a:t>
            </a:r>
            <a:r>
              <a:rPr lang="es-MX" sz="1800" kern="1200" dirty="0" err="1">
                <a:latin typeface="Verdana" panose="020B0604030504040204" pitchFamily="34" charset="0"/>
                <a:ea typeface="Verdana" panose="020B0604030504040204" pitchFamily="34" charset="0"/>
                <a:cs typeface="Times New Roman" panose="02020603050405020304" pitchFamily="18" charset="0"/>
              </a:rPr>
              <a:t>lsa</a:t>
            </a:r>
            <a:r>
              <a:rPr lang="es-MX" sz="1800" kern="1200" dirty="0">
                <a:latin typeface="Verdana" panose="020B0604030504040204" pitchFamily="34" charset="0"/>
                <a:ea typeface="Verdana" panose="020B0604030504040204" pitchFamily="34" charset="0"/>
                <a:cs typeface="Times New Roman" panose="02020603050405020304" pitchFamily="18" charset="0"/>
              </a:rPr>
              <a:t> personas, de forma particular a los territorios (Quilaqueo y Quintriqueo, 2017). </a:t>
            </a:r>
            <a:endParaRPr lang="es-CL" sz="1800" kern="1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8" name="Forma libre: forma 7">
            <a:extLst>
              <a:ext uri="{FF2B5EF4-FFF2-40B4-BE49-F238E27FC236}">
                <a16:creationId xmlns:a16="http://schemas.microsoft.com/office/drawing/2014/main" xmlns="" id="{B9EEC039-8A25-4631-8F6A-FA4B7CFF2268}"/>
              </a:ext>
            </a:extLst>
          </p:cNvPr>
          <p:cNvSpPr/>
          <p:nvPr/>
        </p:nvSpPr>
        <p:spPr>
          <a:xfrm>
            <a:off x="70923" y="4193302"/>
            <a:ext cx="5547706" cy="2235205"/>
          </a:xfrm>
          <a:custGeom>
            <a:avLst/>
            <a:gdLst>
              <a:gd name="connsiteX0" fmla="*/ 0 w 5547706"/>
              <a:gd name="connsiteY0" fmla="*/ 372542 h 2235205"/>
              <a:gd name="connsiteX1" fmla="*/ 372542 w 5547706"/>
              <a:gd name="connsiteY1" fmla="*/ 0 h 2235205"/>
              <a:gd name="connsiteX2" fmla="*/ 5175164 w 5547706"/>
              <a:gd name="connsiteY2" fmla="*/ 0 h 2235205"/>
              <a:gd name="connsiteX3" fmla="*/ 5547706 w 5547706"/>
              <a:gd name="connsiteY3" fmla="*/ 372542 h 2235205"/>
              <a:gd name="connsiteX4" fmla="*/ 5547706 w 5547706"/>
              <a:gd name="connsiteY4" fmla="*/ 1862663 h 2235205"/>
              <a:gd name="connsiteX5" fmla="*/ 5175164 w 5547706"/>
              <a:gd name="connsiteY5" fmla="*/ 2235205 h 2235205"/>
              <a:gd name="connsiteX6" fmla="*/ 372542 w 5547706"/>
              <a:gd name="connsiteY6" fmla="*/ 2235205 h 2235205"/>
              <a:gd name="connsiteX7" fmla="*/ 0 w 5547706"/>
              <a:gd name="connsiteY7" fmla="*/ 1862663 h 2235205"/>
              <a:gd name="connsiteX8" fmla="*/ 0 w 5547706"/>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7706" h="2235205">
                <a:moveTo>
                  <a:pt x="0" y="372542"/>
                </a:moveTo>
                <a:cubicBezTo>
                  <a:pt x="0" y="166793"/>
                  <a:pt x="166793" y="0"/>
                  <a:pt x="372542" y="0"/>
                </a:cubicBezTo>
                <a:lnTo>
                  <a:pt x="5175164" y="0"/>
                </a:lnTo>
                <a:cubicBezTo>
                  <a:pt x="5380913" y="0"/>
                  <a:pt x="5547706" y="166793"/>
                  <a:pt x="5547706" y="372542"/>
                </a:cubicBezTo>
                <a:lnTo>
                  <a:pt x="5547706" y="1862663"/>
                </a:lnTo>
                <a:cubicBezTo>
                  <a:pt x="5547706" y="2068412"/>
                  <a:pt x="5380913" y="2235205"/>
                  <a:pt x="5175164" y="2235205"/>
                </a:cubicBezTo>
                <a:lnTo>
                  <a:pt x="372542" y="2235205"/>
                </a:lnTo>
                <a:cubicBezTo>
                  <a:pt x="166793" y="2235205"/>
                  <a:pt x="0" y="2068412"/>
                  <a:pt x="0" y="1862663"/>
                </a:cubicBezTo>
                <a:lnTo>
                  <a:pt x="0" y="372542"/>
                </a:lnTo>
                <a:close/>
              </a:path>
            </a:pathLst>
          </a:custGeom>
          <a:solidFill>
            <a:srgbClr val="00B0F0"/>
          </a:solidFill>
          <a:ln>
            <a:solidFill>
              <a:srgbClr val="00B0F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73884" tIns="173884" rIns="173884" bIns="173884" numCol="1" spcCol="1270" anchor="ctr" anchorCtr="0">
            <a:noAutofit/>
          </a:bodyPr>
          <a:lstStyle/>
          <a:p>
            <a:pPr marL="0" lvl="0" indent="0" algn="just" defTabSz="755650">
              <a:lnSpc>
                <a:spcPct val="90000"/>
              </a:lnSpc>
              <a:spcBef>
                <a:spcPct val="0"/>
              </a:spcBef>
              <a:spcAft>
                <a:spcPct val="35000"/>
              </a:spcAft>
              <a:buNone/>
            </a:pPr>
            <a:r>
              <a:rPr lang="es-MX" sz="1700" kern="1200" dirty="0">
                <a:latin typeface="Verdana" panose="020B0604030504040204" pitchFamily="34" charset="0"/>
                <a:ea typeface="Verdana" panose="020B0604030504040204" pitchFamily="34" charset="0"/>
                <a:cs typeface="Times New Roman" panose="02020603050405020304" pitchFamily="18" charset="0"/>
              </a:rPr>
              <a:t>Las prácticas sociales y culturales son parte de un contexto socio-histórico particular, donde la enseñanza-aprendizaje se organiza, según los principios de la pedagogía y educación indígena, que orientan la reflexión entre dos personas o un grupo de personas, </a:t>
            </a:r>
            <a:r>
              <a:rPr lang="es-MX" sz="1700" b="1" kern="1200" dirty="0">
                <a:latin typeface="Verdana" panose="020B0604030504040204" pitchFamily="34" charset="0"/>
                <a:ea typeface="Verdana" panose="020B0604030504040204" pitchFamily="34" charset="0"/>
                <a:cs typeface="Times New Roman" panose="02020603050405020304" pitchFamily="18" charset="0"/>
              </a:rPr>
              <a:t>desde una relación familia-escuela-comunidad</a:t>
            </a:r>
            <a:r>
              <a:rPr lang="es-MX" sz="1700" kern="1200" dirty="0">
                <a:latin typeface="Verdana" panose="020B0604030504040204" pitchFamily="34" charset="0"/>
                <a:ea typeface="Verdana" panose="020B0604030504040204" pitchFamily="34" charset="0"/>
                <a:cs typeface="Times New Roman" panose="02020603050405020304" pitchFamily="18" charset="0"/>
              </a:rPr>
              <a:t> (</a:t>
            </a:r>
            <a:r>
              <a:rPr lang="fr-CA" sz="1800" dirty="0">
                <a:effectLst/>
                <a:latin typeface="Arial" panose="020B0604020202020204" pitchFamily="34" charset="0"/>
                <a:ea typeface="Calibri" panose="020F0502020204030204" pitchFamily="34" charset="0"/>
              </a:rPr>
              <a:t>Deslandes, 2019</a:t>
            </a:r>
            <a:r>
              <a:rPr lang="es-MX" sz="1700" kern="1200" dirty="0">
                <a:latin typeface="Verdana" panose="020B0604030504040204" pitchFamily="34" charset="0"/>
                <a:ea typeface="Verdana" panose="020B0604030504040204" pitchFamily="34" charset="0"/>
                <a:cs typeface="Times New Roman" panose="02020603050405020304" pitchFamily="18" charset="0"/>
              </a:rPr>
              <a:t>).</a:t>
            </a:r>
            <a:endParaRPr lang="es-CL" sz="1700" kern="1200" dirty="0"/>
          </a:p>
        </p:txBody>
      </p:sp>
      <p:sp>
        <p:nvSpPr>
          <p:cNvPr id="5" name="Rectángulo 4"/>
          <p:cNvSpPr/>
          <p:nvPr/>
        </p:nvSpPr>
        <p:spPr>
          <a:xfrm>
            <a:off x="605336" y="212577"/>
            <a:ext cx="6489277" cy="461665"/>
          </a:xfrm>
          <a:prstGeom prst="rect">
            <a:avLst/>
          </a:prstGeom>
        </p:spPr>
        <p:txBody>
          <a:bodyPr wrap="none">
            <a:spAutoFit/>
          </a:bodyPr>
          <a:lstStyle/>
          <a:p>
            <a:pPr marL="0" marR="0" lvl="0" indent="0" algn="l" defTabSz="614751"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222222"/>
                </a:solidFill>
                <a:effectLst/>
                <a:uLnTx/>
                <a:uFillTx/>
                <a:latin typeface="Verdana" panose="020B0604030504040204" pitchFamily="34" charset="0"/>
                <a:ea typeface="Verdana" panose="020B0604030504040204" pitchFamily="34" charset="0"/>
                <a:cs typeface="+mn-cs"/>
              </a:rPr>
              <a:t>¿Qué implica la</a:t>
            </a:r>
            <a:r>
              <a:rPr kumimoji="0" lang="es-MX" sz="2400" b="1" i="0" u="none" strike="noStrike" kern="1200" cap="none" spc="0" normalizeH="0" noProof="0" dirty="0">
                <a:ln>
                  <a:noFill/>
                </a:ln>
                <a:solidFill>
                  <a:srgbClr val="222222"/>
                </a:solidFill>
                <a:effectLst/>
                <a:uLnTx/>
                <a:uFillTx/>
                <a:latin typeface="Verdana" panose="020B0604030504040204" pitchFamily="34" charset="0"/>
                <a:ea typeface="Verdana" panose="020B0604030504040204" pitchFamily="34" charset="0"/>
                <a:cs typeface="+mn-cs"/>
              </a:rPr>
              <a:t> pedagogía indígena</a:t>
            </a:r>
            <a:r>
              <a:rPr kumimoji="0" lang="es-MX" sz="2400" b="0" i="0" u="none" strike="noStrike" kern="1200" cap="none" spc="0" normalizeH="0" baseline="0" noProof="0" dirty="0">
                <a:ln>
                  <a:noFill/>
                </a:ln>
                <a:solidFill>
                  <a:srgbClr val="222222"/>
                </a:solidFill>
                <a:effectLst/>
                <a:uLnTx/>
                <a:uFillTx/>
                <a:latin typeface="Verdana" panose="020B0604030504040204" pitchFamily="34" charset="0"/>
                <a:ea typeface="Verdana" panose="020B0604030504040204" pitchFamily="34" charset="0"/>
                <a:cs typeface="+mn-cs"/>
              </a:rPr>
              <a:t>?</a:t>
            </a:r>
          </a:p>
        </p:txBody>
      </p:sp>
      <p:sp>
        <p:nvSpPr>
          <p:cNvPr id="9" name="Forma libre: forma 8">
            <a:extLst>
              <a:ext uri="{FF2B5EF4-FFF2-40B4-BE49-F238E27FC236}">
                <a16:creationId xmlns:a16="http://schemas.microsoft.com/office/drawing/2014/main" xmlns="" id="{77410C8C-ED1C-4144-A23C-4446A22A15AD}"/>
              </a:ext>
            </a:extLst>
          </p:cNvPr>
          <p:cNvSpPr/>
          <p:nvPr/>
        </p:nvSpPr>
        <p:spPr>
          <a:xfrm>
            <a:off x="2753637" y="750755"/>
            <a:ext cx="6435964" cy="2972832"/>
          </a:xfrm>
          <a:custGeom>
            <a:avLst/>
            <a:gdLst>
              <a:gd name="connsiteX0" fmla="*/ 0 w 6344039"/>
              <a:gd name="connsiteY0" fmla="*/ 372542 h 2235205"/>
              <a:gd name="connsiteX1" fmla="*/ 372542 w 6344039"/>
              <a:gd name="connsiteY1" fmla="*/ 0 h 2235205"/>
              <a:gd name="connsiteX2" fmla="*/ 5971497 w 6344039"/>
              <a:gd name="connsiteY2" fmla="*/ 0 h 2235205"/>
              <a:gd name="connsiteX3" fmla="*/ 6344039 w 6344039"/>
              <a:gd name="connsiteY3" fmla="*/ 372542 h 2235205"/>
              <a:gd name="connsiteX4" fmla="*/ 6344039 w 6344039"/>
              <a:gd name="connsiteY4" fmla="*/ 1862663 h 2235205"/>
              <a:gd name="connsiteX5" fmla="*/ 5971497 w 6344039"/>
              <a:gd name="connsiteY5" fmla="*/ 2235205 h 2235205"/>
              <a:gd name="connsiteX6" fmla="*/ 372542 w 6344039"/>
              <a:gd name="connsiteY6" fmla="*/ 2235205 h 2235205"/>
              <a:gd name="connsiteX7" fmla="*/ 0 w 6344039"/>
              <a:gd name="connsiteY7" fmla="*/ 1862663 h 2235205"/>
              <a:gd name="connsiteX8" fmla="*/ 0 w 6344039"/>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44039" h="2235205">
                <a:moveTo>
                  <a:pt x="0" y="372542"/>
                </a:moveTo>
                <a:cubicBezTo>
                  <a:pt x="0" y="166793"/>
                  <a:pt x="166793" y="0"/>
                  <a:pt x="372542" y="0"/>
                </a:cubicBezTo>
                <a:lnTo>
                  <a:pt x="5971497" y="0"/>
                </a:lnTo>
                <a:cubicBezTo>
                  <a:pt x="6177246" y="0"/>
                  <a:pt x="6344039" y="166793"/>
                  <a:pt x="6344039" y="372542"/>
                </a:cubicBezTo>
                <a:lnTo>
                  <a:pt x="6344039" y="1862663"/>
                </a:lnTo>
                <a:cubicBezTo>
                  <a:pt x="6344039" y="2068412"/>
                  <a:pt x="6177246" y="2235205"/>
                  <a:pt x="5971497" y="2235205"/>
                </a:cubicBezTo>
                <a:lnTo>
                  <a:pt x="372542" y="2235205"/>
                </a:lnTo>
                <a:cubicBezTo>
                  <a:pt x="166793" y="2235205"/>
                  <a:pt x="0" y="2068412"/>
                  <a:pt x="0" y="1862663"/>
                </a:cubicBezTo>
                <a:lnTo>
                  <a:pt x="0" y="372542"/>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73884" tIns="173884" rIns="173884" bIns="173884" numCol="1" spcCol="1270" anchor="ctr" anchorCtr="0">
            <a:noAutofit/>
          </a:bodyPr>
          <a:lstStyle/>
          <a:p>
            <a:pPr marL="0" lvl="0" indent="0" algn="just" defTabSz="755650">
              <a:lnSpc>
                <a:spcPct val="90000"/>
              </a:lnSpc>
              <a:spcBef>
                <a:spcPct val="0"/>
              </a:spcBef>
              <a:spcAft>
                <a:spcPct val="35000"/>
              </a:spcAft>
              <a:buNone/>
            </a:pPr>
            <a:r>
              <a:rPr lang="es-MX" sz="1700" kern="1200" dirty="0">
                <a:latin typeface="Verdana" panose="020B0604030504040204" pitchFamily="34" charset="0"/>
                <a:ea typeface="Verdana" panose="020B0604030504040204" pitchFamily="34" charset="0"/>
                <a:cs typeface="Times New Roman" panose="02020603050405020304" pitchFamily="18" charset="0"/>
              </a:rPr>
              <a:t>La base de la </a:t>
            </a:r>
            <a:r>
              <a:rPr lang="es-MX" sz="1700" b="1" kern="1200" dirty="0">
                <a:latin typeface="Verdana" panose="020B0604030504040204" pitchFamily="34" charset="0"/>
                <a:ea typeface="Verdana" panose="020B0604030504040204" pitchFamily="34" charset="0"/>
                <a:cs typeface="Times New Roman" panose="02020603050405020304" pitchFamily="18" charset="0"/>
              </a:rPr>
              <a:t>educación indígena </a:t>
            </a:r>
            <a:r>
              <a:rPr lang="es-MX" sz="1700" kern="1200" dirty="0">
                <a:latin typeface="Verdana" panose="020B0604030504040204" pitchFamily="34" charset="0"/>
                <a:ea typeface="Verdana" panose="020B0604030504040204" pitchFamily="34" charset="0"/>
                <a:cs typeface="Times New Roman" panose="02020603050405020304" pitchFamily="18" charset="0"/>
              </a:rPr>
              <a:t>es un cuerpo de conocimientos sobre el entorno social, cultural, natural y espiritual, que se realiza como un proceso inductivo, validado por las prácticas sociales y culturales utilizadas por los padres, sabios y miembros de la familia y la comunidad en la transmisión de conocimientos educativos, según </a:t>
            </a:r>
            <a:r>
              <a:rPr lang="es-MX" sz="1700" b="1" kern="1200" dirty="0">
                <a:latin typeface="Verdana" panose="020B0604030504040204" pitchFamily="34" charset="0"/>
                <a:ea typeface="Verdana" panose="020B0604030504040204" pitchFamily="34" charset="0"/>
                <a:cs typeface="Times New Roman" panose="02020603050405020304" pitchFamily="18" charset="0"/>
              </a:rPr>
              <a:t>la inteligencia experimentada y emocional</a:t>
            </a:r>
            <a:r>
              <a:rPr lang="es-MX" sz="1700" kern="1200" dirty="0">
                <a:latin typeface="Verdana" panose="020B0604030504040204" pitchFamily="34" charset="0"/>
                <a:ea typeface="Verdana" panose="020B0604030504040204" pitchFamily="34" charset="0"/>
                <a:cs typeface="Times New Roman" panose="02020603050405020304" pitchFamily="18" charset="0"/>
              </a:rPr>
              <a:t>, donde la tierra, el territorio, medioambiente, la noción de espacio y tiempo son parte constitutiva de la cosmovisión indígena (Cajete, 1994, Toulouse, 2016).</a:t>
            </a:r>
          </a:p>
        </p:txBody>
      </p:sp>
      <p:cxnSp>
        <p:nvCxnSpPr>
          <p:cNvPr id="11" name="Conector recto de flecha 10">
            <a:extLst>
              <a:ext uri="{FF2B5EF4-FFF2-40B4-BE49-F238E27FC236}">
                <a16:creationId xmlns:a16="http://schemas.microsoft.com/office/drawing/2014/main" xmlns="" id="{B346C4E2-32A0-49DF-9AF7-7E41B02A1092}"/>
              </a:ext>
            </a:extLst>
          </p:cNvPr>
          <p:cNvCxnSpPr>
            <a:cxnSpLocks/>
          </p:cNvCxnSpPr>
          <p:nvPr/>
        </p:nvCxnSpPr>
        <p:spPr>
          <a:xfrm>
            <a:off x="6270199" y="3723587"/>
            <a:ext cx="2581570" cy="469716"/>
          </a:xfrm>
          <a:prstGeom prst="straightConnector1">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5" name="Conector recto de flecha 14">
            <a:extLst>
              <a:ext uri="{FF2B5EF4-FFF2-40B4-BE49-F238E27FC236}">
                <a16:creationId xmlns:a16="http://schemas.microsoft.com/office/drawing/2014/main" xmlns="" id="{68D72C1D-C8BD-476C-A29D-A6DCADAF7C5B}"/>
              </a:ext>
            </a:extLst>
          </p:cNvPr>
          <p:cNvCxnSpPr>
            <a:cxnSpLocks/>
          </p:cNvCxnSpPr>
          <p:nvPr/>
        </p:nvCxnSpPr>
        <p:spPr>
          <a:xfrm flipH="1">
            <a:off x="2999225" y="3723587"/>
            <a:ext cx="2581570" cy="482942"/>
          </a:xfrm>
          <a:prstGeom prst="straightConnector1">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7" name="Conector recto de flecha 16">
            <a:extLst>
              <a:ext uri="{FF2B5EF4-FFF2-40B4-BE49-F238E27FC236}">
                <a16:creationId xmlns:a16="http://schemas.microsoft.com/office/drawing/2014/main" xmlns="" id="{C16DFAED-631E-44AB-B924-8EC76B4704E6}"/>
              </a:ext>
            </a:extLst>
          </p:cNvPr>
          <p:cNvCxnSpPr>
            <a:cxnSpLocks/>
          </p:cNvCxnSpPr>
          <p:nvPr/>
        </p:nvCxnSpPr>
        <p:spPr>
          <a:xfrm>
            <a:off x="5580795" y="5310904"/>
            <a:ext cx="989401" cy="0"/>
          </a:xfrm>
          <a:prstGeom prst="straightConnector1">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1425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3" name="Rectángulo 2"/>
          <p:cNvSpPr/>
          <p:nvPr/>
        </p:nvSpPr>
        <p:spPr>
          <a:xfrm>
            <a:off x="2820084" y="198659"/>
            <a:ext cx="6737742" cy="461665"/>
          </a:xfrm>
          <a:prstGeom prst="rect">
            <a:avLst/>
          </a:prstGeom>
        </p:spPr>
        <p:txBody>
          <a:bodyPr wrap="none">
            <a:spAutoFit/>
          </a:bodyPr>
          <a:lstStyle/>
          <a:p>
            <a:pPr lvl="0"/>
            <a:r>
              <a:rPr lang="es-MX" dirty="0">
                <a:solidFill>
                  <a:srgbClr val="222222"/>
                </a:solidFill>
                <a:latin typeface="Verdana" panose="020B0604030504040204" pitchFamily="34" charset="0"/>
                <a:ea typeface="Verdana" panose="020B0604030504040204" pitchFamily="34" charset="0"/>
              </a:rPr>
              <a:t> </a:t>
            </a:r>
            <a:r>
              <a:rPr lang="es-MX" b="1" dirty="0">
                <a:solidFill>
                  <a:srgbClr val="222222"/>
                </a:solidFill>
                <a:latin typeface="Verdana" panose="020B0604030504040204" pitchFamily="34" charset="0"/>
                <a:ea typeface="Verdana" panose="020B0604030504040204" pitchFamily="34" charset="0"/>
              </a:rPr>
              <a:t>La comunidad educativa intercultural</a:t>
            </a:r>
            <a:endParaRPr kumimoji="0" lang="es-MX" sz="2400" b="1" i="0" u="none" strike="noStrike" kern="1200" cap="none" spc="0" normalizeH="0" baseline="0" noProof="0" dirty="0">
              <a:ln>
                <a:noFill/>
              </a:ln>
              <a:solidFill>
                <a:srgbClr val="222222"/>
              </a:solidFill>
              <a:effectLst/>
              <a:uLnTx/>
              <a:uFillTx/>
              <a:latin typeface="Verdana" panose="020B0604030504040204" pitchFamily="34" charset="0"/>
              <a:ea typeface="Verdana" panose="020B0604030504040204" pitchFamily="34" charset="0"/>
            </a:endParaRPr>
          </a:p>
        </p:txBody>
      </p:sp>
      <p:pic>
        <p:nvPicPr>
          <p:cNvPr id="5" name="Imagen 4" descr="DiagramaDescripción generada automáticamente"/>
          <p:cNvPicPr/>
          <p:nvPr/>
        </p:nvPicPr>
        <p:blipFill>
          <a:blip r:embed="rId2"/>
          <a:stretch>
            <a:fillRect/>
          </a:stretch>
        </p:blipFill>
        <p:spPr>
          <a:xfrm>
            <a:off x="820141" y="652895"/>
            <a:ext cx="10346194" cy="6172699"/>
          </a:xfrm>
          <a:prstGeom prst="rect">
            <a:avLst/>
          </a:prstGeom>
          <a:noFill/>
          <a:ln w="9525">
            <a:noFill/>
          </a:ln>
        </p:spPr>
      </p:pic>
    </p:spTree>
    <p:extLst>
      <p:ext uri="{BB962C8B-B14F-4D97-AF65-F5344CB8AC3E}">
        <p14:creationId xmlns:p14="http://schemas.microsoft.com/office/powerpoint/2010/main" val="530193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997528" y="152873"/>
            <a:ext cx="10856422" cy="6793848"/>
          </a:xfrm>
          <a:prstGeom prst="rect">
            <a:avLst/>
          </a:prstGeom>
        </p:spPr>
        <p:txBody>
          <a:bodyPr wrap="square">
            <a:spAutoFit/>
          </a:bodyPr>
          <a:lstStyle/>
          <a:p>
            <a:pPr algn="just">
              <a:lnSpc>
                <a:spcPct val="150000"/>
              </a:lnSpc>
              <a:spcAft>
                <a:spcPts val="1000"/>
              </a:spcAft>
            </a:pPr>
            <a:r>
              <a:rPr lang="es-CL" dirty="0" smtClean="0">
                <a:latin typeface="Verdana" panose="020B0604030504040204" pitchFamily="34" charset="0"/>
                <a:ea typeface="Verdana" panose="020B0604030504040204" pitchFamily="34" charset="0"/>
                <a:cs typeface="Calibri" panose="020F0502020204030204" pitchFamily="34" charset="0"/>
              </a:rPr>
              <a:t>La </a:t>
            </a:r>
            <a:r>
              <a:rPr lang="es-CL" dirty="0">
                <a:latin typeface="Verdana" panose="020B0604030504040204" pitchFamily="34" charset="0"/>
                <a:ea typeface="Verdana" panose="020B0604030504040204" pitchFamily="34" charset="0"/>
                <a:cs typeface="Calibri" panose="020F0502020204030204" pitchFamily="34" charset="0"/>
              </a:rPr>
              <a:t>vinculación familia-escuela-comunidad, se comprende como una construcción social, que considera los intereses y las formas de comunicarse en el entramado relacional, tanto dentro como fuera de las instituciones educativas, que se asume como un acto propio en política pública (Madrid et al., 2019). </a:t>
            </a:r>
          </a:p>
          <a:p>
            <a:pPr algn="just">
              <a:lnSpc>
                <a:spcPct val="150000"/>
              </a:lnSpc>
              <a:spcAft>
                <a:spcPts val="1000"/>
              </a:spcAft>
            </a:pPr>
            <a:r>
              <a:rPr lang="es-CL" dirty="0" smtClean="0">
                <a:latin typeface="Verdana" panose="020B0604030504040204" pitchFamily="34" charset="0"/>
                <a:ea typeface="Verdana" panose="020B0604030504040204" pitchFamily="34" charset="0"/>
                <a:cs typeface="Calibri" panose="020F0502020204030204" pitchFamily="34" charset="0"/>
              </a:rPr>
              <a:t>Desde </a:t>
            </a:r>
            <a:r>
              <a:rPr lang="es-CL" dirty="0">
                <a:latin typeface="Verdana" panose="020B0604030504040204" pitchFamily="34" charset="0"/>
                <a:ea typeface="Verdana" panose="020B0604030504040204" pitchFamily="34" charset="0"/>
                <a:cs typeface="Calibri" panose="020F0502020204030204" pitchFamily="34" charset="0"/>
              </a:rPr>
              <a:t>el punto de vista teórico y </a:t>
            </a:r>
            <a:r>
              <a:rPr lang="es-CL" dirty="0" smtClean="0">
                <a:latin typeface="Verdana" panose="020B0604030504040204" pitchFamily="34" charset="0"/>
                <a:ea typeface="Verdana" panose="020B0604030504040204" pitchFamily="34" charset="0"/>
                <a:cs typeface="Calibri" panose="020F0502020204030204" pitchFamily="34" charset="0"/>
              </a:rPr>
              <a:t>empírico </a:t>
            </a:r>
            <a:r>
              <a:rPr lang="es-CL" dirty="0">
                <a:latin typeface="Verdana" panose="020B0604030504040204" pitchFamily="34" charset="0"/>
                <a:ea typeface="Verdana" panose="020B0604030504040204" pitchFamily="34" charset="0"/>
                <a:cs typeface="Calibri" panose="020F0502020204030204" pitchFamily="34" charset="0"/>
              </a:rPr>
              <a:t>esta relación </a:t>
            </a:r>
            <a:r>
              <a:rPr lang="es-CL" dirty="0" smtClean="0">
                <a:latin typeface="Verdana" panose="020B0604030504040204" pitchFamily="34" charset="0"/>
                <a:ea typeface="Verdana" panose="020B0604030504040204" pitchFamily="34" charset="0"/>
                <a:cs typeface="Calibri" panose="020F0502020204030204" pitchFamily="34" charset="0"/>
              </a:rPr>
              <a:t>enfrenta </a:t>
            </a:r>
            <a:r>
              <a:rPr lang="es-CL" dirty="0">
                <a:latin typeface="Verdana" panose="020B0604030504040204" pitchFamily="34" charset="0"/>
                <a:ea typeface="Verdana" panose="020B0604030504040204" pitchFamily="34" charset="0"/>
                <a:cs typeface="Calibri" panose="020F0502020204030204" pitchFamily="34" charset="0"/>
              </a:rPr>
              <a:t>tensiones, por la omisión y negación de los conocimientos propios de las familias y las comunidades. Esto genera un distanciamiento en la forma de construir el conocimiento entre la escuela y la familia, limitando la colaboración entre las personas, desde el diálogo de saberes (Quilaqueo y Quintriqueo, 2017; </a:t>
            </a:r>
            <a:r>
              <a:rPr lang="es-CL" dirty="0" err="1">
                <a:latin typeface="Verdana" panose="020B0604030504040204" pitchFamily="34" charset="0"/>
                <a:ea typeface="Verdana" panose="020B0604030504040204" pitchFamily="34" charset="0"/>
                <a:cs typeface="Calibri" panose="020F0502020204030204" pitchFamily="34" charset="0"/>
              </a:rPr>
              <a:t>Razeto</a:t>
            </a:r>
            <a:r>
              <a:rPr lang="es-CL" dirty="0">
                <a:latin typeface="Verdana" panose="020B0604030504040204" pitchFamily="34" charset="0"/>
                <a:ea typeface="Verdana" panose="020B0604030504040204" pitchFamily="34" charset="0"/>
                <a:cs typeface="Calibri" panose="020F0502020204030204" pitchFamily="34" charset="0"/>
              </a:rPr>
              <a:t>, 2018; Sartorello, 2016; Gasché, 2013). </a:t>
            </a:r>
            <a:endParaRPr lang="es-CL"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2" name="Flecha derecha 1"/>
          <p:cNvSpPr/>
          <p:nvPr/>
        </p:nvSpPr>
        <p:spPr>
          <a:xfrm>
            <a:off x="443345" y="423096"/>
            <a:ext cx="512619" cy="57614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4" name="Flecha derecha 3"/>
          <p:cNvSpPr/>
          <p:nvPr/>
        </p:nvSpPr>
        <p:spPr>
          <a:xfrm>
            <a:off x="484909" y="3155883"/>
            <a:ext cx="512619" cy="56803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381819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8"/>
          </p:nvPr>
        </p:nvSpPr>
        <p:spPr>
          <a:xfrm>
            <a:off x="1022490" y="595745"/>
            <a:ext cx="9617801" cy="5832763"/>
          </a:xfrm>
        </p:spPr>
        <p:txBody>
          <a:bodyPr>
            <a:normAutofit/>
          </a:bodyPr>
          <a:lstStyle/>
          <a:p>
            <a:r>
              <a:rPr lang="es-MX" dirty="0">
                <a:solidFill>
                  <a:srgbClr val="222222"/>
                </a:solidFill>
                <a:latin typeface="Verdana" panose="020B0604030504040204" pitchFamily="34" charset="0"/>
                <a:ea typeface="Verdana" panose="020B0604030504040204" pitchFamily="34" charset="0"/>
              </a:rPr>
              <a:t/>
            </a:r>
            <a:br>
              <a:rPr lang="es-MX" dirty="0">
                <a:solidFill>
                  <a:srgbClr val="222222"/>
                </a:solidFill>
                <a:latin typeface="Verdana" panose="020B0604030504040204" pitchFamily="34" charset="0"/>
                <a:ea typeface="Verdana" panose="020B0604030504040204" pitchFamily="34" charset="0"/>
              </a:rPr>
            </a:br>
            <a:endParaRPr lang="es-MX" dirty="0">
              <a:solidFill>
                <a:srgbClr val="222222"/>
              </a:solidFill>
              <a:latin typeface="Verdana" panose="020B0604030504040204" pitchFamily="34" charset="0"/>
              <a:ea typeface="Verdana" panose="020B0604030504040204" pitchFamily="34" charset="0"/>
            </a:endParaRPr>
          </a:p>
          <a:p>
            <a:endParaRPr lang="es-CL" dirty="0"/>
          </a:p>
        </p:txBody>
      </p:sp>
      <p:sp>
        <p:nvSpPr>
          <p:cNvPr id="7" name="Forma libre: forma 6">
            <a:extLst>
              <a:ext uri="{FF2B5EF4-FFF2-40B4-BE49-F238E27FC236}">
                <a16:creationId xmlns:a16="http://schemas.microsoft.com/office/drawing/2014/main" xmlns="" id="{5C7C313C-50A1-4EDC-9A8E-03A33985981D}"/>
              </a:ext>
            </a:extLst>
          </p:cNvPr>
          <p:cNvSpPr/>
          <p:nvPr/>
        </p:nvSpPr>
        <p:spPr>
          <a:xfrm>
            <a:off x="6546383" y="4106755"/>
            <a:ext cx="5547706" cy="2602059"/>
          </a:xfrm>
          <a:custGeom>
            <a:avLst/>
            <a:gdLst>
              <a:gd name="connsiteX0" fmla="*/ 0 w 5547706"/>
              <a:gd name="connsiteY0" fmla="*/ 372542 h 2235205"/>
              <a:gd name="connsiteX1" fmla="*/ 372542 w 5547706"/>
              <a:gd name="connsiteY1" fmla="*/ 0 h 2235205"/>
              <a:gd name="connsiteX2" fmla="*/ 5175164 w 5547706"/>
              <a:gd name="connsiteY2" fmla="*/ 0 h 2235205"/>
              <a:gd name="connsiteX3" fmla="*/ 5547706 w 5547706"/>
              <a:gd name="connsiteY3" fmla="*/ 372542 h 2235205"/>
              <a:gd name="connsiteX4" fmla="*/ 5547706 w 5547706"/>
              <a:gd name="connsiteY4" fmla="*/ 1862663 h 2235205"/>
              <a:gd name="connsiteX5" fmla="*/ 5175164 w 5547706"/>
              <a:gd name="connsiteY5" fmla="*/ 2235205 h 2235205"/>
              <a:gd name="connsiteX6" fmla="*/ 372542 w 5547706"/>
              <a:gd name="connsiteY6" fmla="*/ 2235205 h 2235205"/>
              <a:gd name="connsiteX7" fmla="*/ 0 w 5547706"/>
              <a:gd name="connsiteY7" fmla="*/ 1862663 h 2235205"/>
              <a:gd name="connsiteX8" fmla="*/ 0 w 5547706"/>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7706" h="2235205">
                <a:moveTo>
                  <a:pt x="0" y="372542"/>
                </a:moveTo>
                <a:cubicBezTo>
                  <a:pt x="0" y="166793"/>
                  <a:pt x="166793" y="0"/>
                  <a:pt x="372542" y="0"/>
                </a:cubicBezTo>
                <a:lnTo>
                  <a:pt x="5175164" y="0"/>
                </a:lnTo>
                <a:cubicBezTo>
                  <a:pt x="5380913" y="0"/>
                  <a:pt x="5547706" y="166793"/>
                  <a:pt x="5547706" y="372542"/>
                </a:cubicBezTo>
                <a:lnTo>
                  <a:pt x="5547706" y="1862663"/>
                </a:lnTo>
                <a:cubicBezTo>
                  <a:pt x="5547706" y="2068412"/>
                  <a:pt x="5380913" y="2235205"/>
                  <a:pt x="5175164" y="2235205"/>
                </a:cubicBezTo>
                <a:lnTo>
                  <a:pt x="372542" y="2235205"/>
                </a:lnTo>
                <a:cubicBezTo>
                  <a:pt x="166793" y="2235205"/>
                  <a:pt x="0" y="2068412"/>
                  <a:pt x="0" y="1862663"/>
                </a:cubicBezTo>
                <a:lnTo>
                  <a:pt x="0" y="372542"/>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7694" tIns="177694" rIns="177694" bIns="177694" numCol="1" spcCol="1270" anchor="ctr" anchorCtr="0">
            <a:noAutofit/>
          </a:bodyPr>
          <a:lstStyle/>
          <a:p>
            <a:pPr algn="just" defTabSz="800100">
              <a:lnSpc>
                <a:spcPct val="90000"/>
              </a:lnSpc>
              <a:spcBef>
                <a:spcPct val="0"/>
              </a:spcBef>
              <a:spcAft>
                <a:spcPct val="35000"/>
              </a:spcAft>
            </a:pPr>
            <a:r>
              <a:rPr lang="es-CL" sz="1800" kern="1200" dirty="0" smtClean="0">
                <a:latin typeface="Verdana" panose="020B0604030504040204" pitchFamily="34" charset="0"/>
                <a:ea typeface="Verdana" panose="020B0604030504040204" pitchFamily="34" charset="0"/>
                <a:cs typeface="Times New Roman" panose="02020603050405020304" pitchFamily="18" charset="0"/>
              </a:rPr>
              <a:t>Desde la visión indígena la familia y la comunidad </a:t>
            </a:r>
            <a:r>
              <a:rPr lang="es-CL" sz="1800" kern="1200" dirty="0" smtClean="0">
                <a:latin typeface="Verdana" panose="020B0604030504040204" pitchFamily="34" charset="0"/>
                <a:ea typeface="Verdana" panose="020B0604030504040204" pitchFamily="34" charset="0"/>
                <a:cs typeface="Times New Roman" panose="02020603050405020304" pitchFamily="18" charset="0"/>
              </a:rPr>
              <a:t>es producto de la construcción social en la relación con la tierra y el territorio, por lo que posee saberes y </a:t>
            </a:r>
            <a:r>
              <a:rPr lang="es-CL" sz="1800" dirty="0" smtClean="0">
                <a:latin typeface="Verdana" panose="020B0604030504040204" pitchFamily="34" charset="0"/>
                <a:ea typeface="Verdana" panose="020B0604030504040204" pitchFamily="34" charset="0"/>
                <a:cs typeface="Times New Roman" panose="02020603050405020304" pitchFamily="18" charset="0"/>
              </a:rPr>
              <a:t>conocimientos, </a:t>
            </a:r>
            <a:r>
              <a:rPr lang="es-CL" sz="1800" kern="1200" dirty="0" smtClean="0">
                <a:latin typeface="Verdana" panose="020B0604030504040204" pitchFamily="34" charset="0"/>
                <a:ea typeface="Verdana" panose="020B0604030504040204" pitchFamily="34" charset="0"/>
                <a:cs typeface="Times New Roman" panose="02020603050405020304" pitchFamily="18" charset="0"/>
              </a:rPr>
              <a:t>una </a:t>
            </a:r>
            <a:r>
              <a:rPr lang="es-CL" sz="1800" dirty="0" smtClean="0">
                <a:latin typeface="Verdana" panose="020B0604030504040204" pitchFamily="34" charset="0"/>
                <a:ea typeface="Verdana" panose="020B0604030504040204" pitchFamily="34" charset="0"/>
                <a:cs typeface="Calibri" panose="020F0502020204030204" pitchFamily="34" charset="0"/>
              </a:rPr>
              <a:t>educación </a:t>
            </a:r>
            <a:r>
              <a:rPr lang="es-CL" sz="1800" dirty="0">
                <a:latin typeface="Verdana" panose="020B0604030504040204" pitchFamily="34" charset="0"/>
                <a:ea typeface="Verdana" panose="020B0604030504040204" pitchFamily="34" charset="0"/>
                <a:cs typeface="Calibri" panose="020F0502020204030204" pitchFamily="34" charset="0"/>
              </a:rPr>
              <a:t>familiar, </a:t>
            </a:r>
            <a:r>
              <a:rPr lang="es-CL" sz="1800" dirty="0" smtClean="0">
                <a:latin typeface="Verdana" panose="020B0604030504040204" pitchFamily="34" charset="0"/>
                <a:ea typeface="Verdana" panose="020B0604030504040204" pitchFamily="34" charset="0"/>
                <a:cs typeface="Calibri" panose="020F0502020204030204" pitchFamily="34" charset="0"/>
              </a:rPr>
              <a:t>lengua y </a:t>
            </a:r>
            <a:r>
              <a:rPr lang="es-CL" sz="1800" dirty="0">
                <a:latin typeface="Verdana" panose="020B0604030504040204" pitchFamily="34" charset="0"/>
                <a:ea typeface="Verdana" panose="020B0604030504040204" pitchFamily="34" charset="0"/>
                <a:cs typeface="Calibri" panose="020F0502020204030204" pitchFamily="34" charset="0"/>
              </a:rPr>
              <a:t>cultura </a:t>
            </a:r>
            <a:r>
              <a:rPr lang="es-CL" sz="1800" dirty="0" smtClean="0">
                <a:latin typeface="Verdana" panose="020B0604030504040204" pitchFamily="34" charset="0"/>
                <a:ea typeface="Verdana" panose="020B0604030504040204" pitchFamily="34" charset="0"/>
                <a:cs typeface="Calibri" panose="020F0502020204030204" pitchFamily="34" charset="0"/>
              </a:rPr>
              <a:t>propia, una forma de concebir el espacio, el tiempo y la espiritualidad, que no siempre está en diálogo con la educación escolar. </a:t>
            </a:r>
            <a:endParaRPr lang="es-CL" sz="1800" dirty="0">
              <a:latin typeface="Verdana" panose="020B0604030504040204" pitchFamily="34" charset="0"/>
              <a:ea typeface="Verdana" panose="020B0604030504040204" pitchFamily="34" charset="0"/>
              <a:cs typeface="Calibri" panose="020F0502020204030204" pitchFamily="34" charset="0"/>
            </a:endParaRPr>
          </a:p>
        </p:txBody>
      </p:sp>
      <p:sp>
        <p:nvSpPr>
          <p:cNvPr id="8" name="Forma libre: forma 7">
            <a:extLst>
              <a:ext uri="{FF2B5EF4-FFF2-40B4-BE49-F238E27FC236}">
                <a16:creationId xmlns:a16="http://schemas.microsoft.com/office/drawing/2014/main" xmlns="" id="{B9EEC039-8A25-4631-8F6A-FA4B7CFF2268}"/>
              </a:ext>
            </a:extLst>
          </p:cNvPr>
          <p:cNvSpPr/>
          <p:nvPr/>
        </p:nvSpPr>
        <p:spPr>
          <a:xfrm>
            <a:off x="70923" y="4193303"/>
            <a:ext cx="5547706" cy="2520205"/>
          </a:xfrm>
          <a:custGeom>
            <a:avLst/>
            <a:gdLst>
              <a:gd name="connsiteX0" fmla="*/ 0 w 5547706"/>
              <a:gd name="connsiteY0" fmla="*/ 372542 h 2235205"/>
              <a:gd name="connsiteX1" fmla="*/ 372542 w 5547706"/>
              <a:gd name="connsiteY1" fmla="*/ 0 h 2235205"/>
              <a:gd name="connsiteX2" fmla="*/ 5175164 w 5547706"/>
              <a:gd name="connsiteY2" fmla="*/ 0 h 2235205"/>
              <a:gd name="connsiteX3" fmla="*/ 5547706 w 5547706"/>
              <a:gd name="connsiteY3" fmla="*/ 372542 h 2235205"/>
              <a:gd name="connsiteX4" fmla="*/ 5547706 w 5547706"/>
              <a:gd name="connsiteY4" fmla="*/ 1862663 h 2235205"/>
              <a:gd name="connsiteX5" fmla="*/ 5175164 w 5547706"/>
              <a:gd name="connsiteY5" fmla="*/ 2235205 h 2235205"/>
              <a:gd name="connsiteX6" fmla="*/ 372542 w 5547706"/>
              <a:gd name="connsiteY6" fmla="*/ 2235205 h 2235205"/>
              <a:gd name="connsiteX7" fmla="*/ 0 w 5547706"/>
              <a:gd name="connsiteY7" fmla="*/ 1862663 h 2235205"/>
              <a:gd name="connsiteX8" fmla="*/ 0 w 5547706"/>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7706" h="2235205">
                <a:moveTo>
                  <a:pt x="0" y="372542"/>
                </a:moveTo>
                <a:cubicBezTo>
                  <a:pt x="0" y="166793"/>
                  <a:pt x="166793" y="0"/>
                  <a:pt x="372542" y="0"/>
                </a:cubicBezTo>
                <a:lnTo>
                  <a:pt x="5175164" y="0"/>
                </a:lnTo>
                <a:cubicBezTo>
                  <a:pt x="5380913" y="0"/>
                  <a:pt x="5547706" y="166793"/>
                  <a:pt x="5547706" y="372542"/>
                </a:cubicBezTo>
                <a:lnTo>
                  <a:pt x="5547706" y="1862663"/>
                </a:lnTo>
                <a:cubicBezTo>
                  <a:pt x="5547706" y="2068412"/>
                  <a:pt x="5380913" y="2235205"/>
                  <a:pt x="5175164" y="2235205"/>
                </a:cubicBezTo>
                <a:lnTo>
                  <a:pt x="372542" y="2235205"/>
                </a:lnTo>
                <a:cubicBezTo>
                  <a:pt x="166793" y="2235205"/>
                  <a:pt x="0" y="2068412"/>
                  <a:pt x="0" y="1862663"/>
                </a:cubicBezTo>
                <a:lnTo>
                  <a:pt x="0" y="372542"/>
                </a:lnTo>
                <a:close/>
              </a:path>
            </a:pathLst>
          </a:custGeom>
          <a:solidFill>
            <a:srgbClr val="00B0F0"/>
          </a:solidFill>
          <a:ln>
            <a:solidFill>
              <a:srgbClr val="00B0F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73884" tIns="173884" rIns="173884" bIns="173884" numCol="1" spcCol="1270" anchor="ctr" anchorCtr="0">
            <a:noAutofit/>
          </a:bodyPr>
          <a:lstStyle/>
          <a:p>
            <a:pPr marL="0" lvl="0" indent="0" algn="just" defTabSz="755650">
              <a:lnSpc>
                <a:spcPct val="90000"/>
              </a:lnSpc>
              <a:spcBef>
                <a:spcPct val="0"/>
              </a:spcBef>
              <a:spcAft>
                <a:spcPct val="35000"/>
              </a:spcAft>
              <a:buNone/>
            </a:pPr>
            <a:r>
              <a:rPr lang="es-CL" sz="1800" kern="1200" dirty="0" smtClean="0">
                <a:latin typeface="Verdana" panose="020B0604030504040204" pitchFamily="34" charset="0"/>
                <a:ea typeface="Verdana" panose="020B0604030504040204" pitchFamily="34" charset="0"/>
              </a:rPr>
              <a:t>Desde la visión occidental la familia y la comunidad son agentes que deben apoyar los procesos de la educación formal para acercarlos al conocimiento universalmente </a:t>
            </a:r>
            <a:r>
              <a:rPr lang="es-CL" sz="1800" kern="1200" dirty="0" smtClean="0">
                <a:latin typeface="Verdana" panose="020B0604030504040204" pitchFamily="34" charset="0"/>
                <a:ea typeface="Verdana" panose="020B0604030504040204" pitchFamily="34" charset="0"/>
              </a:rPr>
              <a:t>aceptado, según la matriz social y cultural occidental.</a:t>
            </a:r>
            <a:endParaRPr lang="es-CL" sz="1800" kern="1200" dirty="0">
              <a:latin typeface="Verdana" panose="020B0604030504040204" pitchFamily="34" charset="0"/>
              <a:ea typeface="Verdana" panose="020B0604030504040204" pitchFamily="34" charset="0"/>
            </a:endParaRPr>
          </a:p>
        </p:txBody>
      </p:sp>
      <p:sp>
        <p:nvSpPr>
          <p:cNvPr id="5" name="Rectángulo 4"/>
          <p:cNvSpPr/>
          <p:nvPr/>
        </p:nvSpPr>
        <p:spPr>
          <a:xfrm>
            <a:off x="605336" y="212577"/>
            <a:ext cx="8807219" cy="461665"/>
          </a:xfrm>
          <a:prstGeom prst="rect">
            <a:avLst/>
          </a:prstGeom>
        </p:spPr>
        <p:txBody>
          <a:bodyPr wrap="none">
            <a:spAutoFit/>
          </a:bodyPr>
          <a:lstStyle/>
          <a:p>
            <a:pPr marL="0" marR="0" lvl="0" indent="0" algn="l" defTabSz="614751" rtl="0" eaLnBrk="1" fontAlgn="auto" latinLnBrk="0" hangingPunct="1">
              <a:lnSpc>
                <a:spcPct val="100000"/>
              </a:lnSpc>
              <a:spcBef>
                <a:spcPts val="0"/>
              </a:spcBef>
              <a:spcAft>
                <a:spcPts val="0"/>
              </a:spcAft>
              <a:buClrTx/>
              <a:buSzTx/>
              <a:buFontTx/>
              <a:buNone/>
              <a:tabLst/>
              <a:defRPr/>
            </a:pPr>
            <a:r>
              <a:rPr lang="es-MX" b="1" dirty="0" smtClean="0">
                <a:solidFill>
                  <a:srgbClr val="222222"/>
                </a:solidFill>
                <a:latin typeface="Verdana" panose="020B0604030504040204" pitchFamily="34" charset="0"/>
                <a:ea typeface="Verdana" panose="020B0604030504040204" pitchFamily="34" charset="0"/>
              </a:rPr>
              <a:t>¿Cómo se comprende a la familia y la comunidad?</a:t>
            </a:r>
            <a:endParaRPr kumimoji="0" lang="es-MX" sz="2400" b="0" i="0" u="none" strike="noStrike" kern="1200" cap="none" spc="0" normalizeH="0" baseline="0" noProof="0" dirty="0">
              <a:ln>
                <a:noFill/>
              </a:ln>
              <a:solidFill>
                <a:srgbClr val="222222"/>
              </a:solidFill>
              <a:effectLst/>
              <a:uLnTx/>
              <a:uFillTx/>
              <a:latin typeface="Verdana" panose="020B0604030504040204" pitchFamily="34" charset="0"/>
              <a:ea typeface="Verdana" panose="020B0604030504040204" pitchFamily="34" charset="0"/>
              <a:cs typeface="+mn-cs"/>
            </a:endParaRPr>
          </a:p>
        </p:txBody>
      </p:sp>
      <p:sp>
        <p:nvSpPr>
          <p:cNvPr id="9" name="Forma libre: forma 8">
            <a:extLst>
              <a:ext uri="{FF2B5EF4-FFF2-40B4-BE49-F238E27FC236}">
                <a16:creationId xmlns:a16="http://schemas.microsoft.com/office/drawing/2014/main" xmlns="" id="{77410C8C-ED1C-4144-A23C-4446A22A15AD}"/>
              </a:ext>
            </a:extLst>
          </p:cNvPr>
          <p:cNvSpPr/>
          <p:nvPr/>
        </p:nvSpPr>
        <p:spPr>
          <a:xfrm>
            <a:off x="2753637" y="750755"/>
            <a:ext cx="6435964" cy="2972832"/>
          </a:xfrm>
          <a:custGeom>
            <a:avLst/>
            <a:gdLst>
              <a:gd name="connsiteX0" fmla="*/ 0 w 6344039"/>
              <a:gd name="connsiteY0" fmla="*/ 372542 h 2235205"/>
              <a:gd name="connsiteX1" fmla="*/ 372542 w 6344039"/>
              <a:gd name="connsiteY1" fmla="*/ 0 h 2235205"/>
              <a:gd name="connsiteX2" fmla="*/ 5971497 w 6344039"/>
              <a:gd name="connsiteY2" fmla="*/ 0 h 2235205"/>
              <a:gd name="connsiteX3" fmla="*/ 6344039 w 6344039"/>
              <a:gd name="connsiteY3" fmla="*/ 372542 h 2235205"/>
              <a:gd name="connsiteX4" fmla="*/ 6344039 w 6344039"/>
              <a:gd name="connsiteY4" fmla="*/ 1862663 h 2235205"/>
              <a:gd name="connsiteX5" fmla="*/ 5971497 w 6344039"/>
              <a:gd name="connsiteY5" fmla="*/ 2235205 h 2235205"/>
              <a:gd name="connsiteX6" fmla="*/ 372542 w 6344039"/>
              <a:gd name="connsiteY6" fmla="*/ 2235205 h 2235205"/>
              <a:gd name="connsiteX7" fmla="*/ 0 w 6344039"/>
              <a:gd name="connsiteY7" fmla="*/ 1862663 h 2235205"/>
              <a:gd name="connsiteX8" fmla="*/ 0 w 6344039"/>
              <a:gd name="connsiteY8" fmla="*/ 372542 h 223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44039" h="2235205">
                <a:moveTo>
                  <a:pt x="0" y="372542"/>
                </a:moveTo>
                <a:cubicBezTo>
                  <a:pt x="0" y="166793"/>
                  <a:pt x="166793" y="0"/>
                  <a:pt x="372542" y="0"/>
                </a:cubicBezTo>
                <a:lnTo>
                  <a:pt x="5971497" y="0"/>
                </a:lnTo>
                <a:cubicBezTo>
                  <a:pt x="6177246" y="0"/>
                  <a:pt x="6344039" y="166793"/>
                  <a:pt x="6344039" y="372542"/>
                </a:cubicBezTo>
                <a:lnTo>
                  <a:pt x="6344039" y="1862663"/>
                </a:lnTo>
                <a:cubicBezTo>
                  <a:pt x="6344039" y="2068412"/>
                  <a:pt x="6177246" y="2235205"/>
                  <a:pt x="5971497" y="2235205"/>
                </a:cubicBezTo>
                <a:lnTo>
                  <a:pt x="372542" y="2235205"/>
                </a:lnTo>
                <a:cubicBezTo>
                  <a:pt x="166793" y="2235205"/>
                  <a:pt x="0" y="2068412"/>
                  <a:pt x="0" y="1862663"/>
                </a:cubicBezTo>
                <a:lnTo>
                  <a:pt x="0" y="372542"/>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73884" tIns="173884" rIns="173884" bIns="173884" numCol="1" spcCol="1270" anchor="ctr" anchorCtr="0">
            <a:noAutofit/>
          </a:bodyPr>
          <a:lstStyle/>
          <a:p>
            <a:pPr marL="0" lvl="0" indent="0" algn="ctr" defTabSz="755650">
              <a:lnSpc>
                <a:spcPct val="90000"/>
              </a:lnSpc>
              <a:spcBef>
                <a:spcPct val="0"/>
              </a:spcBef>
              <a:spcAft>
                <a:spcPct val="35000"/>
              </a:spcAft>
              <a:buNone/>
            </a:pPr>
            <a:r>
              <a:rPr lang="es-MX" sz="2800" kern="1200" dirty="0" smtClean="0">
                <a:latin typeface="Verdana" panose="020B0604030504040204" pitchFamily="34" charset="0"/>
                <a:ea typeface="Verdana" panose="020B0604030504040204" pitchFamily="34" charset="0"/>
                <a:cs typeface="Times New Roman" panose="02020603050405020304" pitchFamily="18" charset="0"/>
              </a:rPr>
              <a:t>En contexto indígena existe </a:t>
            </a:r>
            <a:r>
              <a:rPr lang="es-MX" sz="2800" kern="1200" dirty="0" smtClean="0">
                <a:latin typeface="Verdana" panose="020B0604030504040204" pitchFamily="34" charset="0"/>
                <a:ea typeface="Verdana" panose="020B0604030504040204" pitchFamily="34" charset="0"/>
                <a:cs typeface="Times New Roman" panose="02020603050405020304" pitchFamily="18" charset="0"/>
              </a:rPr>
              <a:t>una tensión entre la relación familia-escuela-comunidad</a:t>
            </a:r>
            <a:endParaRPr lang="es-MX" sz="2800" kern="1200" dirty="0">
              <a:latin typeface="Verdana" panose="020B0604030504040204" pitchFamily="34" charset="0"/>
              <a:ea typeface="Verdana" panose="020B0604030504040204" pitchFamily="34" charset="0"/>
              <a:cs typeface="Times New Roman" panose="02020603050405020304" pitchFamily="18" charset="0"/>
            </a:endParaRPr>
          </a:p>
        </p:txBody>
      </p:sp>
      <p:cxnSp>
        <p:nvCxnSpPr>
          <p:cNvPr id="11" name="Conector recto de flecha 10">
            <a:extLst>
              <a:ext uri="{FF2B5EF4-FFF2-40B4-BE49-F238E27FC236}">
                <a16:creationId xmlns:a16="http://schemas.microsoft.com/office/drawing/2014/main" xmlns="" id="{B346C4E2-32A0-49DF-9AF7-7E41B02A1092}"/>
              </a:ext>
            </a:extLst>
          </p:cNvPr>
          <p:cNvCxnSpPr>
            <a:cxnSpLocks/>
          </p:cNvCxnSpPr>
          <p:nvPr/>
        </p:nvCxnSpPr>
        <p:spPr>
          <a:xfrm>
            <a:off x="6270199" y="3723587"/>
            <a:ext cx="2647378" cy="383168"/>
          </a:xfrm>
          <a:prstGeom prst="straightConnector1">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5" name="Conector recto de flecha 14">
            <a:extLst>
              <a:ext uri="{FF2B5EF4-FFF2-40B4-BE49-F238E27FC236}">
                <a16:creationId xmlns:a16="http://schemas.microsoft.com/office/drawing/2014/main" xmlns="" id="{68D72C1D-C8BD-476C-A29D-A6DCADAF7C5B}"/>
              </a:ext>
            </a:extLst>
          </p:cNvPr>
          <p:cNvCxnSpPr>
            <a:cxnSpLocks/>
          </p:cNvCxnSpPr>
          <p:nvPr/>
        </p:nvCxnSpPr>
        <p:spPr>
          <a:xfrm flipH="1">
            <a:off x="2999225" y="3723587"/>
            <a:ext cx="2581570" cy="469714"/>
          </a:xfrm>
          <a:prstGeom prst="straightConnector1">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7" name="Conector recto de flecha 16">
            <a:extLst>
              <a:ext uri="{FF2B5EF4-FFF2-40B4-BE49-F238E27FC236}">
                <a16:creationId xmlns:a16="http://schemas.microsoft.com/office/drawing/2014/main" xmlns="" id="{C16DFAED-631E-44AB-B924-8EC76B4704E6}"/>
              </a:ext>
            </a:extLst>
          </p:cNvPr>
          <p:cNvCxnSpPr>
            <a:cxnSpLocks/>
          </p:cNvCxnSpPr>
          <p:nvPr/>
        </p:nvCxnSpPr>
        <p:spPr>
          <a:xfrm>
            <a:off x="5580795" y="5310904"/>
            <a:ext cx="989401" cy="0"/>
          </a:xfrm>
          <a:prstGeom prst="straightConnector1">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6206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ikesCount xmlns="http://schemas.microsoft.com/sharepoint/v3" xsi:nil="true"/>
    <Ratings xmlns="http://schemas.microsoft.com/sharepoint/v3" xsi:nil="true"/>
    <LikedBy xmlns="http://schemas.microsoft.com/sharepoint/v3">
      <UserInfo>
        <DisplayName/>
        <AccountId xsi:nil="true"/>
        <AccountType/>
      </UserInfo>
    </LikedBy>
    <PublishingExpirationDate xmlns="http://schemas.microsoft.com/sharepoint/v3" xsi:nil="true"/>
    <PublishingStartDate xmlns="http://schemas.microsoft.com/sharepoint/v3" xsi:nil="true"/>
    <RatedBy xmlns="http://schemas.microsoft.com/sharepoint/v3">
      <UserInfo>
        <DisplayName/>
        <AccountId xsi:nil="true"/>
        <AccountType/>
      </UserInfo>
    </RatedB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B2781F81DE184447A198CC3C02EF23D2" ma:contentTypeVersion="7" ma:contentTypeDescription="Crear nuevo documento." ma:contentTypeScope="" ma:versionID="3abba2427e8724ec7717bda3e32d02e7">
  <xsd:schema xmlns:xsd="http://www.w3.org/2001/XMLSchema" xmlns:xs="http://www.w3.org/2001/XMLSchema" xmlns:p="http://schemas.microsoft.com/office/2006/metadata/properties" xmlns:ns1="http://schemas.microsoft.com/sharepoint/v3" targetNamespace="http://schemas.microsoft.com/office/2006/metadata/properties" ma:root="true" ma:fieldsID="85b0f857dc6d5321b7a3d9e07873dc98"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AverageRating" minOccurs="0"/>
                <xsd:element ref="ns1:RatingCount" minOccurs="0"/>
                <xsd:element ref="ns1:RatedBy" minOccurs="0"/>
                <xsd:element ref="ns1:Ratings" minOccurs="0"/>
                <xsd:element ref="ns1:LikesCount" minOccurs="0"/>
                <xsd:element ref="ns1:Lik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 ma:hidden="true" ma:internalName="PublishingStartDate">
      <xsd:simpleType>
        <xsd:restriction base="dms:Unknown"/>
      </xsd:simpleType>
    </xsd:element>
    <xsd:element name="PublishingExpirationDate" ma:index="9" nillable="true" ma:displayName="Fecha de finalización programada" ma:description="" ma:hidden="true" ma:internalName="PublishingExpirationDate">
      <xsd:simpleType>
        <xsd:restriction base="dms:Unknown"/>
      </xsd:simpleType>
    </xsd:element>
    <xsd:element name="AverageRating" ma:index="10" nillable="true" ma:displayName="Clasificación (0-5)" ma:decimals="2" ma:description="Valor promedio de todas las clasificaciones que se han enviado" ma:internalName="AverageRating" ma:readOnly="true">
      <xsd:simpleType>
        <xsd:restriction base="dms:Number"/>
      </xsd:simpleType>
    </xsd:element>
    <xsd:element name="RatingCount" ma:index="11" nillable="true" ma:displayName="Número de clasificaciones" ma:decimals="0" ma:description="Número de clasificaciones enviado" ma:internalName="RatingCount" ma:readOnly="true">
      <xsd:simpleType>
        <xsd:restriction base="dms:Number"/>
      </xsd:simpleType>
    </xsd:element>
    <xsd:element name="RatedBy" ma:index="12" nillable="true" ma:displayName="Valorado por" ma:description="Los usuarios valoraron el elemento."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3" nillable="true" ma:displayName="Valoraciones de usuario" ma:description="Valoraciones de usuario para el elemento" ma:hidden="true" ma:internalName="Ratings">
      <xsd:simpleType>
        <xsd:restriction base="dms:Note"/>
      </xsd:simpleType>
    </xsd:element>
    <xsd:element name="LikesCount" ma:index="14" nillable="true" ma:displayName="Número de Me gusta" ma:internalName="LikesCount">
      <xsd:simpleType>
        <xsd:restriction base="dms:Unknown"/>
      </xsd:simpleType>
    </xsd:element>
    <xsd:element name="LikedBy" ma:index="15" nillable="true" ma:displayName="Gusta a"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7CBBBB-5562-4196-A3D0-47875321A813}">
  <ds:schemaRefs>
    <ds:schemaRef ds:uri="http://schemas.microsoft.com/sharepoint/v3"/>
    <ds:schemaRef ds:uri="http://purl.org/dc/elements/1.1/"/>
    <ds:schemaRef ds:uri="http://www.w3.org/XML/1998/namespace"/>
    <ds:schemaRef ds:uri="http://purl.org/dc/terms/"/>
    <ds:schemaRef ds:uri="http://schemas.microsoft.com/office/2006/documentManagement/types"/>
    <ds:schemaRef ds:uri="http://schemas.microsoft.com/office/infopath/2007/PartnerControls"/>
    <ds:schemaRef ds:uri="http://purl.org/dc/dcmityp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C78858EE-04CB-467B-954C-4ABC784FD7AF}">
  <ds:schemaRefs>
    <ds:schemaRef ds:uri="http://schemas.microsoft.com/sharepoint/v3/contenttype/forms"/>
  </ds:schemaRefs>
</ds:datastoreItem>
</file>

<file path=customXml/itemProps3.xml><?xml version="1.0" encoding="utf-8"?>
<ds:datastoreItem xmlns:ds="http://schemas.openxmlformats.org/officeDocument/2006/customXml" ds:itemID="{10A5DAE3-3D22-4D3F-9222-D2DC495A6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9589</TotalTime>
  <Words>1570</Words>
  <Application>Microsoft Office PowerPoint</Application>
  <PresentationFormat>Personalizado</PresentationFormat>
  <Paragraphs>117</Paragraphs>
  <Slides>16</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16</vt:i4>
      </vt:variant>
    </vt:vector>
  </HeadingPairs>
  <TitlesOfParts>
    <vt:vector size="24" baseType="lpstr">
      <vt:lpstr>Aharoni</vt:lpstr>
      <vt:lpstr>Arial</vt:lpstr>
      <vt:lpstr>Calibri</vt:lpstr>
      <vt:lpstr>Calibri Light</vt:lpstr>
      <vt:lpstr>gobCL</vt:lpstr>
      <vt:lpstr>Times New Roman</vt:lpstr>
      <vt:lpstr>Verdana</vt:lpstr>
      <vt:lpstr>Tema de Office</vt:lpstr>
      <vt:lpstr>Presentación de PowerPoint</vt:lpstr>
      <vt:lpstr>Presentación de PowerPoint</vt:lpstr>
      <vt:lpstr>Principales causas de la monoculturalidad eurocéntrica occidental en educación en contexto de colonización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Propuesta para la co-gestión de la comunidad educativa intercultural</vt:lpstr>
      <vt:lpstr>Presentación de PowerPoint</vt:lpstr>
      <vt:lpstr>Presentación de PowerPoint</vt:lpstr>
      <vt:lpstr>Presentación de PowerPoint</vt:lpstr>
      <vt:lpstr>Presentación de PowerPoint</vt:lpstr>
      <vt:lpstr>Presentación de PowerPoint</vt:lpstr>
    </vt:vector>
  </TitlesOfParts>
  <Company>SECOM Digital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Barbara Vallejos</dc:creator>
  <cp:lastModifiedBy>Segundo</cp:lastModifiedBy>
  <cp:revision>191</cp:revision>
  <dcterms:created xsi:type="dcterms:W3CDTF">2018-03-14T19:41:34Z</dcterms:created>
  <dcterms:modified xsi:type="dcterms:W3CDTF">2022-05-31T20:22:54Z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0x010100B2781F81DE184447A198CC3C02EF23D2</vt:lpwstr>
  </property>
</Properties>
</file>