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56" r:id="rId2"/>
    <p:sldId id="277" r:id="rId3"/>
    <p:sldId id="257" r:id="rId4"/>
    <p:sldId id="259" r:id="rId5"/>
    <p:sldId id="258" r:id="rId6"/>
    <p:sldId id="260" r:id="rId7"/>
    <p:sldId id="261" r:id="rId8"/>
    <p:sldId id="262" r:id="rId9"/>
    <p:sldId id="269" r:id="rId10"/>
    <p:sldId id="263" r:id="rId11"/>
    <p:sldId id="270" r:id="rId12"/>
    <p:sldId id="264" r:id="rId13"/>
    <p:sldId id="265" r:id="rId14"/>
    <p:sldId id="266" r:id="rId15"/>
    <p:sldId id="267" r:id="rId16"/>
    <p:sldId id="271" r:id="rId17"/>
    <p:sldId id="272" r:id="rId18"/>
    <p:sldId id="273" r:id="rId19"/>
    <p:sldId id="274" r:id="rId20"/>
    <p:sldId id="275" r:id="rId21"/>
  </p:sldIdLst>
  <p:sldSz cx="12192000" cy="6858000"/>
  <p:notesSz cx="6858000" cy="9144000"/>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1"/>
    <p:restoredTop sz="94694"/>
  </p:normalViewPr>
  <p:slideViewPr>
    <p:cSldViewPr snapToGrid="0">
      <p:cViewPr varScale="1">
        <p:scale>
          <a:sx n="121" d="100"/>
          <a:sy n="121" d="100"/>
        </p:scale>
        <p:origin x="744"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CL"/>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886ADC2-ABA4-4510-9226-2510254B75BD}" type="datetimeFigureOut">
              <a:rPr lang="es-CL" smtClean="0"/>
              <a:t>06-07-22</a:t>
            </a:fld>
            <a:endParaRPr lang="es-CL"/>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CL"/>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CL"/>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6ECCA1C-9748-4382-B9B1-8DF7BE92A5EE}" type="slidenum">
              <a:rPr lang="es-CL" smtClean="0"/>
              <a:t>‹Nº›</a:t>
            </a:fld>
            <a:endParaRPr lang="es-CL"/>
          </a:p>
        </p:txBody>
      </p:sp>
    </p:spTree>
    <p:extLst>
      <p:ext uri="{BB962C8B-B14F-4D97-AF65-F5344CB8AC3E}">
        <p14:creationId xmlns:p14="http://schemas.microsoft.com/office/powerpoint/2010/main" val="10383773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L" dirty="0"/>
          </a:p>
        </p:txBody>
      </p:sp>
      <p:sp>
        <p:nvSpPr>
          <p:cNvPr id="4" name="Marcador de número de diapositiva 3"/>
          <p:cNvSpPr>
            <a:spLocks noGrp="1"/>
          </p:cNvSpPr>
          <p:nvPr>
            <p:ph type="sldNum" sz="quarter" idx="5"/>
          </p:nvPr>
        </p:nvSpPr>
        <p:spPr/>
        <p:txBody>
          <a:bodyPr/>
          <a:lstStyle/>
          <a:p>
            <a:fld id="{66ECCA1C-9748-4382-B9B1-8DF7BE92A5EE}" type="slidenum">
              <a:rPr lang="es-CL" smtClean="0"/>
              <a:t>7</a:t>
            </a:fld>
            <a:endParaRPr lang="es-CL"/>
          </a:p>
        </p:txBody>
      </p:sp>
    </p:spTree>
    <p:extLst>
      <p:ext uri="{BB962C8B-B14F-4D97-AF65-F5344CB8AC3E}">
        <p14:creationId xmlns:p14="http://schemas.microsoft.com/office/powerpoint/2010/main" val="20528501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MX" dirty="0"/>
              <a:t>De </a:t>
            </a:r>
            <a:r>
              <a:rPr lang="es-MX" dirty="0" err="1"/>
              <a:t>de</a:t>
            </a:r>
            <a:r>
              <a:rPr lang="es-MX" dirty="0"/>
              <a:t> edu8csador</a:t>
            </a:r>
            <a:endParaRPr lang="es-CL" dirty="0"/>
          </a:p>
        </p:txBody>
      </p:sp>
      <p:sp>
        <p:nvSpPr>
          <p:cNvPr id="4" name="Marcador de número de diapositiva 3"/>
          <p:cNvSpPr>
            <a:spLocks noGrp="1"/>
          </p:cNvSpPr>
          <p:nvPr>
            <p:ph type="sldNum" sz="quarter" idx="5"/>
          </p:nvPr>
        </p:nvSpPr>
        <p:spPr/>
        <p:txBody>
          <a:bodyPr/>
          <a:lstStyle/>
          <a:p>
            <a:fld id="{66ECCA1C-9748-4382-B9B1-8DF7BE92A5EE}" type="slidenum">
              <a:rPr lang="es-CL" smtClean="0"/>
              <a:t>13</a:t>
            </a:fld>
            <a:endParaRPr lang="es-CL"/>
          </a:p>
        </p:txBody>
      </p:sp>
    </p:spTree>
    <p:extLst>
      <p:ext uri="{BB962C8B-B14F-4D97-AF65-F5344CB8AC3E}">
        <p14:creationId xmlns:p14="http://schemas.microsoft.com/office/powerpoint/2010/main" val="16842951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187ED88-65C6-BDB1-2C12-C10A6B8DC995}"/>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CL"/>
          </a:p>
        </p:txBody>
      </p:sp>
      <p:sp>
        <p:nvSpPr>
          <p:cNvPr id="3" name="Subtítulo 2">
            <a:extLst>
              <a:ext uri="{FF2B5EF4-FFF2-40B4-BE49-F238E27FC236}">
                <a16:creationId xmlns:a16="http://schemas.microsoft.com/office/drawing/2014/main" id="{E4B9C743-C277-A485-6EFA-D018D6FF232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CL"/>
          </a:p>
        </p:txBody>
      </p:sp>
      <p:sp>
        <p:nvSpPr>
          <p:cNvPr id="4" name="Marcador de fecha 3">
            <a:extLst>
              <a:ext uri="{FF2B5EF4-FFF2-40B4-BE49-F238E27FC236}">
                <a16:creationId xmlns:a16="http://schemas.microsoft.com/office/drawing/2014/main" id="{49ECC75D-6545-C45C-CFFD-DFB827153CE0}"/>
              </a:ext>
            </a:extLst>
          </p:cNvPr>
          <p:cNvSpPr>
            <a:spLocks noGrp="1"/>
          </p:cNvSpPr>
          <p:nvPr>
            <p:ph type="dt" sz="half" idx="10"/>
          </p:nvPr>
        </p:nvSpPr>
        <p:spPr/>
        <p:txBody>
          <a:bodyPr/>
          <a:lstStyle/>
          <a:p>
            <a:fld id="{2BA2B9A3-82F6-42FF-AAB8-BC4BE4FA940E}" type="datetimeFigureOut">
              <a:rPr lang="es-CL" smtClean="0"/>
              <a:t>06-07-22</a:t>
            </a:fld>
            <a:endParaRPr lang="es-CL"/>
          </a:p>
        </p:txBody>
      </p:sp>
      <p:sp>
        <p:nvSpPr>
          <p:cNvPr id="5" name="Marcador de pie de página 4">
            <a:extLst>
              <a:ext uri="{FF2B5EF4-FFF2-40B4-BE49-F238E27FC236}">
                <a16:creationId xmlns:a16="http://schemas.microsoft.com/office/drawing/2014/main" id="{C8541749-7186-0AC9-19F6-C23D3C1560E0}"/>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7E827B53-3B1E-9101-2CCA-2C5FE1B723D7}"/>
              </a:ext>
            </a:extLst>
          </p:cNvPr>
          <p:cNvSpPr>
            <a:spLocks noGrp="1"/>
          </p:cNvSpPr>
          <p:nvPr>
            <p:ph type="sldNum" sz="quarter" idx="12"/>
          </p:nvPr>
        </p:nvSpPr>
        <p:spPr/>
        <p:txBody>
          <a:bodyPr/>
          <a:lstStyle/>
          <a:p>
            <a:fld id="{26F67050-80D0-4041-ACAF-22F2B50DE134}" type="slidenum">
              <a:rPr lang="es-CL" smtClean="0"/>
              <a:t>‹Nº›</a:t>
            </a:fld>
            <a:endParaRPr lang="es-CL"/>
          </a:p>
        </p:txBody>
      </p:sp>
    </p:spTree>
    <p:extLst>
      <p:ext uri="{BB962C8B-B14F-4D97-AF65-F5344CB8AC3E}">
        <p14:creationId xmlns:p14="http://schemas.microsoft.com/office/powerpoint/2010/main" val="31838687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588C86B-6EC4-F4FF-423B-79F496F8EF32}"/>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texto vertical 2">
            <a:extLst>
              <a:ext uri="{FF2B5EF4-FFF2-40B4-BE49-F238E27FC236}">
                <a16:creationId xmlns:a16="http://schemas.microsoft.com/office/drawing/2014/main" id="{51832A3F-1BA7-EC48-C238-67048EEE0532}"/>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a:extLst>
              <a:ext uri="{FF2B5EF4-FFF2-40B4-BE49-F238E27FC236}">
                <a16:creationId xmlns:a16="http://schemas.microsoft.com/office/drawing/2014/main" id="{DE0A083F-D853-CD57-8BA4-62E48593DE8C}"/>
              </a:ext>
            </a:extLst>
          </p:cNvPr>
          <p:cNvSpPr>
            <a:spLocks noGrp="1"/>
          </p:cNvSpPr>
          <p:nvPr>
            <p:ph type="dt" sz="half" idx="10"/>
          </p:nvPr>
        </p:nvSpPr>
        <p:spPr/>
        <p:txBody>
          <a:bodyPr/>
          <a:lstStyle/>
          <a:p>
            <a:fld id="{2BA2B9A3-82F6-42FF-AAB8-BC4BE4FA940E}" type="datetimeFigureOut">
              <a:rPr lang="es-CL" smtClean="0"/>
              <a:t>06-07-22</a:t>
            </a:fld>
            <a:endParaRPr lang="es-CL"/>
          </a:p>
        </p:txBody>
      </p:sp>
      <p:sp>
        <p:nvSpPr>
          <p:cNvPr id="5" name="Marcador de pie de página 4">
            <a:extLst>
              <a:ext uri="{FF2B5EF4-FFF2-40B4-BE49-F238E27FC236}">
                <a16:creationId xmlns:a16="http://schemas.microsoft.com/office/drawing/2014/main" id="{2AC51357-0C70-DDFC-6E52-37359B1B280C}"/>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10B9F87D-C879-116D-619D-2D6051378666}"/>
              </a:ext>
            </a:extLst>
          </p:cNvPr>
          <p:cNvSpPr>
            <a:spLocks noGrp="1"/>
          </p:cNvSpPr>
          <p:nvPr>
            <p:ph type="sldNum" sz="quarter" idx="12"/>
          </p:nvPr>
        </p:nvSpPr>
        <p:spPr/>
        <p:txBody>
          <a:bodyPr/>
          <a:lstStyle/>
          <a:p>
            <a:fld id="{26F67050-80D0-4041-ACAF-22F2B50DE134}" type="slidenum">
              <a:rPr lang="es-CL" smtClean="0"/>
              <a:t>‹Nº›</a:t>
            </a:fld>
            <a:endParaRPr lang="es-CL"/>
          </a:p>
        </p:txBody>
      </p:sp>
    </p:spTree>
    <p:extLst>
      <p:ext uri="{BB962C8B-B14F-4D97-AF65-F5344CB8AC3E}">
        <p14:creationId xmlns:p14="http://schemas.microsoft.com/office/powerpoint/2010/main" val="5060813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A5105C10-105E-5E71-FE58-5394BBACD292}"/>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CL"/>
          </a:p>
        </p:txBody>
      </p:sp>
      <p:sp>
        <p:nvSpPr>
          <p:cNvPr id="3" name="Marcador de texto vertical 2">
            <a:extLst>
              <a:ext uri="{FF2B5EF4-FFF2-40B4-BE49-F238E27FC236}">
                <a16:creationId xmlns:a16="http://schemas.microsoft.com/office/drawing/2014/main" id="{BAD3765B-6A82-F2A1-62FF-3F959AA0E607}"/>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a:extLst>
              <a:ext uri="{FF2B5EF4-FFF2-40B4-BE49-F238E27FC236}">
                <a16:creationId xmlns:a16="http://schemas.microsoft.com/office/drawing/2014/main" id="{DD24716F-666C-1C94-E1D6-2C8259CE3A69}"/>
              </a:ext>
            </a:extLst>
          </p:cNvPr>
          <p:cNvSpPr>
            <a:spLocks noGrp="1"/>
          </p:cNvSpPr>
          <p:nvPr>
            <p:ph type="dt" sz="half" idx="10"/>
          </p:nvPr>
        </p:nvSpPr>
        <p:spPr/>
        <p:txBody>
          <a:bodyPr/>
          <a:lstStyle/>
          <a:p>
            <a:fld id="{2BA2B9A3-82F6-42FF-AAB8-BC4BE4FA940E}" type="datetimeFigureOut">
              <a:rPr lang="es-CL" smtClean="0"/>
              <a:t>06-07-22</a:t>
            </a:fld>
            <a:endParaRPr lang="es-CL"/>
          </a:p>
        </p:txBody>
      </p:sp>
      <p:sp>
        <p:nvSpPr>
          <p:cNvPr id="5" name="Marcador de pie de página 4">
            <a:extLst>
              <a:ext uri="{FF2B5EF4-FFF2-40B4-BE49-F238E27FC236}">
                <a16:creationId xmlns:a16="http://schemas.microsoft.com/office/drawing/2014/main" id="{5C18F221-0FD5-DA06-90CF-D05000454DF4}"/>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14F231FB-8E8D-1D2E-0C30-6AA2A402B6A2}"/>
              </a:ext>
            </a:extLst>
          </p:cNvPr>
          <p:cNvSpPr>
            <a:spLocks noGrp="1"/>
          </p:cNvSpPr>
          <p:nvPr>
            <p:ph type="sldNum" sz="quarter" idx="12"/>
          </p:nvPr>
        </p:nvSpPr>
        <p:spPr/>
        <p:txBody>
          <a:bodyPr/>
          <a:lstStyle/>
          <a:p>
            <a:fld id="{26F67050-80D0-4041-ACAF-22F2B50DE134}" type="slidenum">
              <a:rPr lang="es-CL" smtClean="0"/>
              <a:t>‹Nº›</a:t>
            </a:fld>
            <a:endParaRPr lang="es-CL"/>
          </a:p>
        </p:txBody>
      </p:sp>
    </p:spTree>
    <p:extLst>
      <p:ext uri="{BB962C8B-B14F-4D97-AF65-F5344CB8AC3E}">
        <p14:creationId xmlns:p14="http://schemas.microsoft.com/office/powerpoint/2010/main" val="7505507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CE3B369-14EA-2113-CF41-1F908405A455}"/>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contenido 2">
            <a:extLst>
              <a:ext uri="{FF2B5EF4-FFF2-40B4-BE49-F238E27FC236}">
                <a16:creationId xmlns:a16="http://schemas.microsoft.com/office/drawing/2014/main" id="{E220716B-9C7B-D101-1B85-A5077DF0D230}"/>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a:extLst>
              <a:ext uri="{FF2B5EF4-FFF2-40B4-BE49-F238E27FC236}">
                <a16:creationId xmlns:a16="http://schemas.microsoft.com/office/drawing/2014/main" id="{C969AD33-3855-F2AC-C023-F88FB0C8F15F}"/>
              </a:ext>
            </a:extLst>
          </p:cNvPr>
          <p:cNvSpPr>
            <a:spLocks noGrp="1"/>
          </p:cNvSpPr>
          <p:nvPr>
            <p:ph type="dt" sz="half" idx="10"/>
          </p:nvPr>
        </p:nvSpPr>
        <p:spPr/>
        <p:txBody>
          <a:bodyPr/>
          <a:lstStyle/>
          <a:p>
            <a:fld id="{2BA2B9A3-82F6-42FF-AAB8-BC4BE4FA940E}" type="datetimeFigureOut">
              <a:rPr lang="es-CL" smtClean="0"/>
              <a:t>06-07-22</a:t>
            </a:fld>
            <a:endParaRPr lang="es-CL"/>
          </a:p>
        </p:txBody>
      </p:sp>
      <p:sp>
        <p:nvSpPr>
          <p:cNvPr id="5" name="Marcador de pie de página 4">
            <a:extLst>
              <a:ext uri="{FF2B5EF4-FFF2-40B4-BE49-F238E27FC236}">
                <a16:creationId xmlns:a16="http://schemas.microsoft.com/office/drawing/2014/main" id="{A9D29796-F0C3-1D81-8138-1E32A21467B0}"/>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3BF3815C-1864-03FB-C4BE-30F01CB8E7D9}"/>
              </a:ext>
            </a:extLst>
          </p:cNvPr>
          <p:cNvSpPr>
            <a:spLocks noGrp="1"/>
          </p:cNvSpPr>
          <p:nvPr>
            <p:ph type="sldNum" sz="quarter" idx="12"/>
          </p:nvPr>
        </p:nvSpPr>
        <p:spPr/>
        <p:txBody>
          <a:bodyPr/>
          <a:lstStyle/>
          <a:p>
            <a:fld id="{26F67050-80D0-4041-ACAF-22F2B50DE134}" type="slidenum">
              <a:rPr lang="es-CL" smtClean="0"/>
              <a:t>‹Nº›</a:t>
            </a:fld>
            <a:endParaRPr lang="es-CL"/>
          </a:p>
        </p:txBody>
      </p:sp>
    </p:spTree>
    <p:extLst>
      <p:ext uri="{BB962C8B-B14F-4D97-AF65-F5344CB8AC3E}">
        <p14:creationId xmlns:p14="http://schemas.microsoft.com/office/powerpoint/2010/main" val="10580007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ABB37A3-5B42-CA52-7FF9-3DF06D9DBE01}"/>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CL"/>
          </a:p>
        </p:txBody>
      </p:sp>
      <p:sp>
        <p:nvSpPr>
          <p:cNvPr id="3" name="Marcador de texto 2">
            <a:extLst>
              <a:ext uri="{FF2B5EF4-FFF2-40B4-BE49-F238E27FC236}">
                <a16:creationId xmlns:a16="http://schemas.microsoft.com/office/drawing/2014/main" id="{6CA2DD46-B5F8-3CC5-01D2-18E70163D9D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6D84D524-51DE-30E9-A5F1-A8D99720B739}"/>
              </a:ext>
            </a:extLst>
          </p:cNvPr>
          <p:cNvSpPr>
            <a:spLocks noGrp="1"/>
          </p:cNvSpPr>
          <p:nvPr>
            <p:ph type="dt" sz="half" idx="10"/>
          </p:nvPr>
        </p:nvSpPr>
        <p:spPr/>
        <p:txBody>
          <a:bodyPr/>
          <a:lstStyle/>
          <a:p>
            <a:fld id="{2BA2B9A3-82F6-42FF-AAB8-BC4BE4FA940E}" type="datetimeFigureOut">
              <a:rPr lang="es-CL" smtClean="0"/>
              <a:t>06-07-22</a:t>
            </a:fld>
            <a:endParaRPr lang="es-CL"/>
          </a:p>
        </p:txBody>
      </p:sp>
      <p:sp>
        <p:nvSpPr>
          <p:cNvPr id="5" name="Marcador de pie de página 4">
            <a:extLst>
              <a:ext uri="{FF2B5EF4-FFF2-40B4-BE49-F238E27FC236}">
                <a16:creationId xmlns:a16="http://schemas.microsoft.com/office/drawing/2014/main" id="{8DA9DAD8-C621-A732-409F-CC1E988E2086}"/>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C33675FC-26EB-D90F-81CD-9111B475A985}"/>
              </a:ext>
            </a:extLst>
          </p:cNvPr>
          <p:cNvSpPr>
            <a:spLocks noGrp="1"/>
          </p:cNvSpPr>
          <p:nvPr>
            <p:ph type="sldNum" sz="quarter" idx="12"/>
          </p:nvPr>
        </p:nvSpPr>
        <p:spPr/>
        <p:txBody>
          <a:bodyPr/>
          <a:lstStyle/>
          <a:p>
            <a:fld id="{26F67050-80D0-4041-ACAF-22F2B50DE134}" type="slidenum">
              <a:rPr lang="es-CL" smtClean="0"/>
              <a:t>‹Nº›</a:t>
            </a:fld>
            <a:endParaRPr lang="es-CL"/>
          </a:p>
        </p:txBody>
      </p:sp>
    </p:spTree>
    <p:extLst>
      <p:ext uri="{BB962C8B-B14F-4D97-AF65-F5344CB8AC3E}">
        <p14:creationId xmlns:p14="http://schemas.microsoft.com/office/powerpoint/2010/main" val="21145208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1706EF9-8135-45F9-709D-D558263B0857}"/>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contenido 2">
            <a:extLst>
              <a:ext uri="{FF2B5EF4-FFF2-40B4-BE49-F238E27FC236}">
                <a16:creationId xmlns:a16="http://schemas.microsoft.com/office/drawing/2014/main" id="{C0612DA0-6E9A-51C8-40F7-872C5D318A86}"/>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contenido 3">
            <a:extLst>
              <a:ext uri="{FF2B5EF4-FFF2-40B4-BE49-F238E27FC236}">
                <a16:creationId xmlns:a16="http://schemas.microsoft.com/office/drawing/2014/main" id="{0DAEE91F-C3D7-94AD-CF02-DCE35FC61B97}"/>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Marcador de fecha 4">
            <a:extLst>
              <a:ext uri="{FF2B5EF4-FFF2-40B4-BE49-F238E27FC236}">
                <a16:creationId xmlns:a16="http://schemas.microsoft.com/office/drawing/2014/main" id="{2B6E8BB2-54AC-05C7-36DE-B1AC9900FAF8}"/>
              </a:ext>
            </a:extLst>
          </p:cNvPr>
          <p:cNvSpPr>
            <a:spLocks noGrp="1"/>
          </p:cNvSpPr>
          <p:nvPr>
            <p:ph type="dt" sz="half" idx="10"/>
          </p:nvPr>
        </p:nvSpPr>
        <p:spPr/>
        <p:txBody>
          <a:bodyPr/>
          <a:lstStyle/>
          <a:p>
            <a:fld id="{2BA2B9A3-82F6-42FF-AAB8-BC4BE4FA940E}" type="datetimeFigureOut">
              <a:rPr lang="es-CL" smtClean="0"/>
              <a:t>06-07-22</a:t>
            </a:fld>
            <a:endParaRPr lang="es-CL"/>
          </a:p>
        </p:txBody>
      </p:sp>
      <p:sp>
        <p:nvSpPr>
          <p:cNvPr id="6" name="Marcador de pie de página 5">
            <a:extLst>
              <a:ext uri="{FF2B5EF4-FFF2-40B4-BE49-F238E27FC236}">
                <a16:creationId xmlns:a16="http://schemas.microsoft.com/office/drawing/2014/main" id="{591C72B2-9F11-5BCF-C180-CAF24237EAFD}"/>
              </a:ext>
            </a:extLst>
          </p:cNvPr>
          <p:cNvSpPr>
            <a:spLocks noGrp="1"/>
          </p:cNvSpPr>
          <p:nvPr>
            <p:ph type="ftr" sz="quarter" idx="11"/>
          </p:nvPr>
        </p:nvSpPr>
        <p:spPr/>
        <p:txBody>
          <a:bodyPr/>
          <a:lstStyle/>
          <a:p>
            <a:endParaRPr lang="es-CL"/>
          </a:p>
        </p:txBody>
      </p:sp>
      <p:sp>
        <p:nvSpPr>
          <p:cNvPr id="7" name="Marcador de número de diapositiva 6">
            <a:extLst>
              <a:ext uri="{FF2B5EF4-FFF2-40B4-BE49-F238E27FC236}">
                <a16:creationId xmlns:a16="http://schemas.microsoft.com/office/drawing/2014/main" id="{0BCF8E09-4EE0-3426-CC75-64335EAAA67D}"/>
              </a:ext>
            </a:extLst>
          </p:cNvPr>
          <p:cNvSpPr>
            <a:spLocks noGrp="1"/>
          </p:cNvSpPr>
          <p:nvPr>
            <p:ph type="sldNum" sz="quarter" idx="12"/>
          </p:nvPr>
        </p:nvSpPr>
        <p:spPr/>
        <p:txBody>
          <a:bodyPr/>
          <a:lstStyle/>
          <a:p>
            <a:fld id="{26F67050-80D0-4041-ACAF-22F2B50DE134}" type="slidenum">
              <a:rPr lang="es-CL" smtClean="0"/>
              <a:t>‹Nº›</a:t>
            </a:fld>
            <a:endParaRPr lang="es-CL"/>
          </a:p>
        </p:txBody>
      </p:sp>
    </p:spTree>
    <p:extLst>
      <p:ext uri="{BB962C8B-B14F-4D97-AF65-F5344CB8AC3E}">
        <p14:creationId xmlns:p14="http://schemas.microsoft.com/office/powerpoint/2010/main" val="6133775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13C700C-D9A0-DF0E-4FF8-BF79087E6768}"/>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CL"/>
          </a:p>
        </p:txBody>
      </p:sp>
      <p:sp>
        <p:nvSpPr>
          <p:cNvPr id="3" name="Marcador de texto 2">
            <a:extLst>
              <a:ext uri="{FF2B5EF4-FFF2-40B4-BE49-F238E27FC236}">
                <a16:creationId xmlns:a16="http://schemas.microsoft.com/office/drawing/2014/main" id="{0F216479-779C-3B79-91DF-179ECE031FA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6D58BE49-D5B6-3C8E-DA6D-9CD21D970AA4}"/>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Marcador de texto 4">
            <a:extLst>
              <a:ext uri="{FF2B5EF4-FFF2-40B4-BE49-F238E27FC236}">
                <a16:creationId xmlns:a16="http://schemas.microsoft.com/office/drawing/2014/main" id="{DD381866-ECCC-A801-3EF3-B8B0E1D1DD9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8D593EC3-A773-5343-49DF-E684A3D1A23D}"/>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7" name="Marcador de fecha 6">
            <a:extLst>
              <a:ext uri="{FF2B5EF4-FFF2-40B4-BE49-F238E27FC236}">
                <a16:creationId xmlns:a16="http://schemas.microsoft.com/office/drawing/2014/main" id="{C9A2278A-C32A-4916-B955-96545B6D9B95}"/>
              </a:ext>
            </a:extLst>
          </p:cNvPr>
          <p:cNvSpPr>
            <a:spLocks noGrp="1"/>
          </p:cNvSpPr>
          <p:nvPr>
            <p:ph type="dt" sz="half" idx="10"/>
          </p:nvPr>
        </p:nvSpPr>
        <p:spPr/>
        <p:txBody>
          <a:bodyPr/>
          <a:lstStyle/>
          <a:p>
            <a:fld id="{2BA2B9A3-82F6-42FF-AAB8-BC4BE4FA940E}" type="datetimeFigureOut">
              <a:rPr lang="es-CL" smtClean="0"/>
              <a:t>06-07-22</a:t>
            </a:fld>
            <a:endParaRPr lang="es-CL"/>
          </a:p>
        </p:txBody>
      </p:sp>
      <p:sp>
        <p:nvSpPr>
          <p:cNvPr id="8" name="Marcador de pie de página 7">
            <a:extLst>
              <a:ext uri="{FF2B5EF4-FFF2-40B4-BE49-F238E27FC236}">
                <a16:creationId xmlns:a16="http://schemas.microsoft.com/office/drawing/2014/main" id="{31E569C9-EBDC-589A-2844-971873E7FDD5}"/>
              </a:ext>
            </a:extLst>
          </p:cNvPr>
          <p:cNvSpPr>
            <a:spLocks noGrp="1"/>
          </p:cNvSpPr>
          <p:nvPr>
            <p:ph type="ftr" sz="quarter" idx="11"/>
          </p:nvPr>
        </p:nvSpPr>
        <p:spPr/>
        <p:txBody>
          <a:bodyPr/>
          <a:lstStyle/>
          <a:p>
            <a:endParaRPr lang="es-CL"/>
          </a:p>
        </p:txBody>
      </p:sp>
      <p:sp>
        <p:nvSpPr>
          <p:cNvPr id="9" name="Marcador de número de diapositiva 8">
            <a:extLst>
              <a:ext uri="{FF2B5EF4-FFF2-40B4-BE49-F238E27FC236}">
                <a16:creationId xmlns:a16="http://schemas.microsoft.com/office/drawing/2014/main" id="{AAB176AB-C0F9-662F-6768-0AB965BD8EAE}"/>
              </a:ext>
            </a:extLst>
          </p:cNvPr>
          <p:cNvSpPr>
            <a:spLocks noGrp="1"/>
          </p:cNvSpPr>
          <p:nvPr>
            <p:ph type="sldNum" sz="quarter" idx="12"/>
          </p:nvPr>
        </p:nvSpPr>
        <p:spPr/>
        <p:txBody>
          <a:bodyPr/>
          <a:lstStyle/>
          <a:p>
            <a:fld id="{26F67050-80D0-4041-ACAF-22F2B50DE134}" type="slidenum">
              <a:rPr lang="es-CL" smtClean="0"/>
              <a:t>‹Nº›</a:t>
            </a:fld>
            <a:endParaRPr lang="es-CL"/>
          </a:p>
        </p:txBody>
      </p:sp>
    </p:spTree>
    <p:extLst>
      <p:ext uri="{BB962C8B-B14F-4D97-AF65-F5344CB8AC3E}">
        <p14:creationId xmlns:p14="http://schemas.microsoft.com/office/powerpoint/2010/main" val="8186282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49E544F-925C-F982-AB87-E8792E9B3AB3}"/>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fecha 2">
            <a:extLst>
              <a:ext uri="{FF2B5EF4-FFF2-40B4-BE49-F238E27FC236}">
                <a16:creationId xmlns:a16="http://schemas.microsoft.com/office/drawing/2014/main" id="{AE6F6E1C-3EAC-E03C-866E-7ABF4DA262EC}"/>
              </a:ext>
            </a:extLst>
          </p:cNvPr>
          <p:cNvSpPr>
            <a:spLocks noGrp="1"/>
          </p:cNvSpPr>
          <p:nvPr>
            <p:ph type="dt" sz="half" idx="10"/>
          </p:nvPr>
        </p:nvSpPr>
        <p:spPr/>
        <p:txBody>
          <a:bodyPr/>
          <a:lstStyle/>
          <a:p>
            <a:fld id="{2BA2B9A3-82F6-42FF-AAB8-BC4BE4FA940E}" type="datetimeFigureOut">
              <a:rPr lang="es-CL" smtClean="0"/>
              <a:t>06-07-22</a:t>
            </a:fld>
            <a:endParaRPr lang="es-CL"/>
          </a:p>
        </p:txBody>
      </p:sp>
      <p:sp>
        <p:nvSpPr>
          <p:cNvPr id="4" name="Marcador de pie de página 3">
            <a:extLst>
              <a:ext uri="{FF2B5EF4-FFF2-40B4-BE49-F238E27FC236}">
                <a16:creationId xmlns:a16="http://schemas.microsoft.com/office/drawing/2014/main" id="{0E27B900-4F31-97FD-A3E8-0170CED035B1}"/>
              </a:ext>
            </a:extLst>
          </p:cNvPr>
          <p:cNvSpPr>
            <a:spLocks noGrp="1"/>
          </p:cNvSpPr>
          <p:nvPr>
            <p:ph type="ftr" sz="quarter" idx="11"/>
          </p:nvPr>
        </p:nvSpPr>
        <p:spPr/>
        <p:txBody>
          <a:bodyPr/>
          <a:lstStyle/>
          <a:p>
            <a:endParaRPr lang="es-CL"/>
          </a:p>
        </p:txBody>
      </p:sp>
      <p:sp>
        <p:nvSpPr>
          <p:cNvPr id="5" name="Marcador de número de diapositiva 4">
            <a:extLst>
              <a:ext uri="{FF2B5EF4-FFF2-40B4-BE49-F238E27FC236}">
                <a16:creationId xmlns:a16="http://schemas.microsoft.com/office/drawing/2014/main" id="{157E6968-F5F1-09C9-E897-FB66EF1F58A3}"/>
              </a:ext>
            </a:extLst>
          </p:cNvPr>
          <p:cNvSpPr>
            <a:spLocks noGrp="1"/>
          </p:cNvSpPr>
          <p:nvPr>
            <p:ph type="sldNum" sz="quarter" idx="12"/>
          </p:nvPr>
        </p:nvSpPr>
        <p:spPr/>
        <p:txBody>
          <a:bodyPr/>
          <a:lstStyle/>
          <a:p>
            <a:fld id="{26F67050-80D0-4041-ACAF-22F2B50DE134}" type="slidenum">
              <a:rPr lang="es-CL" smtClean="0"/>
              <a:t>‹Nº›</a:t>
            </a:fld>
            <a:endParaRPr lang="es-CL"/>
          </a:p>
        </p:txBody>
      </p:sp>
    </p:spTree>
    <p:extLst>
      <p:ext uri="{BB962C8B-B14F-4D97-AF65-F5344CB8AC3E}">
        <p14:creationId xmlns:p14="http://schemas.microsoft.com/office/powerpoint/2010/main" val="38902951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932DB9A4-830D-3D96-AA52-6CB2E43C1FD9}"/>
              </a:ext>
            </a:extLst>
          </p:cNvPr>
          <p:cNvSpPr>
            <a:spLocks noGrp="1"/>
          </p:cNvSpPr>
          <p:nvPr>
            <p:ph type="dt" sz="half" idx="10"/>
          </p:nvPr>
        </p:nvSpPr>
        <p:spPr/>
        <p:txBody>
          <a:bodyPr/>
          <a:lstStyle/>
          <a:p>
            <a:fld id="{2BA2B9A3-82F6-42FF-AAB8-BC4BE4FA940E}" type="datetimeFigureOut">
              <a:rPr lang="es-CL" smtClean="0"/>
              <a:t>06-07-22</a:t>
            </a:fld>
            <a:endParaRPr lang="es-CL"/>
          </a:p>
        </p:txBody>
      </p:sp>
      <p:sp>
        <p:nvSpPr>
          <p:cNvPr id="3" name="Marcador de pie de página 2">
            <a:extLst>
              <a:ext uri="{FF2B5EF4-FFF2-40B4-BE49-F238E27FC236}">
                <a16:creationId xmlns:a16="http://schemas.microsoft.com/office/drawing/2014/main" id="{7D14666D-364A-52DB-3F22-E3AAEF9D6DAF}"/>
              </a:ext>
            </a:extLst>
          </p:cNvPr>
          <p:cNvSpPr>
            <a:spLocks noGrp="1"/>
          </p:cNvSpPr>
          <p:nvPr>
            <p:ph type="ftr" sz="quarter" idx="11"/>
          </p:nvPr>
        </p:nvSpPr>
        <p:spPr/>
        <p:txBody>
          <a:bodyPr/>
          <a:lstStyle/>
          <a:p>
            <a:endParaRPr lang="es-CL"/>
          </a:p>
        </p:txBody>
      </p:sp>
      <p:sp>
        <p:nvSpPr>
          <p:cNvPr id="4" name="Marcador de número de diapositiva 3">
            <a:extLst>
              <a:ext uri="{FF2B5EF4-FFF2-40B4-BE49-F238E27FC236}">
                <a16:creationId xmlns:a16="http://schemas.microsoft.com/office/drawing/2014/main" id="{33CEE5D0-BBD8-9F13-0128-02BCCF8DBE19}"/>
              </a:ext>
            </a:extLst>
          </p:cNvPr>
          <p:cNvSpPr>
            <a:spLocks noGrp="1"/>
          </p:cNvSpPr>
          <p:nvPr>
            <p:ph type="sldNum" sz="quarter" idx="12"/>
          </p:nvPr>
        </p:nvSpPr>
        <p:spPr/>
        <p:txBody>
          <a:bodyPr/>
          <a:lstStyle/>
          <a:p>
            <a:fld id="{26F67050-80D0-4041-ACAF-22F2B50DE134}" type="slidenum">
              <a:rPr lang="es-CL" smtClean="0"/>
              <a:t>‹Nº›</a:t>
            </a:fld>
            <a:endParaRPr lang="es-CL"/>
          </a:p>
        </p:txBody>
      </p:sp>
    </p:spTree>
    <p:extLst>
      <p:ext uri="{BB962C8B-B14F-4D97-AF65-F5344CB8AC3E}">
        <p14:creationId xmlns:p14="http://schemas.microsoft.com/office/powerpoint/2010/main" val="9467743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0EF3876-1500-40C8-E4C7-B9B74C9039BF}"/>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L"/>
          </a:p>
        </p:txBody>
      </p:sp>
      <p:sp>
        <p:nvSpPr>
          <p:cNvPr id="3" name="Marcador de contenido 2">
            <a:extLst>
              <a:ext uri="{FF2B5EF4-FFF2-40B4-BE49-F238E27FC236}">
                <a16:creationId xmlns:a16="http://schemas.microsoft.com/office/drawing/2014/main" id="{C3B0D572-A2AA-D08B-D723-FE277931034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texto 3">
            <a:extLst>
              <a:ext uri="{FF2B5EF4-FFF2-40B4-BE49-F238E27FC236}">
                <a16:creationId xmlns:a16="http://schemas.microsoft.com/office/drawing/2014/main" id="{DCF0DE6A-586E-89B1-1765-6E472A87365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C368576B-428F-5E9F-E064-9B94668C1EF4}"/>
              </a:ext>
            </a:extLst>
          </p:cNvPr>
          <p:cNvSpPr>
            <a:spLocks noGrp="1"/>
          </p:cNvSpPr>
          <p:nvPr>
            <p:ph type="dt" sz="half" idx="10"/>
          </p:nvPr>
        </p:nvSpPr>
        <p:spPr/>
        <p:txBody>
          <a:bodyPr/>
          <a:lstStyle/>
          <a:p>
            <a:fld id="{2BA2B9A3-82F6-42FF-AAB8-BC4BE4FA940E}" type="datetimeFigureOut">
              <a:rPr lang="es-CL" smtClean="0"/>
              <a:t>06-07-22</a:t>
            </a:fld>
            <a:endParaRPr lang="es-CL"/>
          </a:p>
        </p:txBody>
      </p:sp>
      <p:sp>
        <p:nvSpPr>
          <p:cNvPr id="6" name="Marcador de pie de página 5">
            <a:extLst>
              <a:ext uri="{FF2B5EF4-FFF2-40B4-BE49-F238E27FC236}">
                <a16:creationId xmlns:a16="http://schemas.microsoft.com/office/drawing/2014/main" id="{7A44831E-8CB6-304C-E6B2-BF5D7E13331A}"/>
              </a:ext>
            </a:extLst>
          </p:cNvPr>
          <p:cNvSpPr>
            <a:spLocks noGrp="1"/>
          </p:cNvSpPr>
          <p:nvPr>
            <p:ph type="ftr" sz="quarter" idx="11"/>
          </p:nvPr>
        </p:nvSpPr>
        <p:spPr/>
        <p:txBody>
          <a:bodyPr/>
          <a:lstStyle/>
          <a:p>
            <a:endParaRPr lang="es-CL"/>
          </a:p>
        </p:txBody>
      </p:sp>
      <p:sp>
        <p:nvSpPr>
          <p:cNvPr id="7" name="Marcador de número de diapositiva 6">
            <a:extLst>
              <a:ext uri="{FF2B5EF4-FFF2-40B4-BE49-F238E27FC236}">
                <a16:creationId xmlns:a16="http://schemas.microsoft.com/office/drawing/2014/main" id="{2D9C402C-CA25-A48A-4940-D6BBC67F9B88}"/>
              </a:ext>
            </a:extLst>
          </p:cNvPr>
          <p:cNvSpPr>
            <a:spLocks noGrp="1"/>
          </p:cNvSpPr>
          <p:nvPr>
            <p:ph type="sldNum" sz="quarter" idx="12"/>
          </p:nvPr>
        </p:nvSpPr>
        <p:spPr/>
        <p:txBody>
          <a:bodyPr/>
          <a:lstStyle/>
          <a:p>
            <a:fld id="{26F67050-80D0-4041-ACAF-22F2B50DE134}" type="slidenum">
              <a:rPr lang="es-CL" smtClean="0"/>
              <a:t>‹Nº›</a:t>
            </a:fld>
            <a:endParaRPr lang="es-CL"/>
          </a:p>
        </p:txBody>
      </p:sp>
    </p:spTree>
    <p:extLst>
      <p:ext uri="{BB962C8B-B14F-4D97-AF65-F5344CB8AC3E}">
        <p14:creationId xmlns:p14="http://schemas.microsoft.com/office/powerpoint/2010/main" val="6272903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BFF303B-4896-DAD9-0E21-490E8F39DC75}"/>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L"/>
          </a:p>
        </p:txBody>
      </p:sp>
      <p:sp>
        <p:nvSpPr>
          <p:cNvPr id="3" name="Marcador de posición de imagen 2">
            <a:extLst>
              <a:ext uri="{FF2B5EF4-FFF2-40B4-BE49-F238E27FC236}">
                <a16:creationId xmlns:a16="http://schemas.microsoft.com/office/drawing/2014/main" id="{F883710A-C5B5-C0C3-44E7-7AB011225EC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Marcador de texto 3">
            <a:extLst>
              <a:ext uri="{FF2B5EF4-FFF2-40B4-BE49-F238E27FC236}">
                <a16:creationId xmlns:a16="http://schemas.microsoft.com/office/drawing/2014/main" id="{855E5C87-3262-16AE-BF62-0037FE12556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D7E60C02-DB3D-D33D-0958-BC70A5394D4C}"/>
              </a:ext>
            </a:extLst>
          </p:cNvPr>
          <p:cNvSpPr>
            <a:spLocks noGrp="1"/>
          </p:cNvSpPr>
          <p:nvPr>
            <p:ph type="dt" sz="half" idx="10"/>
          </p:nvPr>
        </p:nvSpPr>
        <p:spPr/>
        <p:txBody>
          <a:bodyPr/>
          <a:lstStyle/>
          <a:p>
            <a:fld id="{2BA2B9A3-82F6-42FF-AAB8-BC4BE4FA940E}" type="datetimeFigureOut">
              <a:rPr lang="es-CL" smtClean="0"/>
              <a:t>06-07-22</a:t>
            </a:fld>
            <a:endParaRPr lang="es-CL"/>
          </a:p>
        </p:txBody>
      </p:sp>
      <p:sp>
        <p:nvSpPr>
          <p:cNvPr id="6" name="Marcador de pie de página 5">
            <a:extLst>
              <a:ext uri="{FF2B5EF4-FFF2-40B4-BE49-F238E27FC236}">
                <a16:creationId xmlns:a16="http://schemas.microsoft.com/office/drawing/2014/main" id="{DAE22F1F-B4EC-BFD7-6377-77E21DD8BC09}"/>
              </a:ext>
            </a:extLst>
          </p:cNvPr>
          <p:cNvSpPr>
            <a:spLocks noGrp="1"/>
          </p:cNvSpPr>
          <p:nvPr>
            <p:ph type="ftr" sz="quarter" idx="11"/>
          </p:nvPr>
        </p:nvSpPr>
        <p:spPr/>
        <p:txBody>
          <a:bodyPr/>
          <a:lstStyle/>
          <a:p>
            <a:endParaRPr lang="es-CL"/>
          </a:p>
        </p:txBody>
      </p:sp>
      <p:sp>
        <p:nvSpPr>
          <p:cNvPr id="7" name="Marcador de número de diapositiva 6">
            <a:extLst>
              <a:ext uri="{FF2B5EF4-FFF2-40B4-BE49-F238E27FC236}">
                <a16:creationId xmlns:a16="http://schemas.microsoft.com/office/drawing/2014/main" id="{3E911A23-6700-B843-1C82-10B619E259D2}"/>
              </a:ext>
            </a:extLst>
          </p:cNvPr>
          <p:cNvSpPr>
            <a:spLocks noGrp="1"/>
          </p:cNvSpPr>
          <p:nvPr>
            <p:ph type="sldNum" sz="quarter" idx="12"/>
          </p:nvPr>
        </p:nvSpPr>
        <p:spPr/>
        <p:txBody>
          <a:bodyPr/>
          <a:lstStyle/>
          <a:p>
            <a:fld id="{26F67050-80D0-4041-ACAF-22F2B50DE134}" type="slidenum">
              <a:rPr lang="es-CL" smtClean="0"/>
              <a:t>‹Nº›</a:t>
            </a:fld>
            <a:endParaRPr lang="es-CL"/>
          </a:p>
        </p:txBody>
      </p:sp>
    </p:spTree>
    <p:extLst>
      <p:ext uri="{BB962C8B-B14F-4D97-AF65-F5344CB8AC3E}">
        <p14:creationId xmlns:p14="http://schemas.microsoft.com/office/powerpoint/2010/main" val="12605649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3F023088-882E-477C-8653-A736988DCD2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CL"/>
          </a:p>
        </p:txBody>
      </p:sp>
      <p:sp>
        <p:nvSpPr>
          <p:cNvPr id="3" name="Marcador de texto 2">
            <a:extLst>
              <a:ext uri="{FF2B5EF4-FFF2-40B4-BE49-F238E27FC236}">
                <a16:creationId xmlns:a16="http://schemas.microsoft.com/office/drawing/2014/main" id="{AE26DD25-0F56-5216-4016-9C0BB887411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a:extLst>
              <a:ext uri="{FF2B5EF4-FFF2-40B4-BE49-F238E27FC236}">
                <a16:creationId xmlns:a16="http://schemas.microsoft.com/office/drawing/2014/main" id="{D7515257-C360-EB54-2A76-CD855DE75E7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BA2B9A3-82F6-42FF-AAB8-BC4BE4FA940E}" type="datetimeFigureOut">
              <a:rPr lang="es-CL" smtClean="0"/>
              <a:t>06-07-22</a:t>
            </a:fld>
            <a:endParaRPr lang="es-CL"/>
          </a:p>
        </p:txBody>
      </p:sp>
      <p:sp>
        <p:nvSpPr>
          <p:cNvPr id="5" name="Marcador de pie de página 4">
            <a:extLst>
              <a:ext uri="{FF2B5EF4-FFF2-40B4-BE49-F238E27FC236}">
                <a16:creationId xmlns:a16="http://schemas.microsoft.com/office/drawing/2014/main" id="{67C8306D-4598-CDE0-430A-6252B39FCA3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L"/>
          </a:p>
        </p:txBody>
      </p:sp>
      <p:sp>
        <p:nvSpPr>
          <p:cNvPr id="6" name="Marcador de número de diapositiva 5">
            <a:extLst>
              <a:ext uri="{FF2B5EF4-FFF2-40B4-BE49-F238E27FC236}">
                <a16:creationId xmlns:a16="http://schemas.microsoft.com/office/drawing/2014/main" id="{5B9F8C34-3422-8C70-0199-09C8D446E0A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F67050-80D0-4041-ACAF-22F2B50DE134}" type="slidenum">
              <a:rPr lang="es-CL" smtClean="0"/>
              <a:t>‹Nº›</a:t>
            </a:fld>
            <a:endParaRPr lang="es-CL"/>
          </a:p>
        </p:txBody>
      </p:sp>
    </p:spTree>
    <p:extLst>
      <p:ext uri="{BB962C8B-B14F-4D97-AF65-F5344CB8AC3E}">
        <p14:creationId xmlns:p14="http://schemas.microsoft.com/office/powerpoint/2010/main" val="23817501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41702D1-8050-5ECA-8068-BB5F11573692}"/>
              </a:ext>
            </a:extLst>
          </p:cNvPr>
          <p:cNvSpPr>
            <a:spLocks noGrp="1"/>
          </p:cNvSpPr>
          <p:nvPr>
            <p:ph type="ctrTitle"/>
          </p:nvPr>
        </p:nvSpPr>
        <p:spPr>
          <a:xfrm>
            <a:off x="1524000" y="393895"/>
            <a:ext cx="9144000" cy="6358597"/>
          </a:xfrm>
        </p:spPr>
        <p:txBody>
          <a:bodyPr>
            <a:normAutofit fontScale="90000"/>
          </a:bodyPr>
          <a:lstStyle/>
          <a:p>
            <a:r>
              <a:rPr lang="es-MX" sz="3600" b="1" dirty="0"/>
              <a:t>Presentación </a:t>
            </a:r>
            <a:br>
              <a:rPr lang="es-MX" sz="3600" b="1" dirty="0"/>
            </a:br>
            <a:r>
              <a:rPr lang="es-MX" sz="3600" b="1" dirty="0"/>
              <a:t>Los contenidos de la ponencia que se presentan a continuación se basan de mi experiencia como portador del conocimiento ancestral en mi condición de  </a:t>
            </a:r>
            <a:r>
              <a:rPr lang="es-MX" sz="3600" b="1" dirty="0" err="1"/>
              <a:t>Lonko</a:t>
            </a:r>
            <a:r>
              <a:rPr lang="es-MX" sz="3600" b="1" dirty="0"/>
              <a:t> </a:t>
            </a:r>
            <a:r>
              <a:rPr lang="es-MX" sz="3600" b="1" dirty="0" err="1"/>
              <a:t>Guillatufe</a:t>
            </a:r>
            <a:r>
              <a:rPr lang="es-MX" sz="3600" b="1" dirty="0"/>
              <a:t>, de mi experiencia laboral como docente de lengua y cultura mapuche , además como investigador del conocimiento cultural y lingüístico del pueblo Mapuche y por último del proceso de consultoría:</a:t>
            </a:r>
            <a:br>
              <a:rPr lang="es-MX" sz="3600" b="1" dirty="0"/>
            </a:br>
            <a:r>
              <a:rPr lang="es-MX" sz="3600" b="1" dirty="0"/>
              <a:t>“Diseño e implementación de una estrategia regional de trabajo en redes de educadores tradicionales y profesores EIB para elaborar recursos didácticos complementarios en EIB, Pueblo Mapuche” </a:t>
            </a:r>
            <a:br>
              <a:rPr lang="es-MX" sz="3600" b="1" dirty="0"/>
            </a:br>
            <a:endParaRPr lang="es-CL" sz="3600" b="1" dirty="0"/>
          </a:p>
        </p:txBody>
      </p:sp>
    </p:spTree>
    <p:extLst>
      <p:ext uri="{BB962C8B-B14F-4D97-AF65-F5344CB8AC3E}">
        <p14:creationId xmlns:p14="http://schemas.microsoft.com/office/powerpoint/2010/main" val="29838942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04AA6BA-9C04-0EBB-35C1-042AB394ED2D}"/>
              </a:ext>
            </a:extLst>
          </p:cNvPr>
          <p:cNvSpPr>
            <a:spLocks noGrp="1"/>
          </p:cNvSpPr>
          <p:nvPr>
            <p:ph type="title"/>
          </p:nvPr>
        </p:nvSpPr>
        <p:spPr>
          <a:xfrm>
            <a:off x="838200" y="308855"/>
            <a:ext cx="10515600" cy="521139"/>
          </a:xfrm>
        </p:spPr>
        <p:txBody>
          <a:bodyPr>
            <a:normAutofit fontScale="90000"/>
          </a:bodyPr>
          <a:lstStyle/>
          <a:p>
            <a:r>
              <a:rPr lang="es-CL" sz="3200" b="1" dirty="0"/>
              <a:t>Principio mapuche sobre la adquisición del conocimiento.  </a:t>
            </a:r>
          </a:p>
        </p:txBody>
      </p:sp>
      <p:sp>
        <p:nvSpPr>
          <p:cNvPr id="3" name="Marcador de contenido 2">
            <a:extLst>
              <a:ext uri="{FF2B5EF4-FFF2-40B4-BE49-F238E27FC236}">
                <a16:creationId xmlns:a16="http://schemas.microsoft.com/office/drawing/2014/main" id="{8CAA5FE6-3793-2AF3-9788-9E37242F9BB0}"/>
              </a:ext>
            </a:extLst>
          </p:cNvPr>
          <p:cNvSpPr>
            <a:spLocks noGrp="1"/>
          </p:cNvSpPr>
          <p:nvPr>
            <p:ph idx="1"/>
          </p:nvPr>
        </p:nvSpPr>
        <p:spPr>
          <a:xfrm>
            <a:off x="838200" y="1237956"/>
            <a:ext cx="10515600" cy="4939007"/>
          </a:xfrm>
        </p:spPr>
        <p:txBody>
          <a:bodyPr>
            <a:normAutofit/>
          </a:bodyPr>
          <a:lstStyle/>
          <a:p>
            <a:r>
              <a:rPr lang="es-CL" sz="2400" dirty="0"/>
              <a:t>Muchos educadores tienen una práctica muy básica del mapuche </a:t>
            </a:r>
            <a:r>
              <a:rPr lang="es-CL" sz="2400" dirty="0" err="1"/>
              <a:t>mogen</a:t>
            </a:r>
            <a:r>
              <a:rPr lang="es-CL" sz="2400" dirty="0"/>
              <a:t>. antagónica al principio educativo mapuche que es:</a:t>
            </a:r>
          </a:p>
          <a:p>
            <a:r>
              <a:rPr lang="es-CL" sz="2400" dirty="0"/>
              <a:t> </a:t>
            </a:r>
            <a:r>
              <a:rPr lang="es-CL" sz="2400" dirty="0" err="1"/>
              <a:t>koni</a:t>
            </a:r>
            <a:r>
              <a:rPr lang="es-CL" sz="2400" dirty="0"/>
              <a:t> </a:t>
            </a:r>
            <a:r>
              <a:rPr lang="es-CL" sz="2400" dirty="0" err="1"/>
              <a:t>zugu</a:t>
            </a:r>
            <a:r>
              <a:rPr lang="es-CL" sz="2400" dirty="0"/>
              <a:t> </a:t>
            </a:r>
            <a:r>
              <a:rPr lang="es-CL" sz="2400" dirty="0" err="1"/>
              <a:t>mew</a:t>
            </a:r>
            <a:r>
              <a:rPr lang="es-CL" sz="2400" dirty="0"/>
              <a:t> che </a:t>
            </a:r>
            <a:r>
              <a:rPr lang="es-CL" sz="2400" dirty="0" err="1"/>
              <a:t>fey</a:t>
            </a:r>
            <a:r>
              <a:rPr lang="es-CL" sz="2400" dirty="0"/>
              <a:t> </a:t>
            </a:r>
            <a:r>
              <a:rPr lang="es-CL" sz="2400" dirty="0" err="1"/>
              <a:t>wülha</a:t>
            </a:r>
            <a:r>
              <a:rPr lang="es-CL" sz="2400" dirty="0"/>
              <a:t> Kimi, re </a:t>
            </a:r>
            <a:r>
              <a:rPr lang="es-CL" sz="2400" dirty="0" err="1"/>
              <a:t>allkütun</a:t>
            </a:r>
            <a:r>
              <a:rPr lang="es-CL" sz="2400" dirty="0"/>
              <a:t> </a:t>
            </a:r>
            <a:r>
              <a:rPr lang="es-CL" sz="2400" dirty="0" err="1"/>
              <a:t>mew</a:t>
            </a:r>
            <a:r>
              <a:rPr lang="es-CL" sz="2400" dirty="0"/>
              <a:t>, re </a:t>
            </a:r>
            <a:r>
              <a:rPr lang="es-CL" sz="2400" dirty="0" err="1"/>
              <a:t>azkintun</a:t>
            </a:r>
            <a:r>
              <a:rPr lang="es-CL" sz="2400" dirty="0"/>
              <a:t> </a:t>
            </a:r>
            <a:r>
              <a:rPr lang="es-CL" sz="2400" dirty="0" err="1"/>
              <a:t>mew</a:t>
            </a:r>
            <a:r>
              <a:rPr lang="es-CL" sz="2400" dirty="0"/>
              <a:t> </a:t>
            </a:r>
            <a:r>
              <a:rPr lang="es-CL" sz="2400" dirty="0" err="1"/>
              <a:t>miawkelay</a:t>
            </a:r>
            <a:r>
              <a:rPr lang="es-CL" sz="2400" dirty="0"/>
              <a:t> </a:t>
            </a:r>
            <a:r>
              <a:rPr lang="es-CL" sz="2400" dirty="0" err="1"/>
              <a:t>ta</a:t>
            </a:r>
            <a:r>
              <a:rPr lang="es-CL" sz="2400" dirty="0"/>
              <a:t> che.(quien se involucra en un proceso de aprendizaje es el que aprende, sabe y logra un dominio, quien solamente mira y escucha, no adquiere conocimientos y saberes, solamente información.) </a:t>
            </a:r>
          </a:p>
          <a:p>
            <a:r>
              <a:rPr lang="es-CL" sz="2400" dirty="0"/>
              <a:t>Se ha constatado que hay educadores que jamás han participado en ceremoniales como </a:t>
            </a:r>
            <a:r>
              <a:rPr lang="es-CL" sz="2400" dirty="0" err="1"/>
              <a:t>mguillatun</a:t>
            </a:r>
            <a:r>
              <a:rPr lang="es-CL" sz="2400" dirty="0"/>
              <a:t>, </a:t>
            </a:r>
            <a:r>
              <a:rPr lang="es-CL" sz="2400" dirty="0" err="1"/>
              <a:t>palin</a:t>
            </a:r>
            <a:r>
              <a:rPr lang="es-CL" sz="2400" dirty="0"/>
              <a:t>, </a:t>
            </a:r>
            <a:r>
              <a:rPr lang="es-CL" sz="2400" dirty="0" err="1"/>
              <a:t>zatun</a:t>
            </a:r>
            <a:r>
              <a:rPr lang="es-CL" sz="2400" dirty="0"/>
              <a:t>, </a:t>
            </a:r>
            <a:r>
              <a:rPr lang="es-CL" sz="2400" dirty="0" err="1"/>
              <a:t>guillañmawün</a:t>
            </a:r>
            <a:r>
              <a:rPr lang="es-CL" sz="2400" dirty="0"/>
              <a:t>, </a:t>
            </a:r>
            <a:r>
              <a:rPr lang="es-CL" sz="2400" dirty="0" err="1"/>
              <a:t>guillatuñma</a:t>
            </a:r>
            <a:r>
              <a:rPr lang="es-CL" sz="2400" dirty="0"/>
              <a:t>. </a:t>
            </a:r>
          </a:p>
          <a:p>
            <a:r>
              <a:rPr lang="es-CL" sz="2400" dirty="0"/>
              <a:t>También hay muchos educadores que profesan otras formas religiosas, que los conlleva a tener prácticas de vida, muy alejada de una forma de vida y socialización  de su cultura ancestral. </a:t>
            </a:r>
          </a:p>
          <a:p>
            <a:endParaRPr lang="es-CL" dirty="0"/>
          </a:p>
        </p:txBody>
      </p:sp>
    </p:spTree>
    <p:extLst>
      <p:ext uri="{BB962C8B-B14F-4D97-AF65-F5344CB8AC3E}">
        <p14:creationId xmlns:p14="http://schemas.microsoft.com/office/powerpoint/2010/main" val="29455271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6701F63-6C1D-85DC-88F5-504507E3C218}"/>
              </a:ext>
            </a:extLst>
          </p:cNvPr>
          <p:cNvSpPr>
            <a:spLocks noGrp="1"/>
          </p:cNvSpPr>
          <p:nvPr>
            <p:ph type="title"/>
          </p:nvPr>
        </p:nvSpPr>
        <p:spPr/>
        <p:txBody>
          <a:bodyPr>
            <a:normAutofit/>
          </a:bodyPr>
          <a:lstStyle/>
          <a:p>
            <a:r>
              <a:rPr lang="es-CL" sz="3200" b="1" dirty="0"/>
              <a:t>Educadores comprometidos con la pedagogía propia de los conocimientos y saberes ancestrales.</a:t>
            </a:r>
          </a:p>
        </p:txBody>
      </p:sp>
      <p:sp>
        <p:nvSpPr>
          <p:cNvPr id="3" name="Marcador de contenido 2">
            <a:extLst>
              <a:ext uri="{FF2B5EF4-FFF2-40B4-BE49-F238E27FC236}">
                <a16:creationId xmlns:a16="http://schemas.microsoft.com/office/drawing/2014/main" id="{95FC09FC-D1D6-8DBC-E02E-29673A0B2AFB}"/>
              </a:ext>
            </a:extLst>
          </p:cNvPr>
          <p:cNvSpPr>
            <a:spLocks noGrp="1"/>
          </p:cNvSpPr>
          <p:nvPr>
            <p:ph idx="1"/>
          </p:nvPr>
        </p:nvSpPr>
        <p:spPr/>
        <p:txBody>
          <a:bodyPr/>
          <a:lstStyle/>
          <a:p>
            <a:r>
              <a:rPr lang="es-CL" dirty="0"/>
              <a:t>los conocimientos y saberes de la pedagogía propia, prácticamente no es posible su replicas en los espacios educativos de las escuelas.</a:t>
            </a:r>
          </a:p>
          <a:p>
            <a:r>
              <a:rPr lang="es-CL" dirty="0"/>
              <a:t>Solo algunos aspectos culturales, que no causan tanto ruido al sistema escolar curricular. (uso de los tiempos, manejo de situaciones con alumnos portadores de </a:t>
            </a:r>
            <a:r>
              <a:rPr lang="es-CL" dirty="0" err="1"/>
              <a:t>kisu</a:t>
            </a:r>
            <a:r>
              <a:rPr lang="es-CL" dirty="0"/>
              <a:t> </a:t>
            </a:r>
            <a:r>
              <a:rPr lang="es-CL" dirty="0" err="1"/>
              <a:t>kutxan</a:t>
            </a:r>
            <a:r>
              <a:rPr lang="es-CL" dirty="0"/>
              <a:t>, entre otros).</a:t>
            </a:r>
          </a:p>
          <a:p>
            <a:r>
              <a:rPr lang="es-CL" dirty="0"/>
              <a:t>Lo anterior provoca una sensación  de frustración al ver la asignatura inserta en el sistema escolar tradicional, con toda su complejidad normativa, provoca variadas reacciones y preguntas sin respuestas. </a:t>
            </a:r>
          </a:p>
          <a:p>
            <a:endParaRPr lang="es-CL" dirty="0"/>
          </a:p>
        </p:txBody>
      </p:sp>
    </p:spTree>
    <p:extLst>
      <p:ext uri="{BB962C8B-B14F-4D97-AF65-F5344CB8AC3E}">
        <p14:creationId xmlns:p14="http://schemas.microsoft.com/office/powerpoint/2010/main" val="1385157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768DB7C-2CB8-BBA5-39EB-04A1179AA4E9}"/>
              </a:ext>
            </a:extLst>
          </p:cNvPr>
          <p:cNvSpPr>
            <a:spLocks noGrp="1"/>
          </p:cNvSpPr>
          <p:nvPr>
            <p:ph type="title"/>
          </p:nvPr>
        </p:nvSpPr>
        <p:spPr/>
        <p:txBody>
          <a:bodyPr/>
          <a:lstStyle/>
          <a:p>
            <a:r>
              <a:rPr lang="es-CL" dirty="0"/>
              <a:t>El docente mentor </a:t>
            </a:r>
          </a:p>
        </p:txBody>
      </p:sp>
      <p:sp>
        <p:nvSpPr>
          <p:cNvPr id="3" name="Marcador de contenido 2">
            <a:extLst>
              <a:ext uri="{FF2B5EF4-FFF2-40B4-BE49-F238E27FC236}">
                <a16:creationId xmlns:a16="http://schemas.microsoft.com/office/drawing/2014/main" id="{8A8CAD6F-BB17-71C1-F54F-3D5C585FD6FD}"/>
              </a:ext>
            </a:extLst>
          </p:cNvPr>
          <p:cNvSpPr>
            <a:spLocks noGrp="1"/>
          </p:cNvSpPr>
          <p:nvPr>
            <p:ph idx="1"/>
          </p:nvPr>
        </p:nvSpPr>
        <p:spPr/>
        <p:txBody>
          <a:bodyPr/>
          <a:lstStyle/>
          <a:p>
            <a:r>
              <a:rPr lang="es-MX" dirty="0"/>
              <a:t>“El docente mentor tiene que estar interesado en el tema, lo primero, tiene que ser voluntario, porque la cultura tiene que aprenderla, porque una persona que no ha tenido una introducción en la cultura es imposible que vaya  aprender y  que vaya a cooperar con el educador tradicional, al educador tradicional no lo pueden dejar solo en la sala” coordinador,  PEIB comunal, abril, 2022</a:t>
            </a:r>
            <a:endParaRPr lang="es-CL" dirty="0"/>
          </a:p>
        </p:txBody>
      </p:sp>
    </p:spTree>
    <p:extLst>
      <p:ext uri="{BB962C8B-B14F-4D97-AF65-F5344CB8AC3E}">
        <p14:creationId xmlns:p14="http://schemas.microsoft.com/office/powerpoint/2010/main" val="20499415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F2CBE3C-5D00-6810-0D8D-734F164FFF48}"/>
              </a:ext>
            </a:extLst>
          </p:cNvPr>
          <p:cNvSpPr>
            <a:spLocks noGrp="1"/>
          </p:cNvSpPr>
          <p:nvPr>
            <p:ph type="title"/>
          </p:nvPr>
        </p:nvSpPr>
        <p:spPr>
          <a:xfrm>
            <a:off x="838200" y="365126"/>
            <a:ext cx="10515600" cy="1097914"/>
          </a:xfrm>
        </p:spPr>
        <p:txBody>
          <a:bodyPr>
            <a:noAutofit/>
          </a:bodyPr>
          <a:lstStyle/>
          <a:p>
            <a:r>
              <a:rPr lang="es-CL" sz="3200" b="1" dirty="0"/>
              <a:t>Contexto socioambiental en que los educadores intentan trasmitir conocimientos, contextuales de lengua y cultura mapuche. </a:t>
            </a:r>
          </a:p>
        </p:txBody>
      </p:sp>
      <p:sp>
        <p:nvSpPr>
          <p:cNvPr id="3" name="Marcador de contenido 2">
            <a:extLst>
              <a:ext uri="{FF2B5EF4-FFF2-40B4-BE49-F238E27FC236}">
                <a16:creationId xmlns:a16="http://schemas.microsoft.com/office/drawing/2014/main" id="{044A9A42-186B-F317-32D4-23608473960B}"/>
              </a:ext>
            </a:extLst>
          </p:cNvPr>
          <p:cNvSpPr>
            <a:spLocks noGrp="1"/>
          </p:cNvSpPr>
          <p:nvPr>
            <p:ph idx="1"/>
          </p:nvPr>
        </p:nvSpPr>
        <p:spPr/>
        <p:txBody>
          <a:bodyPr>
            <a:normAutofit/>
          </a:bodyPr>
          <a:lstStyle/>
          <a:p>
            <a:r>
              <a:rPr lang="es-MX" dirty="0"/>
              <a:t>Comunidad educativa no definida sobre orientaciones y propósitos de EIB. Y de propósito de la signatura. </a:t>
            </a:r>
          </a:p>
          <a:p>
            <a:r>
              <a:rPr lang="es-MX" dirty="0"/>
              <a:t>Muchos Educadores tradicionales confundidos respecto a su rol y fusión como educador.</a:t>
            </a:r>
          </a:p>
          <a:p>
            <a:r>
              <a:rPr lang="es-MX" dirty="0"/>
              <a:t>Encapsulados del proceso de colonialismo cultural e ideológico de la sociedad dominante, a través  de la institución escolar. (Por su condición de haber sido escolarizado)</a:t>
            </a:r>
          </a:p>
          <a:p>
            <a:r>
              <a:rPr lang="es-MX" dirty="0"/>
              <a:t>Educadores tradicionales no empoderados de su función de educador con dominio de su lengua y cultura, como sustento primordial para  su autoestima. </a:t>
            </a:r>
          </a:p>
          <a:p>
            <a:pPr marL="0" indent="0">
              <a:buNone/>
            </a:pPr>
            <a:endParaRPr lang="es-CL" dirty="0"/>
          </a:p>
        </p:txBody>
      </p:sp>
    </p:spTree>
    <p:extLst>
      <p:ext uri="{BB962C8B-B14F-4D97-AF65-F5344CB8AC3E}">
        <p14:creationId xmlns:p14="http://schemas.microsoft.com/office/powerpoint/2010/main" val="19418615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65932EF-823E-4114-ECE0-7C211D56DCC7}"/>
              </a:ext>
            </a:extLst>
          </p:cNvPr>
          <p:cNvSpPr>
            <a:spLocks noGrp="1"/>
          </p:cNvSpPr>
          <p:nvPr>
            <p:ph type="title"/>
          </p:nvPr>
        </p:nvSpPr>
        <p:spPr>
          <a:xfrm>
            <a:off x="838200" y="365125"/>
            <a:ext cx="10515600" cy="1632487"/>
          </a:xfrm>
        </p:spPr>
        <p:txBody>
          <a:bodyPr>
            <a:normAutofit fontScale="90000"/>
          </a:bodyPr>
          <a:lstStyle/>
          <a:p>
            <a:r>
              <a:rPr lang="es-CL" sz="3200" b="1" dirty="0"/>
              <a:t>Educadores plantean la necesidad de contar con recursos didácticos con pertinencia cultural,  lingüística y territorial, basados en procesos de sistematización del conocimiento cultural y lingüístico.</a:t>
            </a:r>
          </a:p>
        </p:txBody>
      </p:sp>
      <p:sp>
        <p:nvSpPr>
          <p:cNvPr id="3" name="Marcador de contenido 2">
            <a:extLst>
              <a:ext uri="{FF2B5EF4-FFF2-40B4-BE49-F238E27FC236}">
                <a16:creationId xmlns:a16="http://schemas.microsoft.com/office/drawing/2014/main" id="{8A027F82-6BC8-C095-E241-7BDEE98856ED}"/>
              </a:ext>
            </a:extLst>
          </p:cNvPr>
          <p:cNvSpPr>
            <a:spLocks noGrp="1"/>
          </p:cNvSpPr>
          <p:nvPr>
            <p:ph idx="1"/>
          </p:nvPr>
        </p:nvSpPr>
        <p:spPr>
          <a:xfrm>
            <a:off x="838200" y="2233534"/>
            <a:ext cx="10515600" cy="4624466"/>
          </a:xfrm>
        </p:spPr>
        <p:txBody>
          <a:bodyPr>
            <a:normAutofit fontScale="85000" lnSpcReduction="20000"/>
          </a:bodyPr>
          <a:lstStyle/>
          <a:p>
            <a:r>
              <a:rPr lang="es-CL" dirty="0"/>
              <a:t>Algunas propuestas surgidas en el proceso de “</a:t>
            </a:r>
            <a:r>
              <a:rPr lang="es-MX" dirty="0"/>
              <a:t>Diseño e implementación de una estrategia regional de trabajo en redes de educadores tradicionales y profesores EIB para elaborar recursos didácticos complementarios en EIB, Pueblo Mapuche”</a:t>
            </a:r>
            <a:endParaRPr lang="es-CL" dirty="0"/>
          </a:p>
          <a:p>
            <a:r>
              <a:rPr lang="es-MX" dirty="0"/>
              <a:t>“al trabajar un recurso didáctico no convencional, nos lleva a hacer proceso de reflexión sobre nuestro conocimiento cultural mapuche, hacer </a:t>
            </a:r>
            <a:r>
              <a:rPr lang="es-MX" dirty="0" err="1"/>
              <a:t>ngünezuam</a:t>
            </a:r>
            <a:r>
              <a:rPr lang="es-MX" dirty="0"/>
              <a:t>, que hoy es muy necesario y que no todos los educadores al parecer lo han hecho, conocer mejor nuestro </a:t>
            </a:r>
            <a:r>
              <a:rPr lang="es-MX" dirty="0" err="1"/>
              <a:t>kimün</a:t>
            </a:r>
            <a:r>
              <a:rPr lang="es-MX" dirty="0"/>
              <a:t> sería un buen punto de partida, lo básico diría yo, para ejercer de mejor forma el rol de educador intercultural, yo estaría de acuerdo que en vez de buscar lo bueno de los recursos que hay en las escuelas aprovechemos esta oportunidad que nos ofrece el ministerio para pensar nuestra  cultura en algunos aspectos que nos sea útil, y ordenarla, consensuarlas y escribirla” encargado PEIB, </a:t>
            </a:r>
            <a:r>
              <a:rPr lang="es-MX" dirty="0" err="1"/>
              <a:t>Puren</a:t>
            </a:r>
            <a:r>
              <a:rPr lang="es-MX" dirty="0"/>
              <a:t> 06-01-22. </a:t>
            </a:r>
            <a:endParaRPr lang="es-CL" dirty="0"/>
          </a:p>
          <a:p>
            <a:r>
              <a:rPr lang="es-CL" dirty="0"/>
              <a:t> </a:t>
            </a:r>
            <a:r>
              <a:rPr lang="es-MX" dirty="0"/>
              <a:t>“sí, y la información que se recopile y ordene puede estar disponible para seguir elaborando recursos didácticos y mejorar los que ya existen, y si hay algo que no está bien, me parece que por ahí se podría avanzar bien” educador, Cañete, 28.02.22.</a:t>
            </a:r>
          </a:p>
          <a:p>
            <a:endParaRPr lang="es-CL" dirty="0"/>
          </a:p>
        </p:txBody>
      </p:sp>
    </p:spTree>
    <p:extLst>
      <p:ext uri="{BB962C8B-B14F-4D97-AF65-F5344CB8AC3E}">
        <p14:creationId xmlns:p14="http://schemas.microsoft.com/office/powerpoint/2010/main" val="31703862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0A74457-88CE-F6D7-55AD-6A9BD5DFC40D}"/>
              </a:ext>
            </a:extLst>
          </p:cNvPr>
          <p:cNvSpPr>
            <a:spLocks noGrp="1"/>
          </p:cNvSpPr>
          <p:nvPr>
            <p:ph type="title"/>
          </p:nvPr>
        </p:nvSpPr>
        <p:spPr>
          <a:xfrm>
            <a:off x="838200" y="365125"/>
            <a:ext cx="10515600" cy="844697"/>
          </a:xfrm>
        </p:spPr>
        <p:txBody>
          <a:bodyPr>
            <a:normAutofit fontScale="90000"/>
          </a:bodyPr>
          <a:lstStyle/>
          <a:p>
            <a:r>
              <a:rPr lang="es-CL" sz="3200" dirty="0"/>
              <a:t>3.-</a:t>
            </a:r>
            <a:r>
              <a:rPr lang="es-MX" sz="3200" b="1" dirty="0"/>
              <a:t>Los recursos didácticos no convencionales  que contribuyen a esta pedagogía propia</a:t>
            </a:r>
            <a:r>
              <a:rPr lang="es-MX" sz="3200" dirty="0"/>
              <a:t>.</a:t>
            </a:r>
            <a:endParaRPr lang="es-CL" sz="3200" dirty="0"/>
          </a:p>
        </p:txBody>
      </p:sp>
      <p:sp>
        <p:nvSpPr>
          <p:cNvPr id="3" name="Marcador de contenido 2">
            <a:extLst>
              <a:ext uri="{FF2B5EF4-FFF2-40B4-BE49-F238E27FC236}">
                <a16:creationId xmlns:a16="http://schemas.microsoft.com/office/drawing/2014/main" id="{2306ABEB-DC5A-E978-967E-F24393DBD7D9}"/>
              </a:ext>
            </a:extLst>
          </p:cNvPr>
          <p:cNvSpPr>
            <a:spLocks noGrp="1"/>
          </p:cNvSpPr>
          <p:nvPr>
            <p:ph idx="1"/>
          </p:nvPr>
        </p:nvSpPr>
        <p:spPr>
          <a:xfrm>
            <a:off x="838200" y="1420837"/>
            <a:ext cx="10515600" cy="4756126"/>
          </a:xfrm>
        </p:spPr>
        <p:txBody>
          <a:bodyPr/>
          <a:lstStyle/>
          <a:p>
            <a:r>
              <a:rPr lang="es-MX" dirty="0"/>
              <a:t>Recursos no convencional  tendientes al desarrollo de la identidad cultural y el despliegue de habilidades psicomotrices, socio afectivas y cognitivas, por medio de desarrollo de talleres prácticos, la realización de encuentros socioculturales,  donde  la entrega del conocimiento y lengua mapuche se realice con la recreación de sus debidos protocolos culturales situacionales para cada caso, de esta forma hacer práctico el ejercicio de sus derechos culturales en cuanto a su lengua originaria y al conocimiento cultural propio aprendida y comprendida contextualmente, en  coherencia al paradigma del </a:t>
            </a:r>
            <a:r>
              <a:rPr lang="es-MX" b="1" dirty="0"/>
              <a:t>aprender haciendo </a:t>
            </a:r>
            <a:endParaRPr lang="es-CL" b="1" dirty="0"/>
          </a:p>
        </p:txBody>
      </p:sp>
    </p:spTree>
    <p:extLst>
      <p:ext uri="{BB962C8B-B14F-4D97-AF65-F5344CB8AC3E}">
        <p14:creationId xmlns:p14="http://schemas.microsoft.com/office/powerpoint/2010/main" val="28993249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A228C05-3B0A-231B-E593-60A6F373D802}"/>
              </a:ext>
            </a:extLst>
          </p:cNvPr>
          <p:cNvSpPr>
            <a:spLocks noGrp="1"/>
          </p:cNvSpPr>
          <p:nvPr>
            <p:ph type="title"/>
          </p:nvPr>
        </p:nvSpPr>
        <p:spPr>
          <a:xfrm>
            <a:off x="838200" y="365125"/>
            <a:ext cx="10515600" cy="647749"/>
          </a:xfrm>
        </p:spPr>
        <p:txBody>
          <a:bodyPr>
            <a:normAutofit/>
          </a:bodyPr>
          <a:lstStyle/>
          <a:p>
            <a:r>
              <a:rPr lang="es-CL" sz="3200" b="1" dirty="0"/>
              <a:t>Recursos no convencional v/s recursos convencional</a:t>
            </a:r>
            <a:r>
              <a:rPr lang="es-CL" sz="3200" dirty="0"/>
              <a:t>. </a:t>
            </a:r>
          </a:p>
        </p:txBody>
      </p:sp>
      <p:sp>
        <p:nvSpPr>
          <p:cNvPr id="6" name="Marcador de contenido 5">
            <a:extLst>
              <a:ext uri="{FF2B5EF4-FFF2-40B4-BE49-F238E27FC236}">
                <a16:creationId xmlns:a16="http://schemas.microsoft.com/office/drawing/2014/main" id="{A1D61C1C-B48F-E1F8-016A-17F679CD4201}"/>
              </a:ext>
            </a:extLst>
          </p:cNvPr>
          <p:cNvSpPr>
            <a:spLocks noGrp="1"/>
          </p:cNvSpPr>
          <p:nvPr>
            <p:ph idx="1"/>
          </p:nvPr>
        </p:nvSpPr>
        <p:spPr>
          <a:xfrm>
            <a:off x="838200" y="1153551"/>
            <a:ext cx="10515600" cy="5023412"/>
          </a:xfrm>
        </p:spPr>
        <p:txBody>
          <a:bodyPr>
            <a:normAutofit lnSpcReduction="10000"/>
          </a:bodyPr>
          <a:lstStyle/>
          <a:p>
            <a:r>
              <a:rPr lang="es-MX" dirty="0"/>
              <a:t>Educadora: “¿Esos recursos no convencionales estarán validados por el sistema por el ministerio de educación?, aparece en alguna parte que nosotros como educadores tradicionales  que trabajamos la lengua podemos utilizar  esos, porque en nuestro colegio  nos piden evidencias, nos piden que tiene que ser una guía, que tiene que ser una planificación, que tiene que ser de esta estructura,  tiene  esto, casi que tiene que tener el nombre de tanto, y uno si le dice, no, hoy día nosotros vamos a salir en el patio, hoy día con los niños vamos a trabajar los distintos </a:t>
            </a:r>
            <a:r>
              <a:rPr lang="es-MX" dirty="0" err="1"/>
              <a:t>aliwen</a:t>
            </a:r>
            <a:r>
              <a:rPr lang="es-MX" dirty="0"/>
              <a:t>,(Plantas, árboles) que se yo. Y para ellos, no es un trabajo, es como parece que fuéramos a flojear afuera  con los niños, como que no trajimos ninguna actividad , entonces ahora, tenemos nosotros un respaldo para hablar de esos  recursos  no convencional ”. Panguipulli, 28-05-22“</a:t>
            </a:r>
            <a:endParaRPr lang="es-CL" dirty="0"/>
          </a:p>
        </p:txBody>
      </p:sp>
    </p:spTree>
    <p:extLst>
      <p:ext uri="{BB962C8B-B14F-4D97-AF65-F5344CB8AC3E}">
        <p14:creationId xmlns:p14="http://schemas.microsoft.com/office/powerpoint/2010/main" val="275798073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E551698-4712-8D84-4C85-971A2B0B0DBE}"/>
              </a:ext>
            </a:extLst>
          </p:cNvPr>
          <p:cNvSpPr>
            <a:spLocks noGrp="1"/>
          </p:cNvSpPr>
          <p:nvPr>
            <p:ph type="title"/>
          </p:nvPr>
        </p:nvSpPr>
        <p:spPr>
          <a:xfrm>
            <a:off x="838200" y="365125"/>
            <a:ext cx="10515600" cy="639216"/>
          </a:xfrm>
        </p:spPr>
        <p:txBody>
          <a:bodyPr>
            <a:normAutofit/>
          </a:bodyPr>
          <a:lstStyle/>
          <a:p>
            <a:pPr algn="just"/>
            <a:r>
              <a:rPr lang="es-CL" sz="3200" b="1" dirty="0"/>
              <a:t>Ejemplo: </a:t>
            </a:r>
            <a:r>
              <a:rPr lang="es-CL" sz="3200" b="1" dirty="0" err="1"/>
              <a:t>txawün</a:t>
            </a:r>
            <a:r>
              <a:rPr lang="es-CL" sz="3200" b="1" dirty="0"/>
              <a:t>  </a:t>
            </a:r>
            <a:r>
              <a:rPr lang="es-CL" sz="3200" b="1" dirty="0" err="1"/>
              <a:t>palin</a:t>
            </a:r>
            <a:r>
              <a:rPr lang="es-CL" sz="3200" b="1" dirty="0"/>
              <a:t>.(encuentro de juego de </a:t>
            </a:r>
            <a:r>
              <a:rPr lang="es-CL" sz="3200" b="1" dirty="0" err="1"/>
              <a:t>palin</a:t>
            </a:r>
            <a:r>
              <a:rPr lang="es-CL" sz="3200" b="1" dirty="0"/>
              <a:t>). </a:t>
            </a:r>
          </a:p>
        </p:txBody>
      </p:sp>
      <p:sp>
        <p:nvSpPr>
          <p:cNvPr id="3" name="Marcador de contenido 2">
            <a:extLst>
              <a:ext uri="{FF2B5EF4-FFF2-40B4-BE49-F238E27FC236}">
                <a16:creationId xmlns:a16="http://schemas.microsoft.com/office/drawing/2014/main" id="{9D6D0808-79C2-0FA5-A815-636389D9C265}"/>
              </a:ext>
            </a:extLst>
          </p:cNvPr>
          <p:cNvSpPr>
            <a:spLocks noGrp="1"/>
          </p:cNvSpPr>
          <p:nvPr>
            <p:ph idx="1"/>
          </p:nvPr>
        </p:nvSpPr>
        <p:spPr>
          <a:xfrm>
            <a:off x="838200" y="1109272"/>
            <a:ext cx="10515600" cy="5067691"/>
          </a:xfrm>
        </p:spPr>
        <p:txBody>
          <a:bodyPr>
            <a:normAutofit fontScale="85000" lnSpcReduction="20000"/>
          </a:bodyPr>
          <a:lstStyle/>
          <a:p>
            <a:r>
              <a:rPr lang="es-CL" dirty="0"/>
              <a:t>Para la realización de este juego en la cultura mapuche se desarrollan procesos  previo tales como:   </a:t>
            </a:r>
          </a:p>
          <a:p>
            <a:r>
              <a:rPr lang="es-CL" dirty="0" err="1"/>
              <a:t>Mageluwün</a:t>
            </a:r>
            <a:r>
              <a:rPr lang="es-CL" dirty="0"/>
              <a:t>. In votación protocolar </a:t>
            </a:r>
          </a:p>
          <a:p>
            <a:r>
              <a:rPr lang="es-CL" dirty="0"/>
              <a:t>El </a:t>
            </a:r>
            <a:r>
              <a:rPr lang="es-CL" dirty="0" err="1"/>
              <a:t>antü:establecer</a:t>
            </a:r>
            <a:r>
              <a:rPr lang="es-CL" dirty="0"/>
              <a:t> día del encuentro</a:t>
            </a:r>
          </a:p>
          <a:p>
            <a:r>
              <a:rPr lang="es-CL" dirty="0"/>
              <a:t> </a:t>
            </a:r>
            <a:r>
              <a:rPr lang="es-CL" dirty="0" err="1"/>
              <a:t>Pepikawün</a:t>
            </a:r>
            <a:r>
              <a:rPr lang="es-CL" dirty="0"/>
              <a:t>: Preparativos  </a:t>
            </a:r>
          </a:p>
          <a:p>
            <a:r>
              <a:rPr lang="es-CL" dirty="0"/>
              <a:t>Pen </a:t>
            </a:r>
            <a:r>
              <a:rPr lang="es-CL" dirty="0" err="1"/>
              <a:t>tukuwün</a:t>
            </a:r>
            <a:r>
              <a:rPr lang="es-CL" dirty="0"/>
              <a:t>: saludo recíproco de los </a:t>
            </a:r>
            <a:r>
              <a:rPr lang="es-CL" dirty="0" err="1"/>
              <a:t>lonkos</a:t>
            </a:r>
            <a:r>
              <a:rPr lang="es-CL" dirty="0"/>
              <a:t> </a:t>
            </a:r>
            <a:r>
              <a:rPr lang="es-CL" dirty="0" err="1"/>
              <a:t>palife</a:t>
            </a:r>
            <a:r>
              <a:rPr lang="es-CL" dirty="0"/>
              <a:t>, mediante un </a:t>
            </a:r>
            <a:r>
              <a:rPr lang="es-CL" dirty="0" err="1"/>
              <a:t>weupin</a:t>
            </a:r>
            <a:r>
              <a:rPr lang="es-CL" dirty="0"/>
              <a:t>.</a:t>
            </a:r>
          </a:p>
          <a:p>
            <a:r>
              <a:rPr lang="es-CL" dirty="0"/>
              <a:t> </a:t>
            </a:r>
            <a:r>
              <a:rPr lang="es-CL" dirty="0" err="1"/>
              <a:t>Chalintukuwün</a:t>
            </a:r>
            <a:r>
              <a:rPr lang="es-CL" dirty="0"/>
              <a:t>: presentación protocolar ante las personas y los seres espirituales del entorno, ofrenda con muday.</a:t>
            </a:r>
          </a:p>
          <a:p>
            <a:r>
              <a:rPr lang="es-CL" dirty="0" err="1"/>
              <a:t>Azkunuwün</a:t>
            </a:r>
            <a:r>
              <a:rPr lang="es-CL" dirty="0"/>
              <a:t>: establecer acuerdos sobre normas del juego. </a:t>
            </a:r>
          </a:p>
          <a:p>
            <a:r>
              <a:rPr lang="es-CL" dirty="0" err="1"/>
              <a:t>Palinkantun</a:t>
            </a:r>
            <a:r>
              <a:rPr lang="es-CL" dirty="0"/>
              <a:t>: definición de </a:t>
            </a:r>
            <a:r>
              <a:rPr lang="es-CL" dirty="0" err="1"/>
              <a:t>kon</a:t>
            </a:r>
            <a:r>
              <a:rPr lang="es-CL" dirty="0"/>
              <a:t>, desarrollo del </a:t>
            </a:r>
            <a:r>
              <a:rPr lang="es-CL" dirty="0" err="1"/>
              <a:t>palin</a:t>
            </a:r>
            <a:r>
              <a:rPr lang="es-CL" dirty="0"/>
              <a:t>.</a:t>
            </a:r>
          </a:p>
          <a:p>
            <a:r>
              <a:rPr lang="es-CL" dirty="0"/>
              <a:t> </a:t>
            </a:r>
            <a:r>
              <a:rPr lang="es-CL" dirty="0" err="1"/>
              <a:t>Newenñawün</a:t>
            </a:r>
            <a:r>
              <a:rPr lang="es-CL" dirty="0"/>
              <a:t>: arenga de aliento de los contrincantes y las energías del </a:t>
            </a:r>
            <a:r>
              <a:rPr lang="es-CL" dirty="0" err="1"/>
              <a:t>paliwe</a:t>
            </a:r>
            <a:r>
              <a:rPr lang="es-CL" dirty="0"/>
              <a:t>. </a:t>
            </a:r>
          </a:p>
          <a:p>
            <a:r>
              <a:rPr lang="es-CL" dirty="0"/>
              <a:t> </a:t>
            </a:r>
            <a:r>
              <a:rPr lang="es-CL" dirty="0" err="1"/>
              <a:t>chalinentuwtuwün</a:t>
            </a:r>
            <a:r>
              <a:rPr lang="es-CL" dirty="0"/>
              <a:t>: despedida protocolar, los contrincantes.  </a:t>
            </a:r>
          </a:p>
          <a:p>
            <a:r>
              <a:rPr lang="es-CL" dirty="0"/>
              <a:t>(habilidades cultural y lingüística y física ; </a:t>
            </a:r>
            <a:r>
              <a:rPr lang="es-CL" dirty="0" err="1"/>
              <a:t>wepikantun</a:t>
            </a:r>
            <a:r>
              <a:rPr lang="es-CL" dirty="0"/>
              <a:t>, </a:t>
            </a:r>
            <a:r>
              <a:rPr lang="es-CL" dirty="0" err="1"/>
              <a:t>koyagkantuin</a:t>
            </a:r>
            <a:r>
              <a:rPr lang="es-CL" dirty="0"/>
              <a:t>, </a:t>
            </a:r>
            <a:r>
              <a:rPr lang="es-CL" dirty="0" err="1"/>
              <a:t>neweñma</a:t>
            </a:r>
            <a:r>
              <a:rPr lang="es-CL" dirty="0"/>
              <a:t> </a:t>
            </a:r>
            <a:r>
              <a:rPr lang="es-CL" dirty="0" err="1"/>
              <a:t>konha</a:t>
            </a:r>
            <a:r>
              <a:rPr lang="es-CL" dirty="0"/>
              <a:t> </a:t>
            </a:r>
            <a:r>
              <a:rPr lang="es-CL" dirty="0" err="1"/>
              <a:t>kalülün</a:t>
            </a:r>
            <a:r>
              <a:rPr lang="es-CL" dirty="0"/>
              <a:t>)</a:t>
            </a:r>
          </a:p>
        </p:txBody>
      </p:sp>
    </p:spTree>
    <p:extLst>
      <p:ext uri="{BB962C8B-B14F-4D97-AF65-F5344CB8AC3E}">
        <p14:creationId xmlns:p14="http://schemas.microsoft.com/office/powerpoint/2010/main" val="23273009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382F5E0-8F54-BD2A-9948-9171B85675B5}"/>
              </a:ext>
            </a:extLst>
          </p:cNvPr>
          <p:cNvSpPr>
            <a:spLocks noGrp="1"/>
          </p:cNvSpPr>
          <p:nvPr>
            <p:ph type="title"/>
          </p:nvPr>
        </p:nvSpPr>
        <p:spPr/>
        <p:txBody>
          <a:bodyPr>
            <a:noAutofit/>
          </a:bodyPr>
          <a:lstStyle/>
          <a:p>
            <a:r>
              <a:rPr lang="es-CL" sz="3200" b="1" dirty="0"/>
              <a:t>Ejemplo de recurso didáctico no convencional relacionado al desarrollo de habilidades manuales, psico-motriz- cognitiva. Socio-efectiva. </a:t>
            </a:r>
          </a:p>
        </p:txBody>
      </p:sp>
      <p:sp>
        <p:nvSpPr>
          <p:cNvPr id="3" name="Marcador de contenido 2">
            <a:extLst>
              <a:ext uri="{FF2B5EF4-FFF2-40B4-BE49-F238E27FC236}">
                <a16:creationId xmlns:a16="http://schemas.microsoft.com/office/drawing/2014/main" id="{9F30EAAF-284F-8FFD-01FC-026B0F251FD6}"/>
              </a:ext>
            </a:extLst>
          </p:cNvPr>
          <p:cNvSpPr>
            <a:spLocks noGrp="1"/>
          </p:cNvSpPr>
          <p:nvPr>
            <p:ph idx="1"/>
          </p:nvPr>
        </p:nvSpPr>
        <p:spPr/>
        <p:txBody>
          <a:bodyPr>
            <a:normAutofit fontScale="92500" lnSpcReduction="10000"/>
          </a:bodyPr>
          <a:lstStyle/>
          <a:p>
            <a:r>
              <a:rPr lang="es-CL" dirty="0"/>
              <a:t>Taller de </a:t>
            </a:r>
            <a:r>
              <a:rPr lang="es-CL" dirty="0" err="1"/>
              <a:t>Güren</a:t>
            </a:r>
            <a:endParaRPr lang="es-CL" dirty="0"/>
          </a:p>
          <a:p>
            <a:r>
              <a:rPr lang="es-CL" dirty="0"/>
              <a:t>Habilidades socioafectivas. </a:t>
            </a:r>
          </a:p>
          <a:p>
            <a:r>
              <a:rPr lang="es-CL" dirty="0" err="1"/>
              <a:t>Ufisa</a:t>
            </a:r>
            <a:r>
              <a:rPr lang="es-CL" dirty="0"/>
              <a:t>: ovejas </a:t>
            </a:r>
          </a:p>
          <a:p>
            <a:r>
              <a:rPr lang="es-CL" dirty="0" err="1"/>
              <a:t>ufisa</a:t>
            </a:r>
            <a:r>
              <a:rPr lang="es-CL" dirty="0"/>
              <a:t> </a:t>
            </a:r>
            <a:r>
              <a:rPr lang="es-CL" dirty="0" err="1"/>
              <a:t>kamañ</a:t>
            </a:r>
            <a:r>
              <a:rPr lang="es-CL" dirty="0"/>
              <a:t>: cuidar, pastorear las ovejas </a:t>
            </a:r>
          </a:p>
          <a:p>
            <a:r>
              <a:rPr lang="es-CL" dirty="0" err="1"/>
              <a:t>Lelfün</a:t>
            </a:r>
            <a:r>
              <a:rPr lang="es-CL" dirty="0"/>
              <a:t>: espacios de pastoreo de las ovejas(territorialidad de </a:t>
            </a:r>
            <a:r>
              <a:rPr lang="es-CL" dirty="0" err="1"/>
              <a:t>opertenencia</a:t>
            </a:r>
            <a:r>
              <a:rPr lang="es-CL" dirty="0"/>
              <a:t>)</a:t>
            </a:r>
          </a:p>
          <a:p>
            <a:r>
              <a:rPr lang="es-CL" dirty="0" err="1"/>
              <a:t>Keziñ</a:t>
            </a:r>
            <a:r>
              <a:rPr lang="es-CL" dirty="0"/>
              <a:t> </a:t>
            </a:r>
            <a:r>
              <a:rPr lang="es-CL" dirty="0" err="1"/>
              <a:t>ufisan</a:t>
            </a:r>
            <a:r>
              <a:rPr lang="es-CL" dirty="0"/>
              <a:t>: esquilar ovejas (conocer y compartir con los </a:t>
            </a:r>
            <a:r>
              <a:rPr lang="es-CL" dirty="0" err="1"/>
              <a:t>karukatu</a:t>
            </a:r>
            <a:r>
              <a:rPr lang="es-CL" dirty="0"/>
              <a:t>)</a:t>
            </a:r>
          </a:p>
          <a:p>
            <a:r>
              <a:rPr lang="es-CL" dirty="0" err="1"/>
              <a:t>katxu</a:t>
            </a:r>
            <a:r>
              <a:rPr lang="es-CL" dirty="0"/>
              <a:t> </a:t>
            </a:r>
            <a:r>
              <a:rPr lang="es-CL" dirty="0" err="1"/>
              <a:t>külenün</a:t>
            </a:r>
            <a:r>
              <a:rPr lang="es-CL" dirty="0">
                <a:sym typeface="Wingdings" panose="05000000000000000000" pitchFamily="2" charset="2"/>
              </a:rPr>
              <a:t>(</a:t>
            </a:r>
            <a:r>
              <a:rPr lang="es-CL" dirty="0" err="1">
                <a:sym typeface="Wingdings" panose="05000000000000000000" pitchFamily="2" charset="2"/>
              </a:rPr>
              <a:t>chülka</a:t>
            </a:r>
            <a:r>
              <a:rPr lang="es-CL" dirty="0">
                <a:sym typeface="Wingdings" panose="05000000000000000000" pitchFamily="2" charset="2"/>
              </a:rPr>
              <a:t>) marcar con </a:t>
            </a:r>
            <a:r>
              <a:rPr lang="es-CL" dirty="0"/>
              <a:t>cortarle la cola  </a:t>
            </a:r>
          </a:p>
          <a:p>
            <a:r>
              <a:rPr lang="es-CL" dirty="0" err="1"/>
              <a:t>katxü</a:t>
            </a:r>
            <a:r>
              <a:rPr lang="es-CL" dirty="0"/>
              <a:t> </a:t>
            </a:r>
            <a:r>
              <a:rPr lang="es-CL" dirty="0" err="1"/>
              <a:t>pilunün</a:t>
            </a:r>
            <a:r>
              <a:rPr lang="es-CL" dirty="0"/>
              <a:t>: (</a:t>
            </a:r>
            <a:r>
              <a:rPr lang="es-CL" dirty="0" err="1"/>
              <a:t>chülka</a:t>
            </a:r>
            <a:r>
              <a:rPr lang="es-CL" dirty="0"/>
              <a:t>) registro de las ovejas a través de una señal en las orejas, identificación de sus ovejas. </a:t>
            </a:r>
          </a:p>
          <a:p>
            <a:r>
              <a:rPr lang="es-CL" dirty="0" err="1"/>
              <a:t>kücha</a:t>
            </a:r>
            <a:r>
              <a:rPr lang="es-CL" dirty="0"/>
              <a:t> </a:t>
            </a:r>
            <a:r>
              <a:rPr lang="es-CL" dirty="0" err="1"/>
              <a:t>kalhünh</a:t>
            </a:r>
            <a:r>
              <a:rPr lang="es-CL" dirty="0"/>
              <a:t> (lavar lana), medio ambiente, </a:t>
            </a:r>
            <a:r>
              <a:rPr lang="es-CL" dirty="0" err="1"/>
              <a:t>lheüfü</a:t>
            </a:r>
            <a:r>
              <a:rPr lang="es-CL" dirty="0"/>
              <a:t>, </a:t>
            </a:r>
            <a:r>
              <a:rPr lang="es-CL" dirty="0" err="1"/>
              <a:t>witxunko</a:t>
            </a:r>
            <a:r>
              <a:rPr lang="es-CL" dirty="0"/>
              <a:t>, </a:t>
            </a:r>
            <a:r>
              <a:rPr lang="es-CL" dirty="0" err="1"/>
              <a:t>rüganko</a:t>
            </a:r>
            <a:r>
              <a:rPr lang="es-CL" dirty="0"/>
              <a:t>. </a:t>
            </a:r>
          </a:p>
          <a:p>
            <a:endParaRPr lang="es-CL" dirty="0"/>
          </a:p>
        </p:txBody>
      </p:sp>
    </p:spTree>
    <p:extLst>
      <p:ext uri="{BB962C8B-B14F-4D97-AF65-F5344CB8AC3E}">
        <p14:creationId xmlns:p14="http://schemas.microsoft.com/office/powerpoint/2010/main" val="10460258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6F70A5D-3B1F-1A2F-761C-F007C35162E0}"/>
              </a:ext>
            </a:extLst>
          </p:cNvPr>
          <p:cNvSpPr>
            <a:spLocks noGrp="1"/>
          </p:cNvSpPr>
          <p:nvPr>
            <p:ph type="title"/>
          </p:nvPr>
        </p:nvSpPr>
        <p:spPr>
          <a:xfrm>
            <a:off x="838200" y="365125"/>
            <a:ext cx="10515600" cy="549275"/>
          </a:xfrm>
        </p:spPr>
        <p:txBody>
          <a:bodyPr>
            <a:normAutofit/>
          </a:bodyPr>
          <a:lstStyle/>
          <a:p>
            <a:r>
              <a:rPr lang="es-CL" sz="3200" b="1" dirty="0"/>
              <a:t>Desarrollo de habilidades psicomotriz y cognitiva. </a:t>
            </a:r>
          </a:p>
        </p:txBody>
      </p:sp>
      <p:sp>
        <p:nvSpPr>
          <p:cNvPr id="3" name="Marcador de contenido 2">
            <a:extLst>
              <a:ext uri="{FF2B5EF4-FFF2-40B4-BE49-F238E27FC236}">
                <a16:creationId xmlns:a16="http://schemas.microsoft.com/office/drawing/2014/main" id="{6E0477C6-7042-8776-E4DA-E889BF098B24}"/>
              </a:ext>
            </a:extLst>
          </p:cNvPr>
          <p:cNvSpPr>
            <a:spLocks noGrp="1"/>
          </p:cNvSpPr>
          <p:nvPr>
            <p:ph idx="1"/>
          </p:nvPr>
        </p:nvSpPr>
        <p:spPr>
          <a:xfrm>
            <a:off x="838200" y="1169233"/>
            <a:ext cx="10515600" cy="5007730"/>
          </a:xfrm>
        </p:spPr>
        <p:txBody>
          <a:bodyPr>
            <a:normAutofit fontScale="92500" lnSpcReduction="10000"/>
          </a:bodyPr>
          <a:lstStyle/>
          <a:p>
            <a:r>
              <a:rPr lang="es-CL" dirty="0"/>
              <a:t>Rue </a:t>
            </a:r>
            <a:r>
              <a:rPr lang="es-CL" dirty="0" err="1"/>
              <a:t>kalhün</a:t>
            </a:r>
            <a:r>
              <a:rPr lang="es-CL" dirty="0"/>
              <a:t>: escarmenado de la lana </a:t>
            </a:r>
          </a:p>
          <a:p>
            <a:r>
              <a:rPr lang="es-CL" dirty="0" err="1"/>
              <a:t>Üto</a:t>
            </a:r>
            <a:r>
              <a:rPr lang="es-CL" dirty="0"/>
              <a:t> </a:t>
            </a:r>
            <a:r>
              <a:rPr lang="es-CL" dirty="0" err="1"/>
              <a:t>kalhün</a:t>
            </a:r>
            <a:r>
              <a:rPr lang="es-CL" dirty="0"/>
              <a:t>: ordenar la lana en tira. </a:t>
            </a:r>
          </a:p>
          <a:p>
            <a:r>
              <a:rPr lang="es-CL" dirty="0" err="1"/>
              <a:t>Fuwün</a:t>
            </a:r>
            <a:r>
              <a:rPr lang="es-CL" dirty="0"/>
              <a:t>: hilado de la lana  </a:t>
            </a:r>
          </a:p>
          <a:p>
            <a:r>
              <a:rPr lang="es-CL" dirty="0" err="1"/>
              <a:t>Poftu</a:t>
            </a:r>
            <a:r>
              <a:rPr lang="es-CL" dirty="0"/>
              <a:t> </a:t>
            </a:r>
            <a:r>
              <a:rPr lang="es-CL" dirty="0" err="1"/>
              <a:t>fuwün</a:t>
            </a:r>
            <a:r>
              <a:rPr lang="es-CL" dirty="0"/>
              <a:t>: juntar los hilos de la lana </a:t>
            </a:r>
          </a:p>
          <a:p>
            <a:r>
              <a:rPr lang="es-CL" dirty="0" err="1"/>
              <a:t>Txüko</a:t>
            </a:r>
            <a:r>
              <a:rPr lang="es-CL" dirty="0"/>
              <a:t> </a:t>
            </a:r>
            <a:r>
              <a:rPr lang="es-CL" dirty="0" err="1"/>
              <a:t>fuwün</a:t>
            </a:r>
            <a:r>
              <a:rPr lang="es-CL" dirty="0"/>
              <a:t>: ovillar la lana </a:t>
            </a:r>
          </a:p>
          <a:p>
            <a:r>
              <a:rPr lang="es-CL" dirty="0"/>
              <a:t>Aspa </a:t>
            </a:r>
            <a:r>
              <a:rPr lang="es-CL" dirty="0" err="1"/>
              <a:t>fuwün</a:t>
            </a:r>
            <a:r>
              <a:rPr lang="es-CL" dirty="0"/>
              <a:t>: ordenar la lana </a:t>
            </a:r>
            <a:r>
              <a:rPr lang="es-CL" dirty="0" err="1"/>
              <a:t>ern</a:t>
            </a:r>
            <a:r>
              <a:rPr lang="es-CL" dirty="0"/>
              <a:t> madejas, con un </a:t>
            </a:r>
            <a:r>
              <a:rPr lang="es-CL" dirty="0" err="1"/>
              <a:t>instrumenmto</a:t>
            </a:r>
            <a:r>
              <a:rPr lang="es-CL" dirty="0"/>
              <a:t> (aspa)</a:t>
            </a:r>
          </a:p>
          <a:p>
            <a:r>
              <a:rPr lang="es-CL" dirty="0" err="1"/>
              <a:t>Kücha</a:t>
            </a:r>
            <a:r>
              <a:rPr lang="es-CL" dirty="0"/>
              <a:t> </a:t>
            </a:r>
            <a:r>
              <a:rPr lang="es-CL" dirty="0" err="1"/>
              <a:t>fuwün</a:t>
            </a:r>
            <a:r>
              <a:rPr lang="es-CL" dirty="0"/>
              <a:t>: lavado del hilo</a:t>
            </a:r>
          </a:p>
          <a:p>
            <a:r>
              <a:rPr lang="es-CL" dirty="0" err="1"/>
              <a:t>Afülkan</a:t>
            </a:r>
            <a:r>
              <a:rPr lang="es-CL" dirty="0"/>
              <a:t>: teñido del hilo</a:t>
            </a:r>
          </a:p>
          <a:p>
            <a:r>
              <a:rPr lang="es-CL" dirty="0" err="1"/>
              <a:t>Txüko</a:t>
            </a:r>
            <a:r>
              <a:rPr lang="es-CL" dirty="0"/>
              <a:t> </a:t>
            </a:r>
            <a:r>
              <a:rPr lang="es-CL" dirty="0" err="1"/>
              <a:t>fuwün:ovillo</a:t>
            </a:r>
            <a:r>
              <a:rPr lang="es-CL" dirty="0"/>
              <a:t> del hilo teñido</a:t>
            </a:r>
          </a:p>
          <a:p>
            <a:r>
              <a:rPr lang="es-CL" dirty="0" err="1"/>
              <a:t>Witxalün</a:t>
            </a:r>
            <a:r>
              <a:rPr lang="es-CL" dirty="0"/>
              <a:t>: armar el telar</a:t>
            </a:r>
          </a:p>
          <a:p>
            <a:r>
              <a:rPr lang="es-CL" dirty="0" err="1"/>
              <a:t>Güren</a:t>
            </a:r>
            <a:r>
              <a:rPr lang="es-CL" dirty="0"/>
              <a:t>: acción de tejer el producto.</a:t>
            </a:r>
          </a:p>
          <a:p>
            <a:endParaRPr lang="es-CL" dirty="0"/>
          </a:p>
        </p:txBody>
      </p:sp>
    </p:spTree>
    <p:extLst>
      <p:ext uri="{BB962C8B-B14F-4D97-AF65-F5344CB8AC3E}">
        <p14:creationId xmlns:p14="http://schemas.microsoft.com/office/powerpoint/2010/main" val="35116300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25B8EA55-9E5F-E2AF-3357-28E5BF9202D2}"/>
              </a:ext>
            </a:extLst>
          </p:cNvPr>
          <p:cNvSpPr>
            <a:spLocks noGrp="1"/>
          </p:cNvSpPr>
          <p:nvPr>
            <p:ph idx="1"/>
          </p:nvPr>
        </p:nvSpPr>
        <p:spPr>
          <a:xfrm>
            <a:off x="838200" y="998806"/>
            <a:ext cx="10515600" cy="5178157"/>
          </a:xfrm>
        </p:spPr>
        <p:txBody>
          <a:bodyPr/>
          <a:lstStyle/>
          <a:p>
            <a:pPr marL="0" indent="0">
              <a:buNone/>
            </a:pPr>
            <a:r>
              <a:rPr lang="es-MX" dirty="0"/>
              <a:t>1.- Características transversales a todos los pueblos originarios sobre su propia pedagogía, es decir los contenidos , métodos, fines o principios que forma parte de los pueblos originarios en la formación de sus niños  y niñas .</a:t>
            </a:r>
            <a:endParaRPr lang="es-CL" dirty="0"/>
          </a:p>
        </p:txBody>
      </p:sp>
    </p:spTree>
    <p:extLst>
      <p:ext uri="{BB962C8B-B14F-4D97-AF65-F5344CB8AC3E}">
        <p14:creationId xmlns:p14="http://schemas.microsoft.com/office/powerpoint/2010/main" val="315605861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B3B8E72-C699-35C8-EA3D-B0F463B29244}"/>
              </a:ext>
            </a:extLst>
          </p:cNvPr>
          <p:cNvSpPr>
            <a:spLocks noGrp="1"/>
          </p:cNvSpPr>
          <p:nvPr>
            <p:ph type="title"/>
          </p:nvPr>
        </p:nvSpPr>
        <p:spPr/>
        <p:txBody>
          <a:bodyPr>
            <a:noAutofit/>
          </a:bodyPr>
          <a:lstStyle/>
          <a:p>
            <a:r>
              <a:rPr lang="es-CL" sz="3200" b="1" dirty="0"/>
              <a:t>Variados tipos de recursos didácticos no convencionales posible de desarrollar, con la aplicación de metodologías presentada anteriormente.</a:t>
            </a:r>
          </a:p>
        </p:txBody>
      </p:sp>
      <p:sp>
        <p:nvSpPr>
          <p:cNvPr id="3" name="Marcador de contenido 2">
            <a:extLst>
              <a:ext uri="{FF2B5EF4-FFF2-40B4-BE49-F238E27FC236}">
                <a16:creationId xmlns:a16="http://schemas.microsoft.com/office/drawing/2014/main" id="{C787A97B-37FE-8DF0-7FBB-4F6B7A26188E}"/>
              </a:ext>
            </a:extLst>
          </p:cNvPr>
          <p:cNvSpPr>
            <a:spLocks noGrp="1"/>
          </p:cNvSpPr>
          <p:nvPr>
            <p:ph idx="1"/>
          </p:nvPr>
        </p:nvSpPr>
        <p:spPr/>
        <p:txBody>
          <a:bodyPr/>
          <a:lstStyle/>
          <a:p>
            <a:r>
              <a:rPr lang="es-CL" dirty="0" err="1"/>
              <a:t>Rag</a:t>
            </a:r>
            <a:r>
              <a:rPr lang="es-CL" dirty="0"/>
              <a:t> </a:t>
            </a:r>
            <a:r>
              <a:rPr lang="es-CL" dirty="0" err="1"/>
              <a:t>Wizün</a:t>
            </a:r>
            <a:r>
              <a:rPr lang="es-CL" dirty="0"/>
              <a:t> : Proceso de creación de objetos en greda.</a:t>
            </a:r>
          </a:p>
          <a:p>
            <a:r>
              <a:rPr lang="es-CL" dirty="0" err="1"/>
              <a:t>Zefün</a:t>
            </a:r>
            <a:r>
              <a:rPr lang="es-CL" dirty="0"/>
              <a:t>: Proceso de fabricación de soga, lazo .</a:t>
            </a:r>
          </a:p>
          <a:p>
            <a:r>
              <a:rPr lang="es-CL" dirty="0" err="1"/>
              <a:t>Rütxan</a:t>
            </a:r>
            <a:r>
              <a:rPr lang="es-CL" dirty="0"/>
              <a:t>: Proceso de fabricación de objetos con el metal plata, alpaca y otros.  </a:t>
            </a:r>
          </a:p>
          <a:p>
            <a:r>
              <a:rPr lang="es-CL" dirty="0" err="1"/>
              <a:t>Iyaelün</a:t>
            </a:r>
            <a:r>
              <a:rPr lang="es-CL" dirty="0"/>
              <a:t>: proceso de preparación de </a:t>
            </a:r>
            <a:r>
              <a:rPr lang="es-CL" dirty="0" err="1"/>
              <a:t>comoda</a:t>
            </a:r>
            <a:r>
              <a:rPr lang="es-CL" dirty="0"/>
              <a:t>. </a:t>
            </a:r>
          </a:p>
          <a:p>
            <a:r>
              <a:rPr lang="es-CL" dirty="0" err="1"/>
              <a:t>Zamin</a:t>
            </a:r>
            <a:r>
              <a:rPr lang="es-CL" dirty="0"/>
              <a:t>: Proceso de fabricación de canastos,  </a:t>
            </a:r>
          </a:p>
          <a:p>
            <a:r>
              <a:rPr lang="es-CL" dirty="0"/>
              <a:t> </a:t>
            </a:r>
            <a:r>
              <a:rPr lang="es-CL" dirty="0" err="1"/>
              <a:t>ayekawe</a:t>
            </a:r>
            <a:r>
              <a:rPr lang="es-CL" dirty="0"/>
              <a:t> : proceso de </a:t>
            </a:r>
            <a:r>
              <a:rPr lang="es-CL" dirty="0" err="1"/>
              <a:t>abricación</a:t>
            </a:r>
            <a:r>
              <a:rPr lang="es-CL" dirty="0"/>
              <a:t> de instrumentos musicales. </a:t>
            </a:r>
          </a:p>
          <a:p>
            <a:endParaRPr lang="es-CL" dirty="0"/>
          </a:p>
        </p:txBody>
      </p:sp>
    </p:spTree>
    <p:extLst>
      <p:ext uri="{BB962C8B-B14F-4D97-AF65-F5344CB8AC3E}">
        <p14:creationId xmlns:p14="http://schemas.microsoft.com/office/powerpoint/2010/main" val="19309728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C7B61D2-9F31-D37D-90E7-CBD03CF67FF6}"/>
              </a:ext>
            </a:extLst>
          </p:cNvPr>
          <p:cNvSpPr>
            <a:spLocks noGrp="1"/>
          </p:cNvSpPr>
          <p:nvPr>
            <p:ph type="title"/>
          </p:nvPr>
        </p:nvSpPr>
        <p:spPr>
          <a:xfrm>
            <a:off x="838200" y="365125"/>
            <a:ext cx="10515600" cy="1632487"/>
          </a:xfrm>
        </p:spPr>
        <p:txBody>
          <a:bodyPr>
            <a:normAutofit/>
          </a:bodyPr>
          <a:lstStyle/>
          <a:p>
            <a:r>
              <a:rPr lang="es-CL" sz="3200" b="1" dirty="0"/>
              <a:t>Mapuche </a:t>
            </a:r>
            <a:r>
              <a:rPr lang="es-CL" sz="3200" b="1" dirty="0" err="1"/>
              <a:t>kimün</a:t>
            </a:r>
            <a:r>
              <a:rPr lang="es-CL" sz="3200" b="1" dirty="0"/>
              <a:t> </a:t>
            </a:r>
            <a:r>
              <a:rPr lang="es-CL" sz="3200" b="1" dirty="0" err="1"/>
              <a:t>chumgechi</a:t>
            </a:r>
            <a:r>
              <a:rPr lang="es-CL" sz="3200" b="1" dirty="0"/>
              <a:t> </a:t>
            </a:r>
            <a:r>
              <a:rPr lang="es-CL" sz="3200" b="1" dirty="0" err="1"/>
              <a:t>eluwken</a:t>
            </a:r>
            <a:r>
              <a:rPr lang="es-CL" sz="3200" b="1" dirty="0"/>
              <a:t> </a:t>
            </a:r>
            <a:r>
              <a:rPr lang="es-CL" sz="3200" b="1" dirty="0" err="1"/>
              <a:t>kimün</a:t>
            </a:r>
            <a:r>
              <a:rPr lang="es-CL" sz="3200" b="1" dirty="0"/>
              <a:t>.</a:t>
            </a:r>
            <a:br>
              <a:rPr lang="es-CL" sz="3200" b="1" dirty="0"/>
            </a:br>
            <a:r>
              <a:rPr lang="es-CL" sz="3200" b="1" dirty="0"/>
              <a:t>(saberes mapuche de cómo se instala el conocimiento en el che)</a:t>
            </a:r>
          </a:p>
        </p:txBody>
      </p:sp>
      <p:sp>
        <p:nvSpPr>
          <p:cNvPr id="3" name="Marcador de contenido 2">
            <a:extLst>
              <a:ext uri="{FF2B5EF4-FFF2-40B4-BE49-F238E27FC236}">
                <a16:creationId xmlns:a16="http://schemas.microsoft.com/office/drawing/2014/main" id="{506A5621-8DE5-8991-C2B4-BB84271C1074}"/>
              </a:ext>
            </a:extLst>
          </p:cNvPr>
          <p:cNvSpPr>
            <a:spLocks noGrp="1"/>
          </p:cNvSpPr>
          <p:nvPr>
            <p:ph idx="1"/>
          </p:nvPr>
        </p:nvSpPr>
        <p:spPr>
          <a:xfrm>
            <a:off x="838200" y="2475913"/>
            <a:ext cx="10515600" cy="3701049"/>
          </a:xfrm>
        </p:spPr>
        <p:txBody>
          <a:bodyPr>
            <a:normAutofit lnSpcReduction="10000"/>
          </a:bodyPr>
          <a:lstStyle/>
          <a:p>
            <a:r>
              <a:rPr lang="es-MX" dirty="0"/>
              <a:t>“Cada ser humano va desarrollándose desde sus propias realidades, contexto y condiciones. Las edades no tienen mucho que ver con el grado de madurez del che. (persona).  Desde el mapuche </a:t>
            </a:r>
            <a:r>
              <a:rPr lang="es-MX" dirty="0" err="1"/>
              <a:t>kimün</a:t>
            </a:r>
            <a:r>
              <a:rPr lang="es-MX" dirty="0"/>
              <a:t> se entiende que cada che (persona) desde su concepción en el vientre de su madre es portador de potenciales habilidades de conocimientos y saberes como herencia ancestral. Encapsulados en su dimensión: </a:t>
            </a:r>
            <a:r>
              <a:rPr lang="es-MX" dirty="0" err="1"/>
              <a:t>tuwün</a:t>
            </a:r>
            <a:r>
              <a:rPr lang="es-MX" dirty="0"/>
              <a:t>, </a:t>
            </a:r>
            <a:r>
              <a:rPr lang="es-MX" dirty="0" err="1"/>
              <a:t>küpan</a:t>
            </a:r>
            <a:r>
              <a:rPr lang="es-MX" dirty="0"/>
              <a:t>; </a:t>
            </a:r>
            <a:r>
              <a:rPr lang="es-MX" dirty="0" err="1"/>
              <a:t>küpalme</a:t>
            </a:r>
            <a:r>
              <a:rPr lang="es-MX" dirty="0"/>
              <a:t>, </a:t>
            </a:r>
            <a:r>
              <a:rPr lang="es-MX" dirty="0" err="1"/>
              <a:t>kümpeñ</a:t>
            </a:r>
            <a:r>
              <a:rPr lang="es-MX" dirty="0"/>
              <a:t>) retenidas y evolucionada generacionalmente por entes espirituales (</a:t>
            </a:r>
            <a:r>
              <a:rPr lang="es-MX" dirty="0" err="1"/>
              <a:t>perimontun</a:t>
            </a:r>
            <a:r>
              <a:rPr lang="es-MX" dirty="0"/>
              <a:t> y </a:t>
            </a:r>
            <a:r>
              <a:rPr lang="es-MX" dirty="0" err="1"/>
              <a:t>kulme</a:t>
            </a:r>
            <a:r>
              <a:rPr lang="es-MX" dirty="0"/>
              <a:t>)” Ernesto </a:t>
            </a:r>
            <a:r>
              <a:rPr lang="es-MX" dirty="0" err="1"/>
              <a:t>Huenchulaf</a:t>
            </a:r>
            <a:r>
              <a:rPr lang="es-MX" dirty="0"/>
              <a:t>, Ingrid </a:t>
            </a:r>
            <a:r>
              <a:rPr lang="es-MX" dirty="0" err="1"/>
              <a:t>Maripil</a:t>
            </a:r>
            <a:r>
              <a:rPr lang="es-MX" dirty="0"/>
              <a:t>, Documento de trabajo, propuesta de educación </a:t>
            </a:r>
            <a:r>
              <a:rPr lang="es-MX" dirty="0" err="1"/>
              <a:t>intracultural</a:t>
            </a:r>
            <a:r>
              <a:rPr lang="es-MX" dirty="0"/>
              <a:t>, Corporación Mapuche </a:t>
            </a:r>
            <a:r>
              <a:rPr lang="es-MX" dirty="0" err="1"/>
              <a:t>Newen</a:t>
            </a:r>
            <a:r>
              <a:rPr lang="es-MX" dirty="0"/>
              <a:t>, 2015.</a:t>
            </a:r>
            <a:endParaRPr lang="es-CL" dirty="0"/>
          </a:p>
        </p:txBody>
      </p:sp>
    </p:spTree>
    <p:extLst>
      <p:ext uri="{BB962C8B-B14F-4D97-AF65-F5344CB8AC3E}">
        <p14:creationId xmlns:p14="http://schemas.microsoft.com/office/powerpoint/2010/main" val="15951775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449F37B-65BC-3ECF-BF1A-E391437F0E2E}"/>
              </a:ext>
            </a:extLst>
          </p:cNvPr>
          <p:cNvSpPr>
            <a:spLocks noGrp="1"/>
          </p:cNvSpPr>
          <p:nvPr>
            <p:ph type="title"/>
          </p:nvPr>
        </p:nvSpPr>
        <p:spPr>
          <a:xfrm>
            <a:off x="838200" y="365126"/>
            <a:ext cx="10515600" cy="675883"/>
          </a:xfrm>
        </p:spPr>
        <p:txBody>
          <a:bodyPr>
            <a:normAutofit/>
          </a:bodyPr>
          <a:lstStyle/>
          <a:p>
            <a:r>
              <a:rPr lang="es-CL" sz="3200" b="1" dirty="0"/>
              <a:t>Espacios educativos Contexto familiar y comunitario</a:t>
            </a:r>
          </a:p>
        </p:txBody>
      </p:sp>
      <p:sp>
        <p:nvSpPr>
          <p:cNvPr id="3" name="Marcador de contenido 2">
            <a:extLst>
              <a:ext uri="{FF2B5EF4-FFF2-40B4-BE49-F238E27FC236}">
                <a16:creationId xmlns:a16="http://schemas.microsoft.com/office/drawing/2014/main" id="{6A16359A-96FB-955B-EE5D-D6084432A569}"/>
              </a:ext>
            </a:extLst>
          </p:cNvPr>
          <p:cNvSpPr>
            <a:spLocks noGrp="1"/>
          </p:cNvSpPr>
          <p:nvPr>
            <p:ph idx="1"/>
          </p:nvPr>
        </p:nvSpPr>
        <p:spPr>
          <a:xfrm>
            <a:off x="838200" y="1336431"/>
            <a:ext cx="10515600" cy="4840532"/>
          </a:xfrm>
        </p:spPr>
        <p:txBody>
          <a:bodyPr>
            <a:normAutofit fontScale="92500" lnSpcReduction="20000"/>
          </a:bodyPr>
          <a:lstStyle/>
          <a:p>
            <a:r>
              <a:rPr lang="es-CL" dirty="0"/>
              <a:t>Su : </a:t>
            </a:r>
            <a:r>
              <a:rPr lang="es-CL" dirty="0" err="1"/>
              <a:t>ruka</a:t>
            </a:r>
            <a:r>
              <a:rPr lang="es-CL" dirty="0"/>
              <a:t>, </a:t>
            </a:r>
            <a:r>
              <a:rPr lang="es-CL" dirty="0" err="1"/>
              <a:t>lilha</a:t>
            </a:r>
            <a:r>
              <a:rPr lang="es-CL" dirty="0"/>
              <a:t>, </a:t>
            </a:r>
            <a:r>
              <a:rPr lang="es-CL" dirty="0" err="1"/>
              <a:t>wellin</a:t>
            </a:r>
            <a:r>
              <a:rPr lang="es-CL" dirty="0"/>
              <a:t>. (habitación) </a:t>
            </a:r>
          </a:p>
          <a:p>
            <a:r>
              <a:rPr lang="es-CL" dirty="0" err="1"/>
              <a:t>Rukawe</a:t>
            </a:r>
            <a:r>
              <a:rPr lang="es-CL" dirty="0"/>
              <a:t>, </a:t>
            </a:r>
            <a:r>
              <a:rPr lang="es-CL" dirty="0" err="1"/>
              <a:t>lelfün</a:t>
            </a:r>
            <a:r>
              <a:rPr lang="es-CL" dirty="0"/>
              <a:t>, </a:t>
            </a:r>
            <a:r>
              <a:rPr lang="es-CL" dirty="0" err="1"/>
              <a:t>winkul</a:t>
            </a:r>
            <a:r>
              <a:rPr lang="es-CL" dirty="0"/>
              <a:t>, </a:t>
            </a:r>
            <a:r>
              <a:rPr lang="es-CL" dirty="0" err="1"/>
              <a:t>mawiza</a:t>
            </a:r>
            <a:r>
              <a:rPr lang="es-CL" dirty="0"/>
              <a:t>, </a:t>
            </a:r>
            <a:r>
              <a:rPr lang="es-CL" dirty="0" err="1"/>
              <a:t>lewfü</a:t>
            </a:r>
            <a:r>
              <a:rPr lang="es-CL" dirty="0"/>
              <a:t>, </a:t>
            </a:r>
            <a:r>
              <a:rPr lang="es-CL" dirty="0" err="1"/>
              <a:t>lafken</a:t>
            </a:r>
            <a:r>
              <a:rPr lang="es-CL" dirty="0"/>
              <a:t>, </a:t>
            </a:r>
            <a:r>
              <a:rPr lang="es-CL" dirty="0" err="1"/>
              <a:t>menoko</a:t>
            </a:r>
            <a:r>
              <a:rPr lang="es-CL" dirty="0"/>
              <a:t>, </a:t>
            </a:r>
            <a:r>
              <a:rPr lang="es-CL" dirty="0" err="1"/>
              <a:t>lil,chankiñ</a:t>
            </a:r>
            <a:r>
              <a:rPr lang="es-CL" dirty="0"/>
              <a:t>, </a:t>
            </a:r>
            <a:r>
              <a:rPr lang="es-CL" dirty="0" err="1"/>
              <a:t>ketxawe</a:t>
            </a:r>
            <a:r>
              <a:rPr lang="es-CL" dirty="0"/>
              <a:t> </a:t>
            </a:r>
            <a:r>
              <a:rPr lang="es-CL" dirty="0" err="1"/>
              <a:t>mapu</a:t>
            </a:r>
            <a:r>
              <a:rPr lang="es-CL" dirty="0"/>
              <a:t>, </a:t>
            </a:r>
            <a:r>
              <a:rPr lang="es-CL" dirty="0" err="1"/>
              <a:t>tukukawe</a:t>
            </a:r>
            <a:r>
              <a:rPr lang="es-CL" dirty="0"/>
              <a:t> </a:t>
            </a:r>
            <a:r>
              <a:rPr lang="es-CL" dirty="0" err="1"/>
              <a:t>mapu</a:t>
            </a:r>
            <a:r>
              <a:rPr lang="es-CL" dirty="0"/>
              <a:t>, </a:t>
            </a:r>
            <a:r>
              <a:rPr lang="es-CL" dirty="0" err="1"/>
              <a:t>paliwe</a:t>
            </a:r>
            <a:r>
              <a:rPr lang="es-CL" dirty="0"/>
              <a:t>, </a:t>
            </a:r>
            <a:r>
              <a:rPr lang="es-CL" dirty="0" err="1"/>
              <a:t>nguillatuwe</a:t>
            </a:r>
            <a:r>
              <a:rPr lang="es-CL" dirty="0"/>
              <a:t>, </a:t>
            </a:r>
            <a:r>
              <a:rPr lang="es-CL" dirty="0" err="1"/>
              <a:t>eluwün</a:t>
            </a:r>
            <a:r>
              <a:rPr lang="es-CL" dirty="0"/>
              <a:t>, Entre otros. </a:t>
            </a:r>
          </a:p>
          <a:p>
            <a:r>
              <a:rPr lang="es-CL" b="1" dirty="0"/>
              <a:t>Agentes</a:t>
            </a:r>
            <a:r>
              <a:rPr lang="es-CL" dirty="0"/>
              <a:t> : </a:t>
            </a:r>
            <a:r>
              <a:rPr lang="es-CL" dirty="0" err="1"/>
              <a:t>chaw</a:t>
            </a:r>
            <a:r>
              <a:rPr lang="es-CL" dirty="0"/>
              <a:t>, </a:t>
            </a:r>
            <a:r>
              <a:rPr lang="es-CL" dirty="0" err="1"/>
              <a:t>ñuke</a:t>
            </a:r>
            <a:r>
              <a:rPr lang="es-CL" dirty="0"/>
              <a:t>, </a:t>
            </a:r>
            <a:r>
              <a:rPr lang="es-CL" dirty="0" err="1"/>
              <a:t>lhaku,kuku</a:t>
            </a:r>
            <a:r>
              <a:rPr lang="es-CL" dirty="0"/>
              <a:t>, </a:t>
            </a:r>
            <a:r>
              <a:rPr lang="es-CL" dirty="0" err="1"/>
              <a:t>chezki</a:t>
            </a:r>
            <a:r>
              <a:rPr lang="es-CL" dirty="0"/>
              <a:t>, </a:t>
            </a:r>
            <a:r>
              <a:rPr lang="es-CL" dirty="0" err="1"/>
              <a:t>chuchu</a:t>
            </a:r>
            <a:r>
              <a:rPr lang="es-CL" dirty="0"/>
              <a:t>, malle, </a:t>
            </a:r>
            <a:r>
              <a:rPr lang="es-CL" dirty="0" err="1"/>
              <a:t>palhu</a:t>
            </a:r>
            <a:r>
              <a:rPr lang="es-CL" dirty="0"/>
              <a:t>. </a:t>
            </a:r>
            <a:r>
              <a:rPr lang="es-CL" dirty="0" err="1"/>
              <a:t>Lonko</a:t>
            </a:r>
            <a:r>
              <a:rPr lang="es-CL" dirty="0"/>
              <a:t>, machi, </a:t>
            </a:r>
            <a:r>
              <a:rPr lang="es-CL" dirty="0" err="1"/>
              <a:t>zugu</a:t>
            </a:r>
            <a:r>
              <a:rPr lang="es-CL" dirty="0"/>
              <a:t> </a:t>
            </a:r>
            <a:r>
              <a:rPr lang="es-CL" dirty="0" err="1"/>
              <a:t>machife</a:t>
            </a:r>
            <a:r>
              <a:rPr lang="es-CL" dirty="0"/>
              <a:t>, </a:t>
            </a:r>
            <a:r>
              <a:rPr lang="es-CL" dirty="0" err="1"/>
              <a:t>tayülfe</a:t>
            </a:r>
            <a:r>
              <a:rPr lang="es-CL" dirty="0"/>
              <a:t>, </a:t>
            </a:r>
            <a:r>
              <a:rPr lang="es-CL" dirty="0" err="1"/>
              <a:t>palife</a:t>
            </a:r>
            <a:r>
              <a:rPr lang="es-CL" dirty="0"/>
              <a:t>, </a:t>
            </a:r>
            <a:r>
              <a:rPr lang="es-CL" dirty="0" err="1"/>
              <a:t>ayekafe</a:t>
            </a:r>
            <a:r>
              <a:rPr lang="es-CL" dirty="0"/>
              <a:t>, </a:t>
            </a:r>
            <a:r>
              <a:rPr lang="es-CL" dirty="0" err="1"/>
              <a:t>kollong</a:t>
            </a:r>
            <a:r>
              <a:rPr lang="es-CL" dirty="0"/>
              <a:t>. Ahora están los </a:t>
            </a:r>
            <a:r>
              <a:rPr lang="es-CL" dirty="0" err="1"/>
              <a:t>kimeltuchefe</a:t>
            </a:r>
            <a:r>
              <a:rPr lang="es-CL" dirty="0"/>
              <a:t> o  </a:t>
            </a:r>
            <a:r>
              <a:rPr lang="es-CL" dirty="0" err="1"/>
              <a:t>kimelfe</a:t>
            </a:r>
            <a:r>
              <a:rPr lang="es-CL" dirty="0"/>
              <a:t>. (Educadores tradicionales)</a:t>
            </a:r>
          </a:p>
          <a:p>
            <a:r>
              <a:rPr lang="es-CL" b="1" dirty="0"/>
              <a:t>Metodología: </a:t>
            </a:r>
          </a:p>
          <a:p>
            <a:r>
              <a:rPr lang="es-CL" b="1" dirty="0" err="1"/>
              <a:t>koneltun</a:t>
            </a:r>
            <a:r>
              <a:rPr lang="es-CL" b="1" dirty="0"/>
              <a:t> </a:t>
            </a:r>
            <a:r>
              <a:rPr lang="es-CL" b="1" dirty="0" err="1"/>
              <a:t>zugu</a:t>
            </a:r>
            <a:r>
              <a:rPr lang="es-CL" b="1" dirty="0"/>
              <a:t> </a:t>
            </a:r>
            <a:r>
              <a:rPr lang="es-CL" b="1" dirty="0" err="1"/>
              <a:t>mew</a:t>
            </a:r>
            <a:r>
              <a:rPr lang="es-CL" b="1" dirty="0"/>
              <a:t>: Aprender haciendo, involucramiento activo del proceso de aprendizaje. </a:t>
            </a:r>
          </a:p>
          <a:p>
            <a:r>
              <a:rPr lang="es-CL" b="1" dirty="0" err="1"/>
              <a:t>Reiñmawen</a:t>
            </a:r>
            <a:r>
              <a:rPr lang="es-CL" b="1" dirty="0"/>
              <a:t> </a:t>
            </a:r>
            <a:r>
              <a:rPr lang="es-CL" b="1" dirty="0" err="1"/>
              <a:t>ñi</a:t>
            </a:r>
            <a:r>
              <a:rPr lang="es-CL" b="1" dirty="0"/>
              <a:t> </a:t>
            </a:r>
            <a:r>
              <a:rPr lang="es-CL" b="1" dirty="0" err="1"/>
              <a:t>zugu</a:t>
            </a:r>
            <a:r>
              <a:rPr lang="es-CL" dirty="0"/>
              <a:t>: </a:t>
            </a:r>
            <a:r>
              <a:rPr lang="es-CL" dirty="0" err="1"/>
              <a:t>zatun</a:t>
            </a:r>
            <a:r>
              <a:rPr lang="es-CL" dirty="0"/>
              <a:t>, </a:t>
            </a:r>
            <a:r>
              <a:rPr lang="es-CL" dirty="0" err="1"/>
              <a:t>guillatuñma</a:t>
            </a:r>
            <a:r>
              <a:rPr lang="es-CL" dirty="0"/>
              <a:t>, </a:t>
            </a:r>
            <a:r>
              <a:rPr lang="es-CL" dirty="0" err="1"/>
              <a:t>ëlütu</a:t>
            </a:r>
            <a:r>
              <a:rPr lang="es-CL" dirty="0"/>
              <a:t>, </a:t>
            </a:r>
            <a:r>
              <a:rPr lang="es-CL" dirty="0" err="1"/>
              <a:t>werken</a:t>
            </a:r>
            <a:r>
              <a:rPr lang="es-CL" dirty="0"/>
              <a:t> , </a:t>
            </a:r>
            <a:r>
              <a:rPr lang="es-CL" dirty="0" err="1"/>
              <a:t>kulliñ</a:t>
            </a:r>
            <a:r>
              <a:rPr lang="es-CL" dirty="0"/>
              <a:t> </a:t>
            </a:r>
            <a:r>
              <a:rPr lang="es-CL" dirty="0" err="1"/>
              <a:t>kamañ</a:t>
            </a:r>
            <a:r>
              <a:rPr lang="es-CL" dirty="0"/>
              <a:t>, </a:t>
            </a:r>
            <a:r>
              <a:rPr lang="es-CL" dirty="0" err="1"/>
              <a:t>ruka</a:t>
            </a:r>
            <a:r>
              <a:rPr lang="es-CL" dirty="0"/>
              <a:t> </a:t>
            </a:r>
            <a:r>
              <a:rPr lang="es-CL" dirty="0" err="1"/>
              <a:t>kamañ</a:t>
            </a:r>
            <a:r>
              <a:rPr lang="es-CL" dirty="0"/>
              <a:t>, </a:t>
            </a:r>
            <a:r>
              <a:rPr lang="es-CL" dirty="0" err="1"/>
              <a:t>reiñma</a:t>
            </a:r>
            <a:r>
              <a:rPr lang="es-CL" dirty="0"/>
              <a:t> </a:t>
            </a:r>
            <a:r>
              <a:rPr lang="es-CL" dirty="0" err="1"/>
              <a:t>ñi</a:t>
            </a:r>
            <a:r>
              <a:rPr lang="es-CL" dirty="0"/>
              <a:t> </a:t>
            </a:r>
            <a:r>
              <a:rPr lang="es-CL" dirty="0" err="1"/>
              <a:t>fillke</a:t>
            </a:r>
            <a:r>
              <a:rPr lang="es-CL" dirty="0"/>
              <a:t> </a:t>
            </a:r>
            <a:r>
              <a:rPr lang="es-CL" dirty="0" err="1"/>
              <a:t>küzaw</a:t>
            </a:r>
            <a:r>
              <a:rPr lang="es-CL" dirty="0"/>
              <a:t>. </a:t>
            </a:r>
            <a:r>
              <a:rPr lang="es-CL" dirty="0" err="1"/>
              <a:t>Arretu</a:t>
            </a:r>
            <a:r>
              <a:rPr lang="es-CL" dirty="0"/>
              <a:t> </a:t>
            </a:r>
            <a:r>
              <a:rPr lang="es-CL" dirty="0" err="1"/>
              <a:t>fillem</a:t>
            </a:r>
            <a:r>
              <a:rPr lang="es-CL" dirty="0"/>
              <a:t>, </a:t>
            </a:r>
            <a:r>
              <a:rPr lang="es-CL" dirty="0" err="1"/>
              <a:t>Ngürekan</a:t>
            </a:r>
            <a:r>
              <a:rPr lang="es-CL" dirty="0"/>
              <a:t>, </a:t>
            </a:r>
            <a:r>
              <a:rPr lang="es-CL" dirty="0" err="1"/>
              <a:t>zapiñ</a:t>
            </a:r>
            <a:r>
              <a:rPr lang="es-CL" dirty="0"/>
              <a:t>, </a:t>
            </a:r>
            <a:r>
              <a:rPr lang="es-CL" dirty="0" err="1"/>
              <a:t>wizün</a:t>
            </a:r>
            <a:r>
              <a:rPr lang="es-CL" dirty="0"/>
              <a:t>, </a:t>
            </a:r>
            <a:r>
              <a:rPr lang="es-CL" dirty="0" err="1"/>
              <a:t>Ngütxamkawün</a:t>
            </a:r>
            <a:r>
              <a:rPr lang="es-CL" dirty="0"/>
              <a:t>, </a:t>
            </a:r>
            <a:r>
              <a:rPr lang="es-CL" dirty="0" err="1"/>
              <a:t>ngülamtun</a:t>
            </a:r>
            <a:r>
              <a:rPr lang="es-CL" dirty="0"/>
              <a:t> </a:t>
            </a:r>
            <a:r>
              <a:rPr lang="es-CL" dirty="0" err="1"/>
              <a:t>zugun</a:t>
            </a:r>
            <a:r>
              <a:rPr lang="es-CL" dirty="0"/>
              <a:t>, </a:t>
            </a:r>
            <a:r>
              <a:rPr lang="es-CL" dirty="0" err="1"/>
              <a:t>aukantun</a:t>
            </a:r>
            <a:r>
              <a:rPr lang="es-CL" dirty="0"/>
              <a:t> </a:t>
            </a:r>
            <a:r>
              <a:rPr lang="es-CL" dirty="0" err="1"/>
              <a:t>zugu,inha</a:t>
            </a:r>
            <a:r>
              <a:rPr lang="es-CL" dirty="0"/>
              <a:t> </a:t>
            </a:r>
            <a:r>
              <a:rPr lang="es-CL" dirty="0" err="1"/>
              <a:t>kellu</a:t>
            </a:r>
            <a:r>
              <a:rPr lang="es-CL" dirty="0"/>
              <a:t> </a:t>
            </a:r>
            <a:r>
              <a:rPr lang="es-CL" dirty="0" err="1"/>
              <a:t>küzaw</a:t>
            </a:r>
            <a:r>
              <a:rPr lang="es-CL" dirty="0"/>
              <a:t> </a:t>
            </a:r>
            <a:r>
              <a:rPr lang="es-CL" dirty="0" err="1"/>
              <a:t>mew</a:t>
            </a:r>
            <a:r>
              <a:rPr lang="es-CL" dirty="0"/>
              <a:t> , entre otros. </a:t>
            </a:r>
          </a:p>
          <a:p>
            <a:endParaRPr lang="es-CL" dirty="0"/>
          </a:p>
          <a:p>
            <a:endParaRPr lang="es-CL" dirty="0"/>
          </a:p>
        </p:txBody>
      </p:sp>
    </p:spTree>
    <p:extLst>
      <p:ext uri="{BB962C8B-B14F-4D97-AF65-F5344CB8AC3E}">
        <p14:creationId xmlns:p14="http://schemas.microsoft.com/office/powerpoint/2010/main" val="14658864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BB90E0D-C176-0FD2-E993-A1C33E2D9CFA}"/>
              </a:ext>
            </a:extLst>
          </p:cNvPr>
          <p:cNvSpPr>
            <a:spLocks noGrp="1"/>
          </p:cNvSpPr>
          <p:nvPr>
            <p:ph type="title"/>
          </p:nvPr>
        </p:nvSpPr>
        <p:spPr>
          <a:xfrm>
            <a:off x="838200" y="196949"/>
            <a:ext cx="10515600" cy="787789"/>
          </a:xfrm>
        </p:spPr>
        <p:txBody>
          <a:bodyPr>
            <a:normAutofit fontScale="90000"/>
          </a:bodyPr>
          <a:lstStyle/>
          <a:p>
            <a:r>
              <a:rPr lang="es-MX" sz="3600" b="1" dirty="0"/>
              <a:t>Aspectos didácticos</a:t>
            </a:r>
            <a:br>
              <a:rPr lang="es-CL" dirty="0"/>
            </a:br>
            <a:endParaRPr lang="es-CL" dirty="0"/>
          </a:p>
        </p:txBody>
      </p:sp>
      <p:sp>
        <p:nvSpPr>
          <p:cNvPr id="3" name="Marcador de contenido 2">
            <a:extLst>
              <a:ext uri="{FF2B5EF4-FFF2-40B4-BE49-F238E27FC236}">
                <a16:creationId xmlns:a16="http://schemas.microsoft.com/office/drawing/2014/main" id="{116B3600-DB30-11E0-FF8C-FDA4CA747BD8}"/>
              </a:ext>
            </a:extLst>
          </p:cNvPr>
          <p:cNvSpPr>
            <a:spLocks noGrp="1"/>
          </p:cNvSpPr>
          <p:nvPr>
            <p:ph idx="1"/>
          </p:nvPr>
        </p:nvSpPr>
        <p:spPr>
          <a:xfrm>
            <a:off x="838200" y="984738"/>
            <a:ext cx="10515600" cy="5508137"/>
          </a:xfrm>
        </p:spPr>
        <p:txBody>
          <a:bodyPr>
            <a:normAutofit fontScale="92500" lnSpcReduction="10000"/>
          </a:bodyPr>
          <a:lstStyle/>
          <a:p>
            <a:r>
              <a:rPr lang="es-CL" dirty="0" err="1"/>
              <a:t>Aukiñ</a:t>
            </a:r>
            <a:r>
              <a:rPr lang="es-CL" dirty="0"/>
              <a:t> </a:t>
            </a:r>
            <a:r>
              <a:rPr lang="es-CL" dirty="0" err="1"/>
              <a:t>zugun</a:t>
            </a:r>
            <a:r>
              <a:rPr lang="es-CL" dirty="0"/>
              <a:t> </a:t>
            </a:r>
            <a:r>
              <a:rPr lang="es-CL" dirty="0" err="1"/>
              <a:t>mew</a:t>
            </a:r>
            <a:r>
              <a:rPr lang="es-CL" dirty="0"/>
              <a:t> (oral), </a:t>
            </a:r>
            <a:r>
              <a:rPr lang="es-CL" dirty="0" err="1"/>
              <a:t>chilka</a:t>
            </a:r>
            <a:r>
              <a:rPr lang="es-CL" dirty="0"/>
              <a:t> (ideografía, registro), </a:t>
            </a:r>
            <a:r>
              <a:rPr lang="es-CL" dirty="0" err="1"/>
              <a:t>wiriñ</a:t>
            </a:r>
            <a:r>
              <a:rPr lang="es-CL" dirty="0"/>
              <a:t> (representación escrita, figurativa ) </a:t>
            </a:r>
            <a:r>
              <a:rPr lang="es-CL" dirty="0" err="1"/>
              <a:t>inhawentun</a:t>
            </a:r>
            <a:r>
              <a:rPr lang="es-CL" dirty="0"/>
              <a:t>(imitación), </a:t>
            </a:r>
            <a:r>
              <a:rPr lang="es-CL" dirty="0" err="1"/>
              <a:t>feyeluwün</a:t>
            </a:r>
            <a:r>
              <a:rPr lang="es-CL" dirty="0"/>
              <a:t>(mimetización), </a:t>
            </a:r>
            <a:r>
              <a:rPr lang="es-CL" dirty="0" err="1"/>
              <a:t>pepilkantun</a:t>
            </a:r>
            <a:r>
              <a:rPr lang="es-CL" dirty="0"/>
              <a:t>,(ensayo error) </a:t>
            </a:r>
            <a:r>
              <a:rPr lang="es-CL" dirty="0" err="1"/>
              <a:t>zewmakantun</a:t>
            </a:r>
            <a:r>
              <a:rPr lang="es-CL" dirty="0"/>
              <a:t> (aprender hacer algo), </a:t>
            </a:r>
            <a:r>
              <a:rPr lang="es-CL" dirty="0" err="1"/>
              <a:t>azümkantun</a:t>
            </a:r>
            <a:r>
              <a:rPr lang="es-CL" dirty="0"/>
              <a:t>.(dominio inicial del oficio)</a:t>
            </a:r>
            <a:r>
              <a:rPr lang="es-MX" dirty="0"/>
              <a:t> </a:t>
            </a:r>
          </a:p>
          <a:p>
            <a:r>
              <a:rPr lang="es-MX" b="1" dirty="0"/>
              <a:t>Contenidos culturales y lingüísticos.</a:t>
            </a:r>
          </a:p>
          <a:p>
            <a:r>
              <a:rPr lang="es-MX" dirty="0"/>
              <a:t> Los pueblos originarios tienen un sistema educativo propio basado en la oralidad y de conocimientos y saberes del entorno social y ambiental de pertenencia, de situarse desde una concepción de mundo en permanente relación e interdependencia del contexto territorial  y social.  </a:t>
            </a:r>
            <a:r>
              <a:rPr lang="es-MX" b="1" dirty="0" err="1"/>
              <a:t>Ragi</a:t>
            </a:r>
            <a:r>
              <a:rPr lang="es-MX" b="1" dirty="0"/>
              <a:t> </a:t>
            </a:r>
            <a:r>
              <a:rPr lang="es-MX" b="1" dirty="0" err="1"/>
              <a:t>mogen</a:t>
            </a:r>
            <a:r>
              <a:rPr lang="es-MX" b="1" dirty="0"/>
              <a:t> </a:t>
            </a:r>
            <a:r>
              <a:rPr lang="es-MX" b="1" dirty="0" err="1"/>
              <a:t>mogeleyiñ</a:t>
            </a:r>
            <a:r>
              <a:rPr lang="es-MX" b="1" dirty="0"/>
              <a:t> (vivimos entre vidas)</a:t>
            </a:r>
            <a:r>
              <a:rPr lang="es-MX" dirty="0"/>
              <a:t>. En tanto ser humano como parte de la diversidad, no como el centro. </a:t>
            </a:r>
          </a:p>
          <a:p>
            <a:r>
              <a:rPr lang="es-MX" b="1" dirty="0"/>
              <a:t>Respecto al ámbito lingüístico</a:t>
            </a:r>
            <a:r>
              <a:rPr lang="es-MX" dirty="0"/>
              <a:t>: la lengua mapuche </a:t>
            </a:r>
            <a:r>
              <a:rPr lang="es-MX" dirty="0" err="1"/>
              <a:t>mapuzugun</a:t>
            </a:r>
            <a:r>
              <a:rPr lang="es-MX" dirty="0"/>
              <a:t>, </a:t>
            </a:r>
            <a:r>
              <a:rPr lang="es-MX" dirty="0" err="1"/>
              <a:t>mapunzugun</a:t>
            </a:r>
            <a:r>
              <a:rPr lang="es-MX" dirty="0"/>
              <a:t>, che </a:t>
            </a:r>
            <a:r>
              <a:rPr lang="es-MX" dirty="0" err="1"/>
              <a:t>zugun</a:t>
            </a:r>
            <a:r>
              <a:rPr lang="es-MX" dirty="0"/>
              <a:t>  es el habla de los espacios, de la diversidad de seres que cohabitan los espacios territoriales donde el che (humano) es parte. Esta diversidad constituye la base y sustento de la lengua. </a:t>
            </a:r>
            <a:endParaRPr lang="es-CL" dirty="0"/>
          </a:p>
          <a:p>
            <a:endParaRPr lang="es-CL" dirty="0"/>
          </a:p>
        </p:txBody>
      </p:sp>
    </p:spTree>
    <p:extLst>
      <p:ext uri="{BB962C8B-B14F-4D97-AF65-F5344CB8AC3E}">
        <p14:creationId xmlns:p14="http://schemas.microsoft.com/office/powerpoint/2010/main" val="29792009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F42C46B-CA0C-73C7-B6C1-EF1CF8CA7125}"/>
              </a:ext>
            </a:extLst>
          </p:cNvPr>
          <p:cNvSpPr>
            <a:spLocks noGrp="1"/>
          </p:cNvSpPr>
          <p:nvPr>
            <p:ph type="title"/>
          </p:nvPr>
        </p:nvSpPr>
        <p:spPr>
          <a:xfrm>
            <a:off x="838200" y="365125"/>
            <a:ext cx="10515600" cy="900967"/>
          </a:xfrm>
        </p:spPr>
        <p:txBody>
          <a:bodyPr>
            <a:normAutofit fontScale="90000"/>
          </a:bodyPr>
          <a:lstStyle/>
          <a:p>
            <a:r>
              <a:rPr lang="es-CL" sz="3200" b="1" dirty="0"/>
              <a:t>Tiempo y espacio :</a:t>
            </a:r>
            <a:r>
              <a:rPr lang="es-MX" sz="3200" b="1" dirty="0"/>
              <a:t>Valoración al tiempo pasado,(</a:t>
            </a:r>
            <a:r>
              <a:rPr lang="es-MX" sz="3200" b="1" dirty="0" err="1"/>
              <a:t>kuifi</a:t>
            </a:r>
            <a:r>
              <a:rPr lang="es-MX" sz="3200" b="1" dirty="0"/>
              <a:t>) de los ancestros, el pasado es presente y futuro.</a:t>
            </a:r>
            <a:endParaRPr lang="es-CL" sz="3200" b="1" dirty="0"/>
          </a:p>
        </p:txBody>
      </p:sp>
      <p:sp>
        <p:nvSpPr>
          <p:cNvPr id="3" name="Marcador de contenido 2">
            <a:extLst>
              <a:ext uri="{FF2B5EF4-FFF2-40B4-BE49-F238E27FC236}">
                <a16:creationId xmlns:a16="http://schemas.microsoft.com/office/drawing/2014/main" id="{0A4D552D-1D7C-2D53-4FF9-E46F6C457FC3}"/>
              </a:ext>
            </a:extLst>
          </p:cNvPr>
          <p:cNvSpPr>
            <a:spLocks noGrp="1"/>
          </p:cNvSpPr>
          <p:nvPr>
            <p:ph idx="1"/>
          </p:nvPr>
        </p:nvSpPr>
        <p:spPr>
          <a:xfrm>
            <a:off x="838200" y="1364566"/>
            <a:ext cx="10515600" cy="4812397"/>
          </a:xfrm>
        </p:spPr>
        <p:txBody>
          <a:bodyPr>
            <a:normAutofit fontScale="85000" lnSpcReduction="20000"/>
          </a:bodyPr>
          <a:lstStyle/>
          <a:p>
            <a:r>
              <a:rPr lang="es-MX" dirty="0"/>
              <a:t>Ciclo de los tiempos remotos: </a:t>
            </a:r>
            <a:r>
              <a:rPr lang="es-MX" dirty="0" err="1"/>
              <a:t>wera</a:t>
            </a:r>
            <a:r>
              <a:rPr lang="es-MX" dirty="0"/>
              <a:t> </a:t>
            </a:r>
            <a:r>
              <a:rPr lang="es-MX" dirty="0" err="1"/>
              <a:t>fütxa</a:t>
            </a:r>
            <a:r>
              <a:rPr lang="es-MX" dirty="0"/>
              <a:t> </a:t>
            </a:r>
            <a:r>
              <a:rPr lang="es-MX" dirty="0" err="1"/>
              <a:t>kuifi</a:t>
            </a:r>
            <a:r>
              <a:rPr lang="es-MX" dirty="0"/>
              <a:t>, </a:t>
            </a:r>
            <a:r>
              <a:rPr lang="es-MX" dirty="0" err="1"/>
              <a:t>kuifi</a:t>
            </a:r>
            <a:r>
              <a:rPr lang="es-MX" dirty="0"/>
              <a:t> </a:t>
            </a:r>
            <a:r>
              <a:rPr lang="es-MX" dirty="0" err="1"/>
              <a:t>yem</a:t>
            </a:r>
            <a:r>
              <a:rPr lang="es-MX" dirty="0"/>
              <a:t>, </a:t>
            </a:r>
            <a:r>
              <a:rPr lang="es-MX" dirty="0" err="1"/>
              <a:t>kuifigetuy</a:t>
            </a:r>
            <a:r>
              <a:rPr lang="es-MX" dirty="0"/>
              <a:t>, entre otros.</a:t>
            </a:r>
          </a:p>
          <a:p>
            <a:r>
              <a:rPr lang="es-MX" dirty="0"/>
              <a:t>Ciclo anual: Valoración del cumplimiento de los ciclos anuales, organización de la vida de acuerdo a los ritmos que genera los txokiñ mogen,(estaciones): cada txokiñ mogen desde donde se desarrolla, da sentido espacial y temporal a la vida, bajo este contexto es la </a:t>
            </a:r>
            <a:r>
              <a:rPr lang="es-MX" b="1" dirty="0"/>
              <a:t>celebración del we tripan antü.</a:t>
            </a:r>
          </a:p>
          <a:p>
            <a:r>
              <a:rPr lang="es-MX" dirty="0"/>
              <a:t>ciclo lunar: fases lunares, organiza la vida en los aspectos productivos, de salud espiritual, tratamiento y  sanación de enfermedades, del che, </a:t>
            </a:r>
            <a:r>
              <a:rPr lang="es-MX" dirty="0" err="1"/>
              <a:t>kulliñ</a:t>
            </a:r>
            <a:r>
              <a:rPr lang="es-MX" dirty="0"/>
              <a:t> y plantas, realización de encuentros espirituales. </a:t>
            </a:r>
          </a:p>
          <a:p>
            <a:r>
              <a:rPr lang="es-MX" dirty="0"/>
              <a:t>Ciclo del día: el sol como referente espacial, organiza la vida en los aspectos de la planificación cotidiana; tiempos nocivos y permitidos.</a:t>
            </a:r>
          </a:p>
          <a:p>
            <a:r>
              <a:rPr lang="es-MX" dirty="0"/>
              <a:t>Ciclo de la noche: Relacionado con el equilibrio espiritual del ser humano en el contexto energético espacial, temporal, ancestral. </a:t>
            </a:r>
          </a:p>
          <a:p>
            <a:r>
              <a:rPr lang="es-MX" dirty="0"/>
              <a:t>Se concibe que el che en tanto especie, tiene como función espiritual y ética, ser garante, ayudar al cumplimiento  de cada proceso cíclico temporal con el fin de garantizar el equilibrio necesario para las vidas.</a:t>
            </a:r>
          </a:p>
          <a:p>
            <a:endParaRPr lang="es-CL" dirty="0"/>
          </a:p>
        </p:txBody>
      </p:sp>
    </p:spTree>
    <p:extLst>
      <p:ext uri="{BB962C8B-B14F-4D97-AF65-F5344CB8AC3E}">
        <p14:creationId xmlns:p14="http://schemas.microsoft.com/office/powerpoint/2010/main" val="24503631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18086E3-E0F1-9C15-9CE2-301E937C3482}"/>
              </a:ext>
            </a:extLst>
          </p:cNvPr>
          <p:cNvSpPr>
            <a:spLocks noGrp="1"/>
          </p:cNvSpPr>
          <p:nvPr>
            <p:ph type="title"/>
          </p:nvPr>
        </p:nvSpPr>
        <p:spPr>
          <a:xfrm>
            <a:off x="838200" y="365126"/>
            <a:ext cx="10515600" cy="858764"/>
          </a:xfrm>
        </p:spPr>
        <p:txBody>
          <a:bodyPr>
            <a:normAutofit/>
          </a:bodyPr>
          <a:lstStyle/>
          <a:p>
            <a:r>
              <a:rPr lang="es-CL" sz="3200" b="1" dirty="0" err="1"/>
              <a:t>Feyentun</a:t>
            </a:r>
            <a:r>
              <a:rPr lang="es-CL" sz="3200" b="1" dirty="0"/>
              <a:t> </a:t>
            </a:r>
            <a:r>
              <a:rPr lang="es-CL" sz="3200" b="1" dirty="0" err="1"/>
              <a:t>zugu</a:t>
            </a:r>
            <a:r>
              <a:rPr lang="es-CL" sz="3200" b="1" dirty="0"/>
              <a:t> (Sistema de creencia espiritualidad)</a:t>
            </a:r>
          </a:p>
        </p:txBody>
      </p:sp>
      <p:sp>
        <p:nvSpPr>
          <p:cNvPr id="3" name="Marcador de contenido 2">
            <a:extLst>
              <a:ext uri="{FF2B5EF4-FFF2-40B4-BE49-F238E27FC236}">
                <a16:creationId xmlns:a16="http://schemas.microsoft.com/office/drawing/2014/main" id="{63DDBA1E-1879-4C39-ECE5-1D0670544D64}"/>
              </a:ext>
            </a:extLst>
          </p:cNvPr>
          <p:cNvSpPr>
            <a:spLocks noGrp="1"/>
          </p:cNvSpPr>
          <p:nvPr>
            <p:ph idx="1"/>
          </p:nvPr>
        </p:nvSpPr>
        <p:spPr>
          <a:xfrm>
            <a:off x="838200" y="1223890"/>
            <a:ext cx="10515600" cy="5866227"/>
          </a:xfrm>
        </p:spPr>
        <p:txBody>
          <a:bodyPr>
            <a:normAutofit/>
          </a:bodyPr>
          <a:lstStyle/>
          <a:p>
            <a:r>
              <a:rPr lang="es-MX" dirty="0"/>
              <a:t>Relación hombre naturaleza. Gen </a:t>
            </a:r>
            <a:r>
              <a:rPr lang="es-MX" dirty="0" err="1"/>
              <a:t>mapu</a:t>
            </a:r>
            <a:r>
              <a:rPr lang="es-MX" dirty="0"/>
              <a:t>, </a:t>
            </a:r>
            <a:r>
              <a:rPr lang="es-MX" dirty="0" err="1"/>
              <a:t>newen</a:t>
            </a:r>
            <a:r>
              <a:rPr lang="es-MX" dirty="0"/>
              <a:t>, </a:t>
            </a:r>
            <a:r>
              <a:rPr lang="es-MX" dirty="0" err="1"/>
              <a:t>perimontu,llamuwün</a:t>
            </a:r>
            <a:r>
              <a:rPr lang="es-MX" dirty="0"/>
              <a:t>,  </a:t>
            </a:r>
            <a:r>
              <a:rPr lang="es-MX" dirty="0" err="1"/>
              <a:t>ekuwün</a:t>
            </a:r>
            <a:r>
              <a:rPr lang="es-MX" dirty="0"/>
              <a:t>. </a:t>
            </a:r>
          </a:p>
          <a:p>
            <a:r>
              <a:rPr lang="es-MX" dirty="0"/>
              <a:t>Concepción cíclica de la vida, complementariedad de la vida y muerte y viceversa. </a:t>
            </a:r>
          </a:p>
          <a:p>
            <a:r>
              <a:rPr lang="es-MX" dirty="0"/>
              <a:t>Complementariedad de los espacios cósmicos </a:t>
            </a:r>
            <a:r>
              <a:rPr lang="es-MX" dirty="0" err="1"/>
              <a:t>wenu</a:t>
            </a:r>
            <a:r>
              <a:rPr lang="es-MX" dirty="0"/>
              <a:t> </a:t>
            </a:r>
            <a:r>
              <a:rPr lang="es-MX" dirty="0" err="1"/>
              <a:t>mapu</a:t>
            </a:r>
            <a:r>
              <a:rPr lang="es-MX" dirty="0"/>
              <a:t> (tierra de arriba)y los del </a:t>
            </a:r>
            <a:r>
              <a:rPr lang="es-MX" dirty="0" err="1"/>
              <a:t>nag</a:t>
            </a:r>
            <a:r>
              <a:rPr lang="es-MX" dirty="0"/>
              <a:t> </a:t>
            </a:r>
            <a:r>
              <a:rPr lang="es-MX" dirty="0" err="1"/>
              <a:t>mapu</a:t>
            </a:r>
            <a:r>
              <a:rPr lang="es-MX" dirty="0"/>
              <a:t> (tierra de abajo, planeta) </a:t>
            </a:r>
          </a:p>
          <a:p>
            <a:r>
              <a:rPr lang="es-MX" dirty="0"/>
              <a:t>Concepción de dualidad en el ordenamiento cósmico de las diversidad de vidas. </a:t>
            </a:r>
          </a:p>
          <a:p>
            <a:r>
              <a:rPr lang="es-MX" dirty="0" err="1"/>
              <a:t>Piam</a:t>
            </a:r>
            <a:r>
              <a:rPr lang="es-MX" dirty="0"/>
              <a:t> (relatos) sobre el </a:t>
            </a:r>
            <a:r>
              <a:rPr lang="es-MX" dirty="0" err="1"/>
              <a:t>llitun</a:t>
            </a:r>
            <a:r>
              <a:rPr lang="es-MX" dirty="0"/>
              <a:t> </a:t>
            </a:r>
            <a:r>
              <a:rPr lang="es-MX" dirty="0" err="1"/>
              <a:t>mogen</a:t>
            </a:r>
            <a:r>
              <a:rPr lang="es-MX" dirty="0"/>
              <a:t> (relatos  fundacionales que explican el  origen del tiempo y el espacio y las especies, humana y mapuche en particular.</a:t>
            </a:r>
          </a:p>
          <a:p>
            <a:r>
              <a:rPr lang="es-MX" dirty="0" err="1"/>
              <a:t>Llafkan</a:t>
            </a:r>
            <a:r>
              <a:rPr lang="es-MX" dirty="0"/>
              <a:t>, </a:t>
            </a:r>
            <a:r>
              <a:rPr lang="es-MX" dirty="0" err="1"/>
              <a:t>welulkawün</a:t>
            </a:r>
            <a:r>
              <a:rPr lang="es-MX" dirty="0"/>
              <a:t>, </a:t>
            </a:r>
            <a:r>
              <a:rPr lang="es-MX" dirty="0" err="1"/>
              <a:t>norümuwün</a:t>
            </a:r>
            <a:r>
              <a:rPr lang="es-MX" dirty="0"/>
              <a:t>. </a:t>
            </a:r>
          </a:p>
          <a:p>
            <a:endParaRPr lang="es-CL" dirty="0"/>
          </a:p>
        </p:txBody>
      </p:sp>
    </p:spTree>
    <p:extLst>
      <p:ext uri="{BB962C8B-B14F-4D97-AF65-F5344CB8AC3E}">
        <p14:creationId xmlns:p14="http://schemas.microsoft.com/office/powerpoint/2010/main" val="35629816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57F6BFB-0AC3-D56B-8B6C-89505C49E505}"/>
              </a:ext>
            </a:extLst>
          </p:cNvPr>
          <p:cNvSpPr>
            <a:spLocks noGrp="1"/>
          </p:cNvSpPr>
          <p:nvPr>
            <p:ph type="title"/>
          </p:nvPr>
        </p:nvSpPr>
        <p:spPr>
          <a:xfrm>
            <a:off x="838200" y="365126"/>
            <a:ext cx="10515600" cy="605546"/>
          </a:xfrm>
        </p:spPr>
        <p:txBody>
          <a:bodyPr>
            <a:normAutofit/>
          </a:bodyPr>
          <a:lstStyle/>
          <a:p>
            <a:r>
              <a:rPr lang="es-CL" sz="3200" b="1" dirty="0"/>
              <a:t>Propósito de la educación mapuche.</a:t>
            </a:r>
          </a:p>
        </p:txBody>
      </p:sp>
      <p:sp>
        <p:nvSpPr>
          <p:cNvPr id="3" name="Marcador de contenido 2">
            <a:extLst>
              <a:ext uri="{FF2B5EF4-FFF2-40B4-BE49-F238E27FC236}">
                <a16:creationId xmlns:a16="http://schemas.microsoft.com/office/drawing/2014/main" id="{44F00988-E5BC-63D4-E2CC-99844FE88692}"/>
              </a:ext>
            </a:extLst>
          </p:cNvPr>
          <p:cNvSpPr>
            <a:spLocks noGrp="1"/>
          </p:cNvSpPr>
          <p:nvPr>
            <p:ph idx="1"/>
          </p:nvPr>
        </p:nvSpPr>
        <p:spPr/>
        <p:txBody>
          <a:bodyPr/>
          <a:lstStyle/>
          <a:p>
            <a:r>
              <a:rPr lang="es-CL" dirty="0"/>
              <a:t>ser </a:t>
            </a:r>
            <a:r>
              <a:rPr lang="es-CL" dirty="0" err="1"/>
              <a:t>kimche</a:t>
            </a:r>
            <a:r>
              <a:rPr lang="es-CL" dirty="0"/>
              <a:t>.</a:t>
            </a:r>
          </a:p>
          <a:p>
            <a:r>
              <a:rPr lang="es-CL" dirty="0"/>
              <a:t>ser </a:t>
            </a:r>
            <a:r>
              <a:rPr lang="es-CL" dirty="0" err="1"/>
              <a:t>kümeche</a:t>
            </a:r>
            <a:r>
              <a:rPr lang="es-CL" dirty="0"/>
              <a:t>, </a:t>
            </a:r>
          </a:p>
          <a:p>
            <a:r>
              <a:rPr lang="es-CL" dirty="0"/>
              <a:t>ser </a:t>
            </a:r>
            <a:r>
              <a:rPr lang="es-CL" dirty="0" err="1"/>
              <a:t>norche</a:t>
            </a:r>
            <a:r>
              <a:rPr lang="es-CL" dirty="0"/>
              <a:t>,</a:t>
            </a:r>
          </a:p>
          <a:p>
            <a:r>
              <a:rPr lang="es-CL" dirty="0"/>
              <a:t> ser </a:t>
            </a:r>
            <a:r>
              <a:rPr lang="es-CL" dirty="0" err="1"/>
              <a:t>newenche</a:t>
            </a:r>
            <a:r>
              <a:rPr lang="es-CL" dirty="0"/>
              <a:t>. </a:t>
            </a:r>
          </a:p>
        </p:txBody>
      </p:sp>
    </p:spTree>
    <p:extLst>
      <p:ext uri="{BB962C8B-B14F-4D97-AF65-F5344CB8AC3E}">
        <p14:creationId xmlns:p14="http://schemas.microsoft.com/office/powerpoint/2010/main" val="10579645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0B955DF-59E2-0BFC-1B7C-CFF79E948081}"/>
              </a:ext>
            </a:extLst>
          </p:cNvPr>
          <p:cNvSpPr>
            <a:spLocks noGrp="1"/>
          </p:cNvSpPr>
          <p:nvPr>
            <p:ph type="title"/>
          </p:nvPr>
        </p:nvSpPr>
        <p:spPr>
          <a:xfrm>
            <a:off x="838200" y="112542"/>
            <a:ext cx="10515600" cy="1237956"/>
          </a:xfrm>
        </p:spPr>
        <p:txBody>
          <a:bodyPr>
            <a:normAutofit fontScale="90000"/>
          </a:bodyPr>
          <a:lstStyle/>
          <a:p>
            <a:r>
              <a:rPr lang="es-MX" sz="3200" dirty="0"/>
              <a:t>2.-</a:t>
            </a:r>
            <a:r>
              <a:rPr lang="es-MX" sz="3200" b="1" dirty="0"/>
              <a:t>El educador tradicional como poseedor de esta pedagogía propia  y cómo puede tributar a la implementación de la asignatura de lengua y cultura.</a:t>
            </a:r>
            <a:endParaRPr lang="es-CL" sz="3200" b="1" dirty="0"/>
          </a:p>
        </p:txBody>
      </p:sp>
      <p:sp>
        <p:nvSpPr>
          <p:cNvPr id="3" name="Marcador de contenido 2">
            <a:extLst>
              <a:ext uri="{FF2B5EF4-FFF2-40B4-BE49-F238E27FC236}">
                <a16:creationId xmlns:a16="http://schemas.microsoft.com/office/drawing/2014/main" id="{63DFB0E5-3E24-C262-7BBD-0D74449A08D5}"/>
              </a:ext>
            </a:extLst>
          </p:cNvPr>
          <p:cNvSpPr>
            <a:spLocks noGrp="1"/>
          </p:cNvSpPr>
          <p:nvPr>
            <p:ph idx="1"/>
          </p:nvPr>
        </p:nvSpPr>
        <p:spPr>
          <a:xfrm>
            <a:off x="838200" y="1603717"/>
            <a:ext cx="10515600" cy="4573245"/>
          </a:xfrm>
        </p:spPr>
        <p:txBody>
          <a:bodyPr>
            <a:normAutofit/>
          </a:bodyPr>
          <a:lstStyle/>
          <a:p>
            <a:r>
              <a:rPr lang="es-MX" dirty="0"/>
              <a:t>De acuerdo a mi experiencia de trabajo con educadores tradicionales por medio de la evaluación en los procesos de constatación de competencias culturales y lingüísticas se pueden identificar tres niveles de competencias:  los avanzados, los intermedios y los básicos, siendo los intermedios mayoría, luego los básicos y finalmente en menor cantidad los avanzados.</a:t>
            </a:r>
          </a:p>
          <a:p>
            <a:r>
              <a:rPr lang="es-MX" dirty="0"/>
              <a:t> De lo anterior se puede afirmar una realidad de que muchos educadores son carentes del manejo teórico y práctico de los conocimientos ancestrales, del conocimiento cultural y lingüístico de su pueblo. </a:t>
            </a:r>
          </a:p>
          <a:p>
            <a:endParaRPr lang="es-MX" dirty="0"/>
          </a:p>
        </p:txBody>
      </p:sp>
    </p:spTree>
    <p:extLst>
      <p:ext uri="{BB962C8B-B14F-4D97-AF65-F5344CB8AC3E}">
        <p14:creationId xmlns:p14="http://schemas.microsoft.com/office/powerpoint/2010/main" val="707102921"/>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681</TotalTime>
  <Words>2419</Words>
  <Application>Microsoft Macintosh PowerPoint</Application>
  <PresentationFormat>Panorámica</PresentationFormat>
  <Paragraphs>106</Paragraphs>
  <Slides>20</Slides>
  <Notes>2</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20</vt:i4>
      </vt:variant>
    </vt:vector>
  </HeadingPairs>
  <TitlesOfParts>
    <vt:vector size="24" baseType="lpstr">
      <vt:lpstr>Arial</vt:lpstr>
      <vt:lpstr>Calibri</vt:lpstr>
      <vt:lpstr>Calibri Light</vt:lpstr>
      <vt:lpstr>Tema de Office</vt:lpstr>
      <vt:lpstr>Presentación  Los contenidos de la ponencia que se presentan a continuación se basan de mi experiencia como portador del conocimiento ancestral en mi condición de  Lonko Guillatufe, de mi experiencia laboral como docente de lengua y cultura mapuche , además como investigador del conocimiento cultural y lingüístico del pueblo Mapuche y por último del proceso de consultoría: “Diseño e implementación de una estrategia regional de trabajo en redes de educadores tradicionales y profesores EIB para elaborar recursos didácticos complementarios en EIB, Pueblo Mapuche”  </vt:lpstr>
      <vt:lpstr>Presentación de PowerPoint</vt:lpstr>
      <vt:lpstr>Mapuche kimün chumgechi eluwken kimün. (saberes mapuche de cómo se instala el conocimiento en el che)</vt:lpstr>
      <vt:lpstr>Espacios educativos Contexto familiar y comunitario</vt:lpstr>
      <vt:lpstr>Aspectos didácticos </vt:lpstr>
      <vt:lpstr>Tiempo y espacio :Valoración al tiempo pasado,(kuifi) de los ancestros, el pasado es presente y futuro.</vt:lpstr>
      <vt:lpstr>Feyentun zugu (Sistema de creencia espiritualidad)</vt:lpstr>
      <vt:lpstr>Propósito de la educación mapuche.</vt:lpstr>
      <vt:lpstr>2.-El educador tradicional como poseedor de esta pedagogía propia  y cómo puede tributar a la implementación de la asignatura de lengua y cultura.</vt:lpstr>
      <vt:lpstr>Principio mapuche sobre la adquisición del conocimiento.  </vt:lpstr>
      <vt:lpstr>Educadores comprometidos con la pedagogía propia de los conocimientos y saberes ancestrales.</vt:lpstr>
      <vt:lpstr>El docente mentor </vt:lpstr>
      <vt:lpstr>Contexto socioambiental en que los educadores intentan trasmitir conocimientos, contextuales de lengua y cultura mapuche. </vt:lpstr>
      <vt:lpstr>Educadores plantean la necesidad de contar con recursos didácticos con pertinencia cultural,  lingüística y territorial, basados en procesos de sistematización del conocimiento cultural y lingüístico.</vt:lpstr>
      <vt:lpstr>3.-Los recursos didácticos no convencionales  que contribuyen a esta pedagogía propia.</vt:lpstr>
      <vt:lpstr>Recursos no convencional v/s recursos convencional. </vt:lpstr>
      <vt:lpstr>Ejemplo: txawün  palin.(encuentro de juego de palin). </vt:lpstr>
      <vt:lpstr>Ejemplo de recurso didáctico no convencional relacionado al desarrollo de habilidades manuales, psico-motriz- cognitiva. Socio-efectiva. </vt:lpstr>
      <vt:lpstr>Desarrollo de habilidades psicomotriz y cognitiva. </vt:lpstr>
      <vt:lpstr>Variados tipos de recursos didácticos no convencionales posible de desarrollar, con la aplicación de metodologías presentada anteriormente.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Características transversales a todos los pueblos originarios sobre su propia pedagogía, es decir los contenidos , métodos,fines o principios que forma parte de los pueblos originarios en la formación de sus niños  y niñas .</dc:title>
  <dc:creator>user</dc:creator>
  <cp:lastModifiedBy>LUIS CARVAJAL</cp:lastModifiedBy>
  <cp:revision>12</cp:revision>
  <dcterms:created xsi:type="dcterms:W3CDTF">2022-07-05T01:51:19Z</dcterms:created>
  <dcterms:modified xsi:type="dcterms:W3CDTF">2022-07-06T20:05:18Z</dcterms:modified>
</cp:coreProperties>
</file>