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75" r:id="rId2"/>
    <p:sldId id="432" r:id="rId3"/>
    <p:sldId id="456" r:id="rId4"/>
    <p:sldId id="482" r:id="rId5"/>
    <p:sldId id="483" r:id="rId6"/>
    <p:sldId id="481" r:id="rId7"/>
    <p:sldId id="484" r:id="rId8"/>
    <p:sldId id="27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2" roundtripDataSignature="AMtx7mg/3hvTeKottIt4GK3zaTVOJR6q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58F2D-BBCD-9D06-3A1E-BF35B3382FB3}" name="Maria Teresa Ramirez Corvera" initials="MC" userId="S::maria.ramirez@mineduc.cl::eede5f6d-bee0-4bc7-a30a-8ddfbf39661c" providerId="AD"/>
  <p188:author id="{47437163-3589-F348-DA9E-57AA60713E8A}" name="Javiera Patricia Martinez Astudillo" initials="JPMA" userId="S::javierap.martinez@mineduc.cl::161b6e9c-15df-4b72-8001-c408e78ecedc" providerId="AD"/>
  <p188:author id="{018513DE-6A48-5101-DBCA-F1DB9A2CD102}" name="Maria Angelica Mena Silva" initials="MS" userId="S::maria.mena@mineduc.cl::d0b16c5f-77a2-463f-9b98-e1d57c4a6d42" providerId="AD"/>
  <p188:author id="{A17AF0FC-BF48-E675-FBA0-2BC2638F096D}" name="Ma.Consuelo Hayden Gallo" initials="MHG" userId="S::consuelo.hayden@mineduc.cl::14ebdc0d-b39f-4d92-b90e-75da0c3cf2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9"/>
    <a:srgbClr val="E24C62"/>
    <a:srgbClr val="82C1CE"/>
    <a:srgbClr val="A8EAF7"/>
    <a:srgbClr val="95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14D77-DCE8-44F2-8C96-4E47AD059CDF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AA97DEF0-B275-4A99-9E9A-8D3D01C35CEE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</a:rPr>
            <a:t>Desde la lógica de la asignatura y sus características </a:t>
          </a:r>
          <a:endParaRPr lang="es-CL" dirty="0">
            <a:solidFill>
              <a:schemeClr val="accent1">
                <a:lumMod val="75000"/>
              </a:schemeClr>
            </a:solidFill>
            <a:latin typeface="Georgia Pro" panose="02040502050405020303" pitchFamily="18" charset="0"/>
          </a:endParaRPr>
        </a:p>
      </dgm:t>
    </dgm:pt>
    <dgm:pt modelId="{1B628EE3-46AF-4F7F-BD94-E72AC5FA0030}" type="parTrans" cxnId="{EFAC827F-A06C-439D-8BD3-609329560735}">
      <dgm:prSet/>
      <dgm:spPr/>
      <dgm:t>
        <a:bodyPr/>
        <a:lstStyle/>
        <a:p>
          <a:endParaRPr lang="es-CL"/>
        </a:p>
      </dgm:t>
    </dgm:pt>
    <dgm:pt modelId="{B611B06A-D75D-4F38-A04F-6BD861D394D5}" type="sibTrans" cxnId="{EFAC827F-A06C-439D-8BD3-609329560735}">
      <dgm:prSet/>
      <dgm:spPr/>
      <dgm:t>
        <a:bodyPr/>
        <a:lstStyle/>
        <a:p>
          <a:endParaRPr lang="es-CL"/>
        </a:p>
      </dgm:t>
    </dgm:pt>
    <dgm:pt modelId="{CBE8B804-BF80-4103-BBA7-BF1ABDBFCDB9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75000"/>
                </a:schemeClr>
              </a:solidFill>
              <a:latin typeface="Georgia Pro "/>
            </a:rPr>
            <a:t>Comunidad educativa Intercultural </a:t>
          </a:r>
          <a:endParaRPr lang="es-CL" dirty="0">
            <a:solidFill>
              <a:schemeClr val="accent1">
                <a:lumMod val="75000"/>
              </a:schemeClr>
            </a:solidFill>
            <a:latin typeface="Georgia Pro "/>
          </a:endParaRPr>
        </a:p>
      </dgm:t>
    </dgm:pt>
    <dgm:pt modelId="{E4D01C2D-81CD-47A2-BFB6-2AF7765D60A6}" type="parTrans" cxnId="{A8028CE0-4B8C-4B85-907B-B1D793E66453}">
      <dgm:prSet/>
      <dgm:spPr/>
      <dgm:t>
        <a:bodyPr/>
        <a:lstStyle/>
        <a:p>
          <a:endParaRPr lang="es-CL"/>
        </a:p>
      </dgm:t>
    </dgm:pt>
    <dgm:pt modelId="{8739D929-AE15-4436-A82C-3EF08454B24F}" type="sibTrans" cxnId="{A8028CE0-4B8C-4B85-907B-B1D793E66453}">
      <dgm:prSet/>
      <dgm:spPr/>
      <dgm:t>
        <a:bodyPr/>
        <a:lstStyle/>
        <a:p>
          <a:endParaRPr lang="es-CL"/>
        </a:p>
      </dgm:t>
    </dgm:pt>
    <dgm:pt modelId="{31BBA222-BDF1-4EE1-9B3F-5089A14B5367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75000"/>
                </a:schemeClr>
              </a:solidFill>
              <a:latin typeface="Georgia Pro "/>
            </a:rPr>
            <a:t>Escuelas Interculturales para un país en la diversidad cultural</a:t>
          </a:r>
          <a:endParaRPr lang="es-CL" dirty="0">
            <a:solidFill>
              <a:schemeClr val="accent1">
                <a:lumMod val="75000"/>
              </a:schemeClr>
            </a:solidFill>
            <a:latin typeface="Georgia Pro "/>
          </a:endParaRPr>
        </a:p>
      </dgm:t>
    </dgm:pt>
    <dgm:pt modelId="{020F4B99-B40D-4774-9172-EBFBF699EADD}" type="parTrans" cxnId="{9518B115-EDBE-4137-BCB7-1EB69F6BC57C}">
      <dgm:prSet/>
      <dgm:spPr/>
      <dgm:t>
        <a:bodyPr/>
        <a:lstStyle/>
        <a:p>
          <a:endParaRPr lang="es-CL"/>
        </a:p>
      </dgm:t>
    </dgm:pt>
    <dgm:pt modelId="{5E1BEA8E-8D47-4D35-9D84-06FB230B6CDB}" type="sibTrans" cxnId="{9518B115-EDBE-4137-BCB7-1EB69F6BC57C}">
      <dgm:prSet/>
      <dgm:spPr/>
      <dgm:t>
        <a:bodyPr/>
        <a:lstStyle/>
        <a:p>
          <a:endParaRPr lang="es-CL"/>
        </a:p>
      </dgm:t>
    </dgm:pt>
    <dgm:pt modelId="{F9FE557D-CAF0-4F23-8E32-D57501C3F3F2}" type="pres">
      <dgm:prSet presAssocID="{87114D77-DCE8-44F2-8C96-4E47AD059CDF}" presName="arrowDiagram" presStyleCnt="0">
        <dgm:presLayoutVars>
          <dgm:chMax val="5"/>
          <dgm:dir/>
          <dgm:resizeHandles val="exact"/>
        </dgm:presLayoutVars>
      </dgm:prSet>
      <dgm:spPr/>
    </dgm:pt>
    <dgm:pt modelId="{200E99C3-0EF2-4963-958A-3A717464A13B}" type="pres">
      <dgm:prSet presAssocID="{87114D77-DCE8-44F2-8C96-4E47AD059CDF}" presName="arrow" presStyleLbl="bgShp" presStyleIdx="0" presStyleCnt="1" custScaleX="86947" custLinFactNeighborX="-7048" custLinFactNeighborY="-5272"/>
      <dgm:spPr/>
    </dgm:pt>
    <dgm:pt modelId="{26D61936-E25E-4687-8509-523105C980A1}" type="pres">
      <dgm:prSet presAssocID="{87114D77-DCE8-44F2-8C96-4E47AD059CDF}" presName="arrowDiagram3" presStyleCnt="0"/>
      <dgm:spPr/>
    </dgm:pt>
    <dgm:pt modelId="{BBB9AB04-2BDE-45F7-9A40-2A8A8BC05A13}" type="pres">
      <dgm:prSet presAssocID="{AA97DEF0-B275-4A99-9E9A-8D3D01C35CEE}" presName="bullet3a" presStyleLbl="node1" presStyleIdx="0" presStyleCnt="3" custLinFactX="-82824" custLinFactY="41305" custLinFactNeighborX="-100000" custLinFactNeighborY="100000"/>
      <dgm:spPr/>
    </dgm:pt>
    <dgm:pt modelId="{64C77053-C7A6-42D7-8BFC-1434774990FF}" type="pres">
      <dgm:prSet presAssocID="{AA97DEF0-B275-4A99-9E9A-8D3D01C35CEE}" presName="textBox3a" presStyleLbl="revTx" presStyleIdx="0" presStyleCnt="3">
        <dgm:presLayoutVars>
          <dgm:bulletEnabled val="1"/>
        </dgm:presLayoutVars>
      </dgm:prSet>
      <dgm:spPr/>
    </dgm:pt>
    <dgm:pt modelId="{1E80D836-984A-4B5A-B28F-5475F73393FD}" type="pres">
      <dgm:prSet presAssocID="{CBE8B804-BF80-4103-BBA7-BF1ABDBFCDB9}" presName="bullet3b" presStyleLbl="node1" presStyleIdx="1" presStyleCnt="3" custLinFactNeighborX="-34964" custLinFactNeighborY="-12282"/>
      <dgm:spPr/>
    </dgm:pt>
    <dgm:pt modelId="{7614DAC4-C28F-472B-8DAE-C4177ABD34F8}" type="pres">
      <dgm:prSet presAssocID="{CBE8B804-BF80-4103-BBA7-BF1ABDBFCDB9}" presName="textBox3b" presStyleLbl="revTx" presStyleIdx="1" presStyleCnt="3" custScaleY="48923">
        <dgm:presLayoutVars>
          <dgm:bulletEnabled val="1"/>
        </dgm:presLayoutVars>
      </dgm:prSet>
      <dgm:spPr/>
    </dgm:pt>
    <dgm:pt modelId="{6671CCA5-D404-4862-94D2-A2CC2F6E6C51}" type="pres">
      <dgm:prSet presAssocID="{31BBA222-BDF1-4EE1-9B3F-5089A14B5367}" presName="bullet3c" presStyleLbl="node1" presStyleIdx="2" presStyleCnt="3" custLinFactNeighborX="-27652" custLinFactNeighborY="-19290"/>
      <dgm:spPr/>
    </dgm:pt>
    <dgm:pt modelId="{2DFB6A9A-DDB6-449E-9F6D-E6374DF84701}" type="pres">
      <dgm:prSet presAssocID="{31BBA222-BDF1-4EE1-9B3F-5089A14B5367}" presName="textBox3c" presStyleLbl="revTx" presStyleIdx="2" presStyleCnt="3" custLinFactNeighborX="2325" custLinFactNeighborY="2908">
        <dgm:presLayoutVars>
          <dgm:bulletEnabled val="1"/>
        </dgm:presLayoutVars>
      </dgm:prSet>
      <dgm:spPr/>
    </dgm:pt>
  </dgm:ptLst>
  <dgm:cxnLst>
    <dgm:cxn modelId="{9518B115-EDBE-4137-BCB7-1EB69F6BC57C}" srcId="{87114D77-DCE8-44F2-8C96-4E47AD059CDF}" destId="{31BBA222-BDF1-4EE1-9B3F-5089A14B5367}" srcOrd="2" destOrd="0" parTransId="{020F4B99-B40D-4774-9172-EBFBF699EADD}" sibTransId="{5E1BEA8E-8D47-4D35-9D84-06FB230B6CDB}"/>
    <dgm:cxn modelId="{BF87C918-C1AB-42F1-A5FD-F8419DD2ABC0}" type="presOf" srcId="{AA97DEF0-B275-4A99-9E9A-8D3D01C35CEE}" destId="{64C77053-C7A6-42D7-8BFC-1434774990FF}" srcOrd="0" destOrd="0" presId="urn:microsoft.com/office/officeart/2005/8/layout/arrow2"/>
    <dgm:cxn modelId="{C5EDB529-19D0-451D-9695-41D732E82449}" type="presOf" srcId="{31BBA222-BDF1-4EE1-9B3F-5089A14B5367}" destId="{2DFB6A9A-DDB6-449E-9F6D-E6374DF84701}" srcOrd="0" destOrd="0" presId="urn:microsoft.com/office/officeart/2005/8/layout/arrow2"/>
    <dgm:cxn modelId="{8DE79D3B-FADF-4690-9101-CF278F91D35E}" type="presOf" srcId="{87114D77-DCE8-44F2-8C96-4E47AD059CDF}" destId="{F9FE557D-CAF0-4F23-8E32-D57501C3F3F2}" srcOrd="0" destOrd="0" presId="urn:microsoft.com/office/officeart/2005/8/layout/arrow2"/>
    <dgm:cxn modelId="{1186C171-12C4-460E-990D-514DAA251A00}" type="presOf" srcId="{CBE8B804-BF80-4103-BBA7-BF1ABDBFCDB9}" destId="{7614DAC4-C28F-472B-8DAE-C4177ABD34F8}" srcOrd="0" destOrd="0" presId="urn:microsoft.com/office/officeart/2005/8/layout/arrow2"/>
    <dgm:cxn modelId="{EFAC827F-A06C-439D-8BD3-609329560735}" srcId="{87114D77-DCE8-44F2-8C96-4E47AD059CDF}" destId="{AA97DEF0-B275-4A99-9E9A-8D3D01C35CEE}" srcOrd="0" destOrd="0" parTransId="{1B628EE3-46AF-4F7F-BD94-E72AC5FA0030}" sibTransId="{B611B06A-D75D-4F38-A04F-6BD861D394D5}"/>
    <dgm:cxn modelId="{A8028CE0-4B8C-4B85-907B-B1D793E66453}" srcId="{87114D77-DCE8-44F2-8C96-4E47AD059CDF}" destId="{CBE8B804-BF80-4103-BBA7-BF1ABDBFCDB9}" srcOrd="1" destOrd="0" parTransId="{E4D01C2D-81CD-47A2-BFB6-2AF7765D60A6}" sibTransId="{8739D929-AE15-4436-A82C-3EF08454B24F}"/>
    <dgm:cxn modelId="{21E84471-2BF0-49C2-9CB9-E2BC741F65EA}" type="presParOf" srcId="{F9FE557D-CAF0-4F23-8E32-D57501C3F3F2}" destId="{200E99C3-0EF2-4963-958A-3A717464A13B}" srcOrd="0" destOrd="0" presId="urn:microsoft.com/office/officeart/2005/8/layout/arrow2"/>
    <dgm:cxn modelId="{8CFF776E-B643-4B23-B592-F6D479D43737}" type="presParOf" srcId="{F9FE557D-CAF0-4F23-8E32-D57501C3F3F2}" destId="{26D61936-E25E-4687-8509-523105C980A1}" srcOrd="1" destOrd="0" presId="urn:microsoft.com/office/officeart/2005/8/layout/arrow2"/>
    <dgm:cxn modelId="{AAD82738-8215-49EE-995A-9313A971DF37}" type="presParOf" srcId="{26D61936-E25E-4687-8509-523105C980A1}" destId="{BBB9AB04-2BDE-45F7-9A40-2A8A8BC05A13}" srcOrd="0" destOrd="0" presId="urn:microsoft.com/office/officeart/2005/8/layout/arrow2"/>
    <dgm:cxn modelId="{72CC8C60-C596-4051-AEBB-0D43FB68C2B4}" type="presParOf" srcId="{26D61936-E25E-4687-8509-523105C980A1}" destId="{64C77053-C7A6-42D7-8BFC-1434774990FF}" srcOrd="1" destOrd="0" presId="urn:microsoft.com/office/officeart/2005/8/layout/arrow2"/>
    <dgm:cxn modelId="{990F4C77-4D18-4D99-A291-4EC09EE8818E}" type="presParOf" srcId="{26D61936-E25E-4687-8509-523105C980A1}" destId="{1E80D836-984A-4B5A-B28F-5475F73393FD}" srcOrd="2" destOrd="0" presId="urn:microsoft.com/office/officeart/2005/8/layout/arrow2"/>
    <dgm:cxn modelId="{4227EE0D-4216-429B-BD0C-B23E7CDABB4B}" type="presParOf" srcId="{26D61936-E25E-4687-8509-523105C980A1}" destId="{7614DAC4-C28F-472B-8DAE-C4177ABD34F8}" srcOrd="3" destOrd="0" presId="urn:microsoft.com/office/officeart/2005/8/layout/arrow2"/>
    <dgm:cxn modelId="{20249531-0B99-4180-BDD6-47D4C2E50B66}" type="presParOf" srcId="{26D61936-E25E-4687-8509-523105C980A1}" destId="{6671CCA5-D404-4862-94D2-A2CC2F6E6C51}" srcOrd="4" destOrd="0" presId="urn:microsoft.com/office/officeart/2005/8/layout/arrow2"/>
    <dgm:cxn modelId="{7C3019C1-537E-4296-B147-4EED50B5C552}" type="presParOf" srcId="{26D61936-E25E-4687-8509-523105C980A1}" destId="{2DFB6A9A-DDB6-449E-9F6D-E6374DF8470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E99C3-0EF2-4963-958A-3A717464A13B}">
      <dsp:nvSpPr>
        <dsp:cNvPr id="0" name=""/>
        <dsp:cNvSpPr/>
      </dsp:nvSpPr>
      <dsp:spPr>
        <a:xfrm>
          <a:off x="282768" y="0"/>
          <a:ext cx="6253409" cy="44951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9AB04-2BDE-45F7-9A40-2A8A8BC05A13}">
      <dsp:nvSpPr>
        <dsp:cNvPr id="0" name=""/>
        <dsp:cNvSpPr/>
      </dsp:nvSpPr>
      <dsp:spPr>
        <a:xfrm>
          <a:off x="891810" y="3366775"/>
          <a:ext cx="186997" cy="186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77053-C7A6-42D7-8BFC-1434774990FF}">
      <dsp:nvSpPr>
        <dsp:cNvPr id="0" name=""/>
        <dsp:cNvSpPr/>
      </dsp:nvSpPr>
      <dsp:spPr>
        <a:xfrm>
          <a:off x="1327185" y="3196037"/>
          <a:ext cx="1675784" cy="129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6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</a:rPr>
            <a:t>Desde la lógica de la asignatura y sus características </a:t>
          </a:r>
          <a:endParaRPr lang="es-CL" sz="1700" kern="1200" dirty="0">
            <a:solidFill>
              <a:schemeClr val="accent1">
                <a:lumMod val="75000"/>
              </a:schemeClr>
            </a:solidFill>
            <a:latin typeface="Georgia Pro" panose="02040502050405020303" pitchFamily="18" charset="0"/>
          </a:endParaRPr>
        </a:p>
      </dsp:txBody>
      <dsp:txXfrm>
        <a:off x="1327185" y="3196037"/>
        <a:ext cx="1675784" cy="1299092"/>
      </dsp:txXfrm>
    </dsp:sp>
    <dsp:sp modelId="{1E80D836-984A-4B5A-B28F-5475F73393FD}">
      <dsp:nvSpPr>
        <dsp:cNvPr id="0" name=""/>
        <dsp:cNvSpPr/>
      </dsp:nvSpPr>
      <dsp:spPr>
        <a:xfrm>
          <a:off x="2766108" y="1839245"/>
          <a:ext cx="338033" cy="338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4DAC4-C28F-472B-8DAE-C4177ABD34F8}">
      <dsp:nvSpPr>
        <dsp:cNvPr id="0" name=""/>
        <dsp:cNvSpPr/>
      </dsp:nvSpPr>
      <dsp:spPr>
        <a:xfrm>
          <a:off x="3053315" y="2674285"/>
          <a:ext cx="1726129" cy="119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17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accent1">
                  <a:lumMod val="75000"/>
                </a:schemeClr>
              </a:solidFill>
              <a:latin typeface="Georgia Pro "/>
            </a:rPr>
            <a:t>Comunidad educativa Intercultural </a:t>
          </a:r>
          <a:endParaRPr lang="es-CL" sz="1700" kern="1200" dirty="0">
            <a:solidFill>
              <a:schemeClr val="accent1">
                <a:lumMod val="75000"/>
              </a:schemeClr>
            </a:solidFill>
            <a:latin typeface="Georgia Pro "/>
          </a:endParaRPr>
        </a:p>
      </dsp:txBody>
      <dsp:txXfrm>
        <a:off x="3053315" y="2674285"/>
        <a:ext cx="1726129" cy="1196338"/>
      </dsp:txXfrm>
    </dsp:sp>
    <dsp:sp modelId="{6671CCA5-D404-4862-94D2-A2CC2F6E6C51}">
      <dsp:nvSpPr>
        <dsp:cNvPr id="0" name=""/>
        <dsp:cNvSpPr/>
      </dsp:nvSpPr>
      <dsp:spPr>
        <a:xfrm>
          <a:off x="4740076" y="1047088"/>
          <a:ext cx="467493" cy="467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6A9A-DDB6-449E-9F6D-E6374DF84701}">
      <dsp:nvSpPr>
        <dsp:cNvPr id="0" name=""/>
        <dsp:cNvSpPr/>
      </dsp:nvSpPr>
      <dsp:spPr>
        <a:xfrm>
          <a:off x="5143226" y="1371014"/>
          <a:ext cx="1726129" cy="312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715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accent1">
                  <a:lumMod val="75000"/>
                </a:schemeClr>
              </a:solidFill>
              <a:latin typeface="Georgia Pro "/>
            </a:rPr>
            <a:t>Escuelas Interculturales para un país en la diversidad cultural</a:t>
          </a:r>
          <a:endParaRPr lang="es-CL" sz="1700" kern="1200" dirty="0">
            <a:solidFill>
              <a:schemeClr val="accent1">
                <a:lumMod val="75000"/>
              </a:schemeClr>
            </a:solidFill>
            <a:latin typeface="Georgia Pro "/>
          </a:endParaRPr>
        </a:p>
      </dsp:txBody>
      <dsp:txXfrm>
        <a:off x="5143226" y="1371014"/>
        <a:ext cx="1726129" cy="312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64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54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37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7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29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60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-233576" y="-374535"/>
            <a:ext cx="1227032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3581">
            <a:off x="8230797" y="416399"/>
            <a:ext cx="3484269" cy="25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0202">
            <a:off x="347275" y="1424923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7335">
            <a:off x="7947700" y="3899399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12324" y="5134170"/>
            <a:ext cx="1367351" cy="123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63830" y="943432"/>
            <a:ext cx="2968708" cy="268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8767" y="631477"/>
            <a:ext cx="1785343" cy="194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/>
          <p:cNvPicPr preferRelativeResize="0"/>
          <p:nvPr/>
        </p:nvPicPr>
        <p:blipFill rotWithShape="1">
          <a:blip r:embed="rId4">
            <a:alphaModFix/>
          </a:blip>
          <a:srcRect r="452" b="52525"/>
          <a:stretch/>
        </p:blipFill>
        <p:spPr>
          <a:xfrm>
            <a:off x="8349760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9;p4">
            <a:extLst>
              <a:ext uri="{FF2B5EF4-FFF2-40B4-BE49-F238E27FC236}">
                <a16:creationId xmlns:a16="http://schemas.microsoft.com/office/drawing/2014/main" id="{1F30FCBB-D2C0-0099-6EC5-3332E2749D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3;p4">
            <a:extLst>
              <a:ext uri="{FF2B5EF4-FFF2-40B4-BE49-F238E27FC236}">
                <a16:creationId xmlns:a16="http://schemas.microsoft.com/office/drawing/2014/main" id="{F28F3C85-2A65-800C-79DE-BECEE3A7CB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701051A-B8C3-F10C-F658-9B4043622738}"/>
              </a:ext>
            </a:extLst>
          </p:cNvPr>
          <p:cNvSpPr txBox="1"/>
          <p:nvPr/>
        </p:nvSpPr>
        <p:spPr>
          <a:xfrm>
            <a:off x="3172691" y="2324298"/>
            <a:ext cx="6096000" cy="312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L" sz="2400" b="1" dirty="0">
                <a:solidFill>
                  <a:schemeClr val="tx2"/>
                </a:solidFill>
                <a:latin typeface="Georgia Pro" panose="02040502050405020303" pitchFamily="18" charset="0"/>
                <a:ea typeface="Calibri" charset="0"/>
                <a:cs typeface="Calibri" charset="0"/>
              </a:rPr>
              <a:t>ESTADO DEL ARTE DE LA EDUCACIÓN INTERCULTURAL BILINGÜE Y SU PROYECCIÓN PARA EL AÑO 2024 </a:t>
            </a:r>
          </a:p>
          <a:p>
            <a:pPr algn="ctr">
              <a:lnSpc>
                <a:spcPct val="110000"/>
              </a:lnSpc>
            </a:pPr>
            <a:endParaRPr lang="es-CL" sz="2400" b="1" dirty="0">
              <a:solidFill>
                <a:schemeClr val="tx2"/>
              </a:solidFill>
              <a:latin typeface="Georgia Pro" panose="02040502050405020303" pitchFamily="18" charset="0"/>
              <a:ea typeface="Calibri" charset="0"/>
              <a:cs typeface="Calibri" charset="0"/>
            </a:endParaRPr>
          </a:p>
          <a:p>
            <a:pPr algn="ctr">
              <a:lnSpc>
                <a:spcPct val="110000"/>
              </a:lnSpc>
            </a:pPr>
            <a:endParaRPr lang="es-CL" sz="2400" b="1" dirty="0">
              <a:solidFill>
                <a:schemeClr val="tx2"/>
              </a:solidFill>
              <a:latin typeface="Georgia Pro" panose="02040502050405020303" pitchFamily="18" charset="0"/>
              <a:ea typeface="Calibri" charset="0"/>
              <a:cs typeface="Calibri" charset="0"/>
            </a:endParaRPr>
          </a:p>
          <a:p>
            <a:pPr algn="ctr">
              <a:lnSpc>
                <a:spcPct val="110000"/>
              </a:lnSpc>
            </a:pPr>
            <a:r>
              <a:rPr lang="es-ES" sz="2400" dirty="0">
                <a:solidFill>
                  <a:schemeClr val="tx2"/>
                </a:solidFill>
                <a:latin typeface="Georgia Pro" panose="02040502050405020303" pitchFamily="18" charset="0"/>
                <a:ea typeface="Arial" charset="0"/>
                <a:cs typeface="Arial" charset="0"/>
              </a:rPr>
              <a:t>Noviembre 2023</a:t>
            </a:r>
            <a:endParaRPr lang="es-CL" sz="2400" dirty="0">
              <a:solidFill>
                <a:schemeClr val="tx2"/>
              </a:solidFill>
              <a:latin typeface="Georgia Pro" panose="02040502050405020303" pitchFamily="18" charset="0"/>
              <a:ea typeface="Arial" charset="0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es-CL" sz="12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0" y="1754014"/>
            <a:ext cx="12192000" cy="4186734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481781" y="380645"/>
            <a:ext cx="1049986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kern="12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Política de reactivación educativa 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579065" y="1233374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flipV="1">
            <a:off x="785040" y="1688937"/>
            <a:ext cx="11077591" cy="4168319"/>
          </a:xfrm>
          <a:prstGeom prst="rect">
            <a:avLst/>
          </a:prstGeom>
          <a:solidFill>
            <a:srgbClr val="E8F3F9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1052945" y="1853086"/>
            <a:ext cx="106680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Comprende 3 Fases: </a:t>
            </a:r>
          </a:p>
          <a:p>
            <a:pPr algn="just"/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Responder a los efectos inmediato de la pandemia (2022-2023),</a:t>
            </a:r>
          </a:p>
          <a:p>
            <a:pPr algn="just"/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Proyección de transformaciones sistémicas y a mediano plazo (2023-2025), </a:t>
            </a:r>
          </a:p>
          <a:p>
            <a:pPr algn="just"/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Consolidación de transformaciones estructurales (Nuevo Paradigma). </a:t>
            </a:r>
          </a:p>
          <a:p>
            <a:pPr algn="just"/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Pilares de la reactivación educativa: 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a) Adaptabilidad y flexibilidad del sistema, b) Aprendizaje y desarrollo integral, c) Participación y visión sistémica. </a:t>
            </a:r>
          </a:p>
          <a:p>
            <a:pPr algn="just"/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Ejes y estrategias de la política: </a:t>
            </a:r>
          </a:p>
          <a:p>
            <a:pPr algn="just"/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Convivencia, bienestar y salud mental, </a:t>
            </a:r>
          </a:p>
          <a:p>
            <a:pPr algn="just"/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Fortalecimiento y Activación de Aprendizajes, </a:t>
            </a:r>
          </a:p>
          <a:p>
            <a:pPr algn="just"/>
            <a:r>
              <a:rPr lang="es-CL" sz="2000" dirty="0" err="1">
                <a:solidFill>
                  <a:schemeClr val="accent1"/>
                </a:solidFill>
                <a:latin typeface="Georgia Pro" panose="02040502050405020303" pitchFamily="18" charset="0"/>
              </a:rPr>
              <a:t>Revinculación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 y garantía de Trayectorias Educativas, </a:t>
            </a:r>
          </a:p>
          <a:p>
            <a:pPr algn="just"/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Plan Nacional Transformación digital y conectividad, </a:t>
            </a:r>
          </a:p>
          <a:p>
            <a:pPr algn="just"/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Plan Nacional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42606630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0" y="1754014"/>
            <a:ext cx="12192000" cy="4186734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578763" y="510799"/>
            <a:ext cx="1049986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eorgia Pro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 Ejes de trabajo del PEIB </a:t>
            </a:r>
            <a:endParaRPr lang="es-CL" sz="4000" b="1" dirty="0">
              <a:solidFill>
                <a:schemeClr val="bg1"/>
              </a:solidFill>
              <a:latin typeface="Georgia Pro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579065" y="1233374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flipV="1">
            <a:off x="785040" y="1688937"/>
            <a:ext cx="11077591" cy="4168319"/>
          </a:xfrm>
          <a:prstGeom prst="rect">
            <a:avLst/>
          </a:prstGeom>
          <a:solidFill>
            <a:srgbClr val="E8F3F9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1052945" y="1853086"/>
            <a:ext cx="10668000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Implementación SLI/ALCPOA: 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(Dec.280, 301, y 97, Bases Curriculares, Planes y Programas, cobertura, apropiación curricular, formación continua, formación inicial, textos, material didáctico complementario)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  <a:latin typeface="Georgia Pro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  <a:latin typeface="Georgia Pro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Educación Intercultural Bilingüe: 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(Decenio internacional de lenguas indígenas, Experiencias de inmersión lingüística de ET, EE que desarrollen iniciativas y experiencias curriculares y lingüísticas en EIB)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  <a:latin typeface="Georgia Pro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Interculturalidad para todos(as): 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(Asignatura de interculturalidad, planes y programas, textos, Set de 8 cartillas “Comunidad Educativa Intercultural”) </a:t>
            </a:r>
          </a:p>
        </p:txBody>
      </p:sp>
    </p:spTree>
    <p:extLst>
      <p:ext uri="{BB962C8B-B14F-4D97-AF65-F5344CB8AC3E}">
        <p14:creationId xmlns:p14="http://schemas.microsoft.com/office/powerpoint/2010/main" val="3720937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0" y="1754014"/>
            <a:ext cx="12192000" cy="4186734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481781" y="380645"/>
            <a:ext cx="1049986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eorgia Pro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Proyección 2024 en adelante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579065" y="1233374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flipV="1">
            <a:off x="785040" y="1688937"/>
            <a:ext cx="11077591" cy="4168319"/>
          </a:xfrm>
          <a:prstGeom prst="rect">
            <a:avLst/>
          </a:prstGeom>
          <a:solidFill>
            <a:srgbClr val="E8F3F9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900545" y="1754014"/>
            <a:ext cx="10820400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Implementación SLI/ALCPOA: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 (Cumplimiento Dec.280, 301, y 97, ampliación de cobertura, PEIB-CPEIP formación continua de ET, apoyo formación inicial docentes y ET, Revisión usabilidad textos y material didáctico complementario, trayectoria ALCPOA, articulación Apoyo a la Mejora, CPEIP, UCE,)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  <a:latin typeface="Georgia Pro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Educación Intercultural Bilingüe: 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(Sistematización de experiencias curriculares y lingüísticas en EIB, continuar con experiencias de inmersión lingüística de ET, iniciativas curriculares en EE del SLEP)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  <a:latin typeface="Georgia Pro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  <a:latin typeface="Georgia Pro" panose="02040502050405020303" pitchFamily="18" charset="0"/>
              </a:rPr>
              <a:t>Interculturalidad para todos(as</a:t>
            </a:r>
            <a:r>
              <a:rPr lang="es-CL" sz="2000" dirty="0">
                <a:solidFill>
                  <a:schemeClr val="accent1"/>
                </a:solidFill>
                <a:latin typeface="Georgia Pro" panose="02040502050405020303" pitchFamily="18" charset="0"/>
              </a:rPr>
              <a:t>), (Ofrecer asignatura de Interculturalidad a EE sin obligatoriedad, ¿Quién imparte interculturalidad?, necesidad de material didáctico para interculturalidad, Distribución Set de 8 cartillas para la construcción de una Comunidad Educativa Intercultural en EE del sistema educativo</a:t>
            </a:r>
            <a:r>
              <a:rPr lang="es-CL" sz="2000" dirty="0">
                <a:solidFill>
                  <a:schemeClr val="accent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74940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0" y="1124308"/>
            <a:ext cx="12192000" cy="4858003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409380" y="2760573"/>
            <a:ext cx="314005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eorgia Pro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Establecimientos Educacionales que deben implementar SLI/ALCPOA por Región </a:t>
            </a:r>
            <a:endParaRPr lang="es-CL" sz="2000" b="1" dirty="0">
              <a:solidFill>
                <a:schemeClr val="bg1"/>
              </a:solidFill>
              <a:latin typeface="Georgia Pro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579065" y="610480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DC1FDA0-C278-8BE4-2E8A-13F3F3706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70309"/>
              </p:ext>
            </p:extLst>
          </p:nvPr>
        </p:nvGraphicFramePr>
        <p:xfrm>
          <a:off x="3199298" y="1166751"/>
          <a:ext cx="8248722" cy="5397600"/>
        </p:xfrm>
        <a:graphic>
          <a:graphicData uri="http://schemas.openxmlformats.org/drawingml/2006/table">
            <a:tbl>
              <a:tblPr/>
              <a:tblGrid>
                <a:gridCol w="1511318">
                  <a:extLst>
                    <a:ext uri="{9D8B030D-6E8A-4147-A177-3AD203B41FA5}">
                      <a16:colId xmlns:a16="http://schemas.microsoft.com/office/drawing/2014/main" val="2120697433"/>
                    </a:ext>
                  </a:extLst>
                </a:gridCol>
                <a:gridCol w="1193675">
                  <a:extLst>
                    <a:ext uri="{9D8B030D-6E8A-4147-A177-3AD203B41FA5}">
                      <a16:colId xmlns:a16="http://schemas.microsoft.com/office/drawing/2014/main" val="1995621132"/>
                    </a:ext>
                  </a:extLst>
                </a:gridCol>
                <a:gridCol w="1324075">
                  <a:extLst>
                    <a:ext uri="{9D8B030D-6E8A-4147-A177-3AD203B41FA5}">
                      <a16:colId xmlns:a16="http://schemas.microsoft.com/office/drawing/2014/main" val="1418764524"/>
                    </a:ext>
                  </a:extLst>
                </a:gridCol>
                <a:gridCol w="1150206">
                  <a:extLst>
                    <a:ext uri="{9D8B030D-6E8A-4147-A177-3AD203B41FA5}">
                      <a16:colId xmlns:a16="http://schemas.microsoft.com/office/drawing/2014/main" val="3601302030"/>
                    </a:ext>
                  </a:extLst>
                </a:gridCol>
                <a:gridCol w="1795527">
                  <a:extLst>
                    <a:ext uri="{9D8B030D-6E8A-4147-A177-3AD203B41FA5}">
                      <a16:colId xmlns:a16="http://schemas.microsoft.com/office/drawing/2014/main" val="2264619297"/>
                    </a:ext>
                  </a:extLst>
                </a:gridCol>
                <a:gridCol w="1273921">
                  <a:extLst>
                    <a:ext uri="{9D8B030D-6E8A-4147-A177-3AD203B41FA5}">
                      <a16:colId xmlns:a16="http://schemas.microsoft.com/office/drawing/2014/main" val="3356003519"/>
                    </a:ext>
                  </a:extLst>
                </a:gridCol>
              </a:tblGrid>
              <a:tr h="237730">
                <a:tc gridSpan="6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IMPLEMENTACIÓN SLI/ALCPOA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71820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853413"/>
                  </a:ext>
                </a:extLst>
              </a:tr>
              <a:tr h="880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effectLst/>
                        </a:rPr>
                        <a:t>REGIÓN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u="none" strike="noStrike" dirty="0" err="1">
                          <a:effectLst/>
                        </a:rPr>
                        <a:t>N°</a:t>
                      </a:r>
                      <a:r>
                        <a:rPr lang="es-ES" sz="1200" b="1" u="none" strike="noStrike" dirty="0">
                          <a:effectLst/>
                        </a:rPr>
                        <a:t> EE CON MATRÍCULA INDIGENA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EE CON SLI/ALCPOA QUE REPORTAN NOTA EN SIGE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EE CON 20% SIN IMPLEMENTAR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EE CON MATRÍCULA EN OTROS PUEBLOS SIN IMPLEMENTAR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FALTA IMPLEMENTAR EN LA REGIÓN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88622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ARICA Y PARINACOTA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88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437341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TARAPACÁ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114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49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60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65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44312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ANTOFAGASTA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121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83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88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50532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ATACAMA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101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82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101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15911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COQUIMBO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257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243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256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43006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VALPARAÍSO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229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220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221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16131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METROPOLITANA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366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350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354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328366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O'HIGGINS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588978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MAULE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16319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ÑUBLE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22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22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77524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BIOBÍO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151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81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00482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ARAUCANÍA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743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610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113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24189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LOS RÍOS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230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178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42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89254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LOS LAGOS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529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389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116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04863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AYSÉN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37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13825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MAGALLANES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45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25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91142"/>
                  </a:ext>
                </a:extLst>
              </a:tr>
              <a:tr h="237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TOTAL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effectLst/>
                        </a:rPr>
                        <a:t>3.123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effectLst/>
                        </a:rPr>
                        <a:t>1.446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effectLst/>
                        </a:rPr>
                        <a:t>399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effectLst/>
                        </a:rPr>
                        <a:t>1.278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effectLst/>
                        </a:rPr>
                        <a:t>1.677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6" marR="9126" marT="912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81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3752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/>
          <p:cNvPicPr preferRelativeResize="0"/>
          <p:nvPr/>
        </p:nvPicPr>
        <p:blipFill rotWithShape="1">
          <a:blip r:embed="rId4">
            <a:alphaModFix/>
          </a:blip>
          <a:srcRect r="452" b="52525"/>
          <a:stretch/>
        </p:blipFill>
        <p:spPr>
          <a:xfrm>
            <a:off x="8349760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9;p4">
            <a:extLst>
              <a:ext uri="{FF2B5EF4-FFF2-40B4-BE49-F238E27FC236}">
                <a16:creationId xmlns:a16="http://schemas.microsoft.com/office/drawing/2014/main" id="{1F30FCBB-D2C0-0099-6EC5-3332E2749D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3;p4">
            <a:extLst>
              <a:ext uri="{FF2B5EF4-FFF2-40B4-BE49-F238E27FC236}">
                <a16:creationId xmlns:a16="http://schemas.microsoft.com/office/drawing/2014/main" id="{F28F3C85-2A65-800C-79DE-BECEE3A7CB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2F9361-8F29-0B53-228B-9F56BA5DAC3F}"/>
              </a:ext>
            </a:extLst>
          </p:cNvPr>
          <p:cNvSpPr txBox="1"/>
          <p:nvPr/>
        </p:nvSpPr>
        <p:spPr>
          <a:xfrm>
            <a:off x="539435" y="62715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Hacia dónde avanzamos </a:t>
            </a:r>
            <a:endParaRPr lang="es-CL" sz="2000" b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24D93A9-D4D1-B19B-AB71-8BE5B5CED5AB}"/>
              </a:ext>
            </a:extLst>
          </p:cNvPr>
          <p:cNvSpPr/>
          <p:nvPr/>
        </p:nvSpPr>
        <p:spPr>
          <a:xfrm rot="19752219">
            <a:off x="3661537" y="1372657"/>
            <a:ext cx="4378488" cy="1011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Contribuir a la transformación </a:t>
            </a:r>
            <a:endParaRPr lang="es-CL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E5D71D1-7E8B-AE23-0AB7-6387BCB88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013353"/>
              </p:ext>
            </p:extLst>
          </p:nvPr>
        </p:nvGraphicFramePr>
        <p:xfrm>
          <a:off x="3842241" y="1093426"/>
          <a:ext cx="7832760" cy="449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8573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-78326" y="-1"/>
            <a:ext cx="1227032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3581">
            <a:off x="8230797" y="228718"/>
            <a:ext cx="3484269" cy="25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0202">
            <a:off x="192027" y="242492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7335">
            <a:off x="7947702" y="3505710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8077" y="4265128"/>
            <a:ext cx="1895847" cy="171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11646" y="981786"/>
            <a:ext cx="2968708" cy="268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97086" y="74811"/>
            <a:ext cx="1785343" cy="194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545</Words>
  <Application>Microsoft Office PowerPoint</Application>
  <PresentationFormat>Panorámica</PresentationFormat>
  <Paragraphs>148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 Pro</vt:lpstr>
      <vt:lpstr>Georgia Pro 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Andres De Armas Gonzalez</dc:creator>
  <cp:lastModifiedBy>Ericka Castro Quesada</cp:lastModifiedBy>
  <cp:revision>8</cp:revision>
  <dcterms:created xsi:type="dcterms:W3CDTF">2022-07-08T01:50:03Z</dcterms:created>
  <dcterms:modified xsi:type="dcterms:W3CDTF">2023-11-29T15:27:05Z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0x0101006FBF0A393E4ED341A4F52320B45E1EC7</vt:lpwstr>
  </property>
</Properties>
</file>