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54" r:id="rId3"/>
    <p:sldId id="549" r:id="rId4"/>
    <p:sldId id="489" r:id="rId5"/>
    <p:sldId id="552" r:id="rId6"/>
    <p:sldId id="555" r:id="rId7"/>
    <p:sldId id="553" r:id="rId8"/>
    <p:sldId id="556" r:id="rId9"/>
    <p:sldId id="557" r:id="rId10"/>
    <p:sldId id="558" r:id="rId11"/>
    <p:sldId id="559" r:id="rId12"/>
    <p:sldId id="5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B6B7E2-0441-FF73-E510-57FE93F422A8}" name="Gilda Isabel Gatica Verches" initials="GV" userId="S::gilda.gatica@mineduc.cl::74578e7a-4740-4726-b34e-26feec6865c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B864D7-60C0-40E7-B685-E4D15C7905F1}" v="32" dt="2023-11-30T01:13:51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7B067A-531C-4C68-852A-7E5682BCC27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AB87639-633B-4B8A-A1DD-AB702ECF8775}">
      <dgm:prSet/>
      <dgm:spPr/>
      <dgm:t>
        <a:bodyPr/>
        <a:lstStyle/>
        <a:p>
          <a:pPr rtl="0"/>
          <a:r>
            <a:rPr lang="es-ES" dirty="0">
              <a:latin typeface="Avenir Next LT Pro" panose="020B0504020202020204" pitchFamily="34" charset="0"/>
            </a:rPr>
            <a:t>Experiencias de aprendizaje radicalmente auténticas, humanistas y humanizadoras (UNESCO, 2021)</a:t>
          </a:r>
        </a:p>
        <a:p>
          <a:pPr rtl="0"/>
          <a:r>
            <a:rPr lang="es-ES" dirty="0" err="1">
              <a:latin typeface="Avenir Next LT Pro" panose="020B0504020202020204" pitchFamily="34" charset="0"/>
            </a:rPr>
            <a:t>Learning</a:t>
          </a:r>
          <a:r>
            <a:rPr lang="es-ES" dirty="0">
              <a:latin typeface="Avenir Next LT Pro" panose="020B0504020202020204" pitchFamily="34" charset="0"/>
            </a:rPr>
            <a:t> </a:t>
          </a:r>
          <a:r>
            <a:rPr lang="es-ES" dirty="0" err="1">
              <a:latin typeface="Avenir Next LT Pro" panose="020B0504020202020204" pitchFamily="34" charset="0"/>
            </a:rPr>
            <a:t>compass</a:t>
          </a:r>
          <a:r>
            <a:rPr lang="es-ES" dirty="0">
              <a:latin typeface="Avenir Next LT Pro" panose="020B0504020202020204" pitchFamily="34" charset="0"/>
            </a:rPr>
            <a:t> 2030, OCDE</a:t>
          </a:r>
        </a:p>
      </dgm:t>
    </dgm:pt>
    <dgm:pt modelId="{459E4C82-602F-4FD6-83C7-5C4EA6A5C579}" type="parTrans" cxnId="{86167C20-5552-4517-82A2-ED7B604A77ED}">
      <dgm:prSet/>
      <dgm:spPr/>
      <dgm:t>
        <a:bodyPr/>
        <a:lstStyle/>
        <a:p>
          <a:endParaRPr lang="es-ES">
            <a:latin typeface="Avenir Next LT Pro" panose="020B0504020202020204" pitchFamily="34" charset="0"/>
          </a:endParaRPr>
        </a:p>
      </dgm:t>
    </dgm:pt>
    <dgm:pt modelId="{6F68A923-635F-41EF-AA8F-96482B2FE951}" type="sibTrans" cxnId="{86167C20-5552-4517-82A2-ED7B604A77ED}">
      <dgm:prSet/>
      <dgm:spPr/>
      <dgm:t>
        <a:bodyPr/>
        <a:lstStyle/>
        <a:p>
          <a:endParaRPr lang="es-ES">
            <a:latin typeface="Avenir Next LT Pro" panose="020B0504020202020204" pitchFamily="34" charset="0"/>
          </a:endParaRPr>
        </a:p>
      </dgm:t>
    </dgm:pt>
    <dgm:pt modelId="{5147FF67-31B2-4096-9888-03B2B978386D}">
      <dgm:prSet/>
      <dgm:spPr/>
      <dgm:t>
        <a:bodyPr/>
        <a:lstStyle/>
        <a:p>
          <a:pPr rtl="0"/>
          <a:r>
            <a:rPr lang="es-ES">
              <a:latin typeface="Avenir Next LT Pro" panose="020B0504020202020204" pitchFamily="34" charset="0"/>
            </a:rPr>
            <a:t>Competencias globales de Aprendizaje Profundo en el siglo XXI: creatividad, carácter, colaboración, ciudadanía, comunicación y pensamiento crítico </a:t>
          </a:r>
        </a:p>
        <a:p>
          <a:pPr rtl="0"/>
          <a:r>
            <a:rPr lang="es-ES">
              <a:latin typeface="Avenir Next LT Pro" panose="020B0504020202020204" pitchFamily="34" charset="0"/>
            </a:rPr>
            <a:t>(6 C)</a:t>
          </a:r>
        </a:p>
      </dgm:t>
    </dgm:pt>
    <dgm:pt modelId="{B3F07D1D-E835-48F2-93FF-6DC8F3152958}" type="parTrans" cxnId="{0E6687D0-9D14-4379-89E9-4A7DDA6A6B83}">
      <dgm:prSet/>
      <dgm:spPr/>
      <dgm:t>
        <a:bodyPr/>
        <a:lstStyle/>
        <a:p>
          <a:endParaRPr lang="es-ES">
            <a:latin typeface="Avenir Next LT Pro" panose="020B0504020202020204" pitchFamily="34" charset="0"/>
          </a:endParaRPr>
        </a:p>
      </dgm:t>
    </dgm:pt>
    <dgm:pt modelId="{379A182B-C5D0-4506-B6AC-9890BAD22006}" type="sibTrans" cxnId="{0E6687D0-9D14-4379-89E9-4A7DDA6A6B83}">
      <dgm:prSet/>
      <dgm:spPr/>
      <dgm:t>
        <a:bodyPr/>
        <a:lstStyle/>
        <a:p>
          <a:endParaRPr lang="es-ES">
            <a:latin typeface="Avenir Next LT Pro" panose="020B0504020202020204" pitchFamily="34" charset="0"/>
          </a:endParaRPr>
        </a:p>
      </dgm:t>
    </dgm:pt>
    <dgm:pt modelId="{02D51423-F737-40E7-BF0C-C8332E8A9862}">
      <dgm:prSet/>
      <dgm:spPr/>
      <dgm:t>
        <a:bodyPr/>
        <a:lstStyle/>
        <a:p>
          <a:pPr rtl="0"/>
          <a:r>
            <a:rPr lang="es-ES" dirty="0">
              <a:latin typeface="Avenir Next LT Pro" panose="020B0504020202020204" pitchFamily="34" charset="0"/>
            </a:rPr>
            <a:t>Perspectiva de género</a:t>
          </a:r>
        </a:p>
        <a:p>
          <a:pPr rtl="0"/>
          <a:r>
            <a:rPr lang="es-ES" dirty="0">
              <a:latin typeface="Avenir Next LT Pro" panose="020B0504020202020204" pitchFamily="34" charset="0"/>
            </a:rPr>
            <a:t>Educación inclusiva</a:t>
          </a:r>
        </a:p>
        <a:p>
          <a:pPr rtl="0"/>
          <a:r>
            <a:rPr lang="es-ES" dirty="0">
              <a:latin typeface="Avenir Next LT Pro" panose="020B0504020202020204" pitchFamily="34" charset="0"/>
            </a:rPr>
            <a:t>Educación intercultural</a:t>
          </a:r>
        </a:p>
        <a:p>
          <a:pPr rtl="0"/>
          <a:r>
            <a:rPr lang="es-ES" dirty="0">
              <a:latin typeface="Avenir Next LT Pro" panose="020B0504020202020204" pitchFamily="34" charset="0"/>
            </a:rPr>
            <a:t>Educación integral</a:t>
          </a:r>
        </a:p>
      </dgm:t>
    </dgm:pt>
    <dgm:pt modelId="{4F994C03-273A-47FD-A6D3-C7DE57A3B224}" type="parTrans" cxnId="{B28D326B-065D-4F06-AECF-DBBFDADF2ACA}">
      <dgm:prSet/>
      <dgm:spPr/>
      <dgm:t>
        <a:bodyPr/>
        <a:lstStyle/>
        <a:p>
          <a:endParaRPr lang="es-ES">
            <a:latin typeface="Avenir Next LT Pro" panose="020B0504020202020204" pitchFamily="34" charset="0"/>
          </a:endParaRPr>
        </a:p>
      </dgm:t>
    </dgm:pt>
    <dgm:pt modelId="{CA410C3D-2AF7-41D3-883B-EB92A68A097F}" type="sibTrans" cxnId="{B28D326B-065D-4F06-AECF-DBBFDADF2ACA}">
      <dgm:prSet/>
      <dgm:spPr/>
      <dgm:t>
        <a:bodyPr/>
        <a:lstStyle/>
        <a:p>
          <a:endParaRPr lang="es-ES">
            <a:latin typeface="Avenir Next LT Pro" panose="020B0504020202020204" pitchFamily="34" charset="0"/>
          </a:endParaRPr>
        </a:p>
      </dgm:t>
    </dgm:pt>
    <dgm:pt modelId="{60997C35-EFFB-4FD8-AF72-499DEF817589}">
      <dgm:prSet/>
      <dgm:spPr/>
      <dgm:t>
        <a:bodyPr/>
        <a:lstStyle/>
        <a:p>
          <a:pPr rtl="0"/>
          <a:r>
            <a:rPr lang="es-ES" dirty="0">
              <a:latin typeface="Avenir Next LT Pro" panose="020B0504020202020204" pitchFamily="34" charset="0"/>
            </a:rPr>
            <a:t>Estudiantes protagonistas, constructores activos de su propio aprendizaje y comunidades educativas como agentes de cambio</a:t>
          </a:r>
        </a:p>
      </dgm:t>
    </dgm:pt>
    <dgm:pt modelId="{37877F61-EFFA-4CAE-8D38-59AF1287EA87}" type="parTrans" cxnId="{D0F29D43-2BB9-4E87-8897-2928BFB50F89}">
      <dgm:prSet/>
      <dgm:spPr/>
      <dgm:t>
        <a:bodyPr/>
        <a:lstStyle/>
        <a:p>
          <a:endParaRPr lang="es-ES">
            <a:latin typeface="Avenir Next LT Pro" panose="020B0504020202020204" pitchFamily="34" charset="0"/>
          </a:endParaRPr>
        </a:p>
      </dgm:t>
    </dgm:pt>
    <dgm:pt modelId="{891756C8-EA63-45A4-8D9D-B9C766108677}" type="sibTrans" cxnId="{D0F29D43-2BB9-4E87-8897-2928BFB50F89}">
      <dgm:prSet/>
      <dgm:spPr/>
      <dgm:t>
        <a:bodyPr/>
        <a:lstStyle/>
        <a:p>
          <a:endParaRPr lang="es-ES">
            <a:latin typeface="Avenir Next LT Pro" panose="020B0504020202020204" pitchFamily="34" charset="0"/>
          </a:endParaRPr>
        </a:p>
      </dgm:t>
    </dgm:pt>
    <dgm:pt modelId="{E5DE7DDE-078C-492B-8DE6-65ADBE32CA2B}" type="pres">
      <dgm:prSet presAssocID="{B27B067A-531C-4C68-852A-7E5682BCC27A}" presName="CompostProcess" presStyleCnt="0">
        <dgm:presLayoutVars>
          <dgm:dir/>
          <dgm:resizeHandles val="exact"/>
        </dgm:presLayoutVars>
      </dgm:prSet>
      <dgm:spPr/>
    </dgm:pt>
    <dgm:pt modelId="{202C89C4-1D50-409E-BC55-DF1FD5657B06}" type="pres">
      <dgm:prSet presAssocID="{B27B067A-531C-4C68-852A-7E5682BCC27A}" presName="arrow" presStyleLbl="bgShp" presStyleIdx="0" presStyleCnt="1"/>
      <dgm:spPr/>
    </dgm:pt>
    <dgm:pt modelId="{C565D1AB-40B5-48C4-A1E9-7156324B03C2}" type="pres">
      <dgm:prSet presAssocID="{B27B067A-531C-4C68-852A-7E5682BCC27A}" presName="linearProcess" presStyleCnt="0"/>
      <dgm:spPr/>
    </dgm:pt>
    <dgm:pt modelId="{6EF654F0-B35B-4512-B024-90F5CBDC3D3C}" type="pres">
      <dgm:prSet presAssocID="{FAB87639-633B-4B8A-A1DD-AB702ECF8775}" presName="textNode" presStyleLbl="node1" presStyleIdx="0" presStyleCnt="4">
        <dgm:presLayoutVars>
          <dgm:bulletEnabled val="1"/>
        </dgm:presLayoutVars>
      </dgm:prSet>
      <dgm:spPr/>
    </dgm:pt>
    <dgm:pt modelId="{F11CA8FB-6C36-4597-8586-37B801064F12}" type="pres">
      <dgm:prSet presAssocID="{6F68A923-635F-41EF-AA8F-96482B2FE951}" presName="sibTrans" presStyleCnt="0"/>
      <dgm:spPr/>
    </dgm:pt>
    <dgm:pt modelId="{19162F82-67BF-4202-93D5-7179ACE44AA4}" type="pres">
      <dgm:prSet presAssocID="{5147FF67-31B2-4096-9888-03B2B978386D}" presName="textNode" presStyleLbl="node1" presStyleIdx="1" presStyleCnt="4">
        <dgm:presLayoutVars>
          <dgm:bulletEnabled val="1"/>
        </dgm:presLayoutVars>
      </dgm:prSet>
      <dgm:spPr/>
    </dgm:pt>
    <dgm:pt modelId="{462175EA-A43C-44A6-A02D-FC29B4753F79}" type="pres">
      <dgm:prSet presAssocID="{379A182B-C5D0-4506-B6AC-9890BAD22006}" presName="sibTrans" presStyleCnt="0"/>
      <dgm:spPr/>
    </dgm:pt>
    <dgm:pt modelId="{D997BD06-4F4E-4CF5-9020-1B0DEF58A8B0}" type="pres">
      <dgm:prSet presAssocID="{02D51423-F737-40E7-BF0C-C8332E8A9862}" presName="textNode" presStyleLbl="node1" presStyleIdx="2" presStyleCnt="4">
        <dgm:presLayoutVars>
          <dgm:bulletEnabled val="1"/>
        </dgm:presLayoutVars>
      </dgm:prSet>
      <dgm:spPr/>
    </dgm:pt>
    <dgm:pt modelId="{BA4CD34F-8644-42F7-BDA3-54F0515C17DC}" type="pres">
      <dgm:prSet presAssocID="{CA410C3D-2AF7-41D3-883B-EB92A68A097F}" presName="sibTrans" presStyleCnt="0"/>
      <dgm:spPr/>
    </dgm:pt>
    <dgm:pt modelId="{8380AE1C-68E4-42DA-B19D-54385432A9D8}" type="pres">
      <dgm:prSet presAssocID="{60997C35-EFFB-4FD8-AF72-499DEF817589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F869AA1D-9F10-41BB-A72F-EE857769F4A3}" type="presOf" srcId="{FAB87639-633B-4B8A-A1DD-AB702ECF8775}" destId="{6EF654F0-B35B-4512-B024-90F5CBDC3D3C}" srcOrd="0" destOrd="0" presId="urn:microsoft.com/office/officeart/2005/8/layout/hProcess9"/>
    <dgm:cxn modelId="{86167C20-5552-4517-82A2-ED7B604A77ED}" srcId="{B27B067A-531C-4C68-852A-7E5682BCC27A}" destId="{FAB87639-633B-4B8A-A1DD-AB702ECF8775}" srcOrd="0" destOrd="0" parTransId="{459E4C82-602F-4FD6-83C7-5C4EA6A5C579}" sibTransId="{6F68A923-635F-41EF-AA8F-96482B2FE951}"/>
    <dgm:cxn modelId="{EC405D37-4BBB-434E-B5A8-44746D88F24D}" type="presOf" srcId="{02D51423-F737-40E7-BF0C-C8332E8A9862}" destId="{D997BD06-4F4E-4CF5-9020-1B0DEF58A8B0}" srcOrd="0" destOrd="0" presId="urn:microsoft.com/office/officeart/2005/8/layout/hProcess9"/>
    <dgm:cxn modelId="{D0F29D43-2BB9-4E87-8897-2928BFB50F89}" srcId="{B27B067A-531C-4C68-852A-7E5682BCC27A}" destId="{60997C35-EFFB-4FD8-AF72-499DEF817589}" srcOrd="3" destOrd="0" parTransId="{37877F61-EFFA-4CAE-8D38-59AF1287EA87}" sibTransId="{891756C8-EA63-45A4-8D9D-B9C766108677}"/>
    <dgm:cxn modelId="{B28D326B-065D-4F06-AECF-DBBFDADF2ACA}" srcId="{B27B067A-531C-4C68-852A-7E5682BCC27A}" destId="{02D51423-F737-40E7-BF0C-C8332E8A9862}" srcOrd="2" destOrd="0" parTransId="{4F994C03-273A-47FD-A6D3-C7DE57A3B224}" sibTransId="{CA410C3D-2AF7-41D3-883B-EB92A68A097F}"/>
    <dgm:cxn modelId="{4A17FD5A-3492-4C1F-BFBD-6CEF4BFE78F4}" type="presOf" srcId="{60997C35-EFFB-4FD8-AF72-499DEF817589}" destId="{8380AE1C-68E4-42DA-B19D-54385432A9D8}" srcOrd="0" destOrd="0" presId="urn:microsoft.com/office/officeart/2005/8/layout/hProcess9"/>
    <dgm:cxn modelId="{0B373591-99EE-4E75-8DA7-7C8318899491}" type="presOf" srcId="{5147FF67-31B2-4096-9888-03B2B978386D}" destId="{19162F82-67BF-4202-93D5-7179ACE44AA4}" srcOrd="0" destOrd="0" presId="urn:microsoft.com/office/officeart/2005/8/layout/hProcess9"/>
    <dgm:cxn modelId="{0E6687D0-9D14-4379-89E9-4A7DDA6A6B83}" srcId="{B27B067A-531C-4C68-852A-7E5682BCC27A}" destId="{5147FF67-31B2-4096-9888-03B2B978386D}" srcOrd="1" destOrd="0" parTransId="{B3F07D1D-E835-48F2-93FF-6DC8F3152958}" sibTransId="{379A182B-C5D0-4506-B6AC-9890BAD22006}"/>
    <dgm:cxn modelId="{402A55D2-63F3-4620-9BAF-CCCF99142BF4}" type="presOf" srcId="{B27B067A-531C-4C68-852A-7E5682BCC27A}" destId="{E5DE7DDE-078C-492B-8DE6-65ADBE32CA2B}" srcOrd="0" destOrd="0" presId="urn:microsoft.com/office/officeart/2005/8/layout/hProcess9"/>
    <dgm:cxn modelId="{3BFF1328-1E7E-45CD-B15A-17A2FA1180F9}" type="presParOf" srcId="{E5DE7DDE-078C-492B-8DE6-65ADBE32CA2B}" destId="{202C89C4-1D50-409E-BC55-DF1FD5657B06}" srcOrd="0" destOrd="0" presId="urn:microsoft.com/office/officeart/2005/8/layout/hProcess9"/>
    <dgm:cxn modelId="{146E6A8D-6C52-44CA-A867-6F50584FA5B9}" type="presParOf" srcId="{E5DE7DDE-078C-492B-8DE6-65ADBE32CA2B}" destId="{C565D1AB-40B5-48C4-A1E9-7156324B03C2}" srcOrd="1" destOrd="0" presId="urn:microsoft.com/office/officeart/2005/8/layout/hProcess9"/>
    <dgm:cxn modelId="{4C025F13-B953-464C-A9F5-71E9CA3C45C9}" type="presParOf" srcId="{C565D1AB-40B5-48C4-A1E9-7156324B03C2}" destId="{6EF654F0-B35B-4512-B024-90F5CBDC3D3C}" srcOrd="0" destOrd="0" presId="urn:microsoft.com/office/officeart/2005/8/layout/hProcess9"/>
    <dgm:cxn modelId="{A9E74085-970E-49E6-862D-9345BCB73F00}" type="presParOf" srcId="{C565D1AB-40B5-48C4-A1E9-7156324B03C2}" destId="{F11CA8FB-6C36-4597-8586-37B801064F12}" srcOrd="1" destOrd="0" presId="urn:microsoft.com/office/officeart/2005/8/layout/hProcess9"/>
    <dgm:cxn modelId="{A122387C-9F5B-47FC-85D5-F05457D4C439}" type="presParOf" srcId="{C565D1AB-40B5-48C4-A1E9-7156324B03C2}" destId="{19162F82-67BF-4202-93D5-7179ACE44AA4}" srcOrd="2" destOrd="0" presId="urn:microsoft.com/office/officeart/2005/8/layout/hProcess9"/>
    <dgm:cxn modelId="{EB08A5B3-D057-462B-93B7-4B425EA7EBEA}" type="presParOf" srcId="{C565D1AB-40B5-48C4-A1E9-7156324B03C2}" destId="{462175EA-A43C-44A6-A02D-FC29B4753F79}" srcOrd="3" destOrd="0" presId="urn:microsoft.com/office/officeart/2005/8/layout/hProcess9"/>
    <dgm:cxn modelId="{A20F95D3-32B3-4A3E-A84F-A5387090C74D}" type="presParOf" srcId="{C565D1AB-40B5-48C4-A1E9-7156324B03C2}" destId="{D997BD06-4F4E-4CF5-9020-1B0DEF58A8B0}" srcOrd="4" destOrd="0" presId="urn:microsoft.com/office/officeart/2005/8/layout/hProcess9"/>
    <dgm:cxn modelId="{26F129CF-DDFA-48DA-93A9-56BEBD4360F3}" type="presParOf" srcId="{C565D1AB-40B5-48C4-A1E9-7156324B03C2}" destId="{BA4CD34F-8644-42F7-BDA3-54F0515C17DC}" srcOrd="5" destOrd="0" presId="urn:microsoft.com/office/officeart/2005/8/layout/hProcess9"/>
    <dgm:cxn modelId="{0619B871-C960-4C90-A293-C474DEDAEFF4}" type="presParOf" srcId="{C565D1AB-40B5-48C4-A1E9-7156324B03C2}" destId="{8380AE1C-68E4-42DA-B19D-54385432A9D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C89C4-1D50-409E-BC55-DF1FD5657B06}">
      <dsp:nvSpPr>
        <dsp:cNvPr id="0" name=""/>
        <dsp:cNvSpPr/>
      </dsp:nvSpPr>
      <dsp:spPr>
        <a:xfrm>
          <a:off x="869622" y="0"/>
          <a:ext cx="9855725" cy="46555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654F0-B35B-4512-B024-90F5CBDC3D3C}">
      <dsp:nvSpPr>
        <dsp:cNvPr id="0" name=""/>
        <dsp:cNvSpPr/>
      </dsp:nvSpPr>
      <dsp:spPr>
        <a:xfrm>
          <a:off x="5803" y="1396650"/>
          <a:ext cx="2791172" cy="186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latin typeface="Avenir Next LT Pro" panose="020B0504020202020204" pitchFamily="34" charset="0"/>
            </a:rPr>
            <a:t>Experiencias de aprendizaje radicalmente auténticas, humanistas y humanizadoras (UNESCO, 2021)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 err="1">
              <a:latin typeface="Avenir Next LT Pro" panose="020B0504020202020204" pitchFamily="34" charset="0"/>
            </a:rPr>
            <a:t>Learning</a:t>
          </a:r>
          <a:r>
            <a:rPr lang="es-ES" sz="1500" kern="1200" dirty="0">
              <a:latin typeface="Avenir Next LT Pro" panose="020B0504020202020204" pitchFamily="34" charset="0"/>
            </a:rPr>
            <a:t> </a:t>
          </a:r>
          <a:r>
            <a:rPr lang="es-ES" sz="1500" kern="1200" dirty="0" err="1">
              <a:latin typeface="Avenir Next LT Pro" panose="020B0504020202020204" pitchFamily="34" charset="0"/>
            </a:rPr>
            <a:t>compass</a:t>
          </a:r>
          <a:r>
            <a:rPr lang="es-ES" sz="1500" kern="1200" dirty="0">
              <a:latin typeface="Avenir Next LT Pro" panose="020B0504020202020204" pitchFamily="34" charset="0"/>
            </a:rPr>
            <a:t> 2030, OCDE</a:t>
          </a:r>
        </a:p>
      </dsp:txBody>
      <dsp:txXfrm>
        <a:off x="96708" y="1487555"/>
        <a:ext cx="2609362" cy="1680390"/>
      </dsp:txXfrm>
    </dsp:sp>
    <dsp:sp modelId="{19162F82-67BF-4202-93D5-7179ACE44AA4}">
      <dsp:nvSpPr>
        <dsp:cNvPr id="0" name=""/>
        <dsp:cNvSpPr/>
      </dsp:nvSpPr>
      <dsp:spPr>
        <a:xfrm>
          <a:off x="2936533" y="1396650"/>
          <a:ext cx="2791172" cy="186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>
              <a:latin typeface="Avenir Next LT Pro" panose="020B0504020202020204" pitchFamily="34" charset="0"/>
            </a:rPr>
            <a:t>Competencias globales de Aprendizaje Profundo en el siglo XXI: creatividad, carácter, colaboración, ciudadanía, comunicación y pensamiento crítico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>
              <a:latin typeface="Avenir Next LT Pro" panose="020B0504020202020204" pitchFamily="34" charset="0"/>
            </a:rPr>
            <a:t>(6 C)</a:t>
          </a:r>
        </a:p>
      </dsp:txBody>
      <dsp:txXfrm>
        <a:off x="3027438" y="1487555"/>
        <a:ext cx="2609362" cy="1680390"/>
      </dsp:txXfrm>
    </dsp:sp>
    <dsp:sp modelId="{D997BD06-4F4E-4CF5-9020-1B0DEF58A8B0}">
      <dsp:nvSpPr>
        <dsp:cNvPr id="0" name=""/>
        <dsp:cNvSpPr/>
      </dsp:nvSpPr>
      <dsp:spPr>
        <a:xfrm>
          <a:off x="5867264" y="1396650"/>
          <a:ext cx="2791172" cy="186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latin typeface="Avenir Next LT Pro" panose="020B0504020202020204" pitchFamily="34" charset="0"/>
            </a:rPr>
            <a:t>Perspectiva de género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latin typeface="Avenir Next LT Pro" panose="020B0504020202020204" pitchFamily="34" charset="0"/>
            </a:rPr>
            <a:t>Educación inclusiva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latin typeface="Avenir Next LT Pro" panose="020B0504020202020204" pitchFamily="34" charset="0"/>
            </a:rPr>
            <a:t>Educación intercultural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latin typeface="Avenir Next LT Pro" panose="020B0504020202020204" pitchFamily="34" charset="0"/>
            </a:rPr>
            <a:t>Educación integral</a:t>
          </a:r>
        </a:p>
      </dsp:txBody>
      <dsp:txXfrm>
        <a:off x="5958169" y="1487555"/>
        <a:ext cx="2609362" cy="1680390"/>
      </dsp:txXfrm>
    </dsp:sp>
    <dsp:sp modelId="{8380AE1C-68E4-42DA-B19D-54385432A9D8}">
      <dsp:nvSpPr>
        <dsp:cNvPr id="0" name=""/>
        <dsp:cNvSpPr/>
      </dsp:nvSpPr>
      <dsp:spPr>
        <a:xfrm>
          <a:off x="8797995" y="1396650"/>
          <a:ext cx="2791172" cy="186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latin typeface="Avenir Next LT Pro" panose="020B0504020202020204" pitchFamily="34" charset="0"/>
            </a:rPr>
            <a:t>Estudiantes protagonistas, constructores activos de su propio aprendizaje y comunidades educativas como agentes de cambio</a:t>
          </a:r>
        </a:p>
      </dsp:txBody>
      <dsp:txXfrm>
        <a:off x="8888900" y="1487555"/>
        <a:ext cx="2609362" cy="1680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86DFE-6D0E-8FB3-54FC-A63CD1F51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A29890-8837-E9FD-31A4-FAF284EAF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10452-FD30-FF29-0DE3-B974953F6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9628-A5A9-4368-9186-06AE0C57F1E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9AFDE-831D-D946-C0FE-B3CA73812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2935B-8277-4B24-6C2B-79E9C90B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916-9CF6-4197-87EF-A48011F847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8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EB08E-22BE-12C1-19E2-81A04330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6A9A79-0AFB-8766-4CF0-44BAC7D3F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6B163-AB0C-4C7F-5188-F342AD6D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9628-A5A9-4368-9186-06AE0C57F1E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6E6F2-1860-6609-EC92-8577AFD97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2F288-3FEB-7C61-19DC-7F892D74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916-9CF6-4197-87EF-A48011F847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4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D78441-D859-5889-E333-F6E15D57CF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F02B80-37C7-270F-E241-7927CD673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6ED1C-E2AC-F7D2-AAEF-0CCEAEF9D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9628-A5A9-4368-9186-06AE0C57F1E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DC8C9-E980-8E2F-67B6-BA852890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BB7CA-3B66-3C2C-70FF-766D3C535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916-9CF6-4197-87EF-A48011F847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3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65890-249F-EBE9-05C3-EDE9CDBBF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9E584-A92B-8048-99AC-46B02CD93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D5487-3D35-6A99-9916-D473B238F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9628-A5A9-4368-9186-06AE0C57F1E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F8514-641D-D9CC-3153-4FA83D252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B27C6-D119-FE8D-BE74-6BF88CD3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916-9CF6-4197-87EF-A48011F847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9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EA561-1FEB-5A2B-5960-62EB3345C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E70DC-046A-098A-9301-7FB7AB7EE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7005D-FADF-B890-19E4-82C54D6BA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9628-A5A9-4368-9186-06AE0C57F1E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C5B68-1B74-FA41-3B48-E25554B4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6E0C7-CFDE-6DD2-87C3-78144F03F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916-9CF6-4197-87EF-A48011F847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2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F4271-02F2-A445-CD51-B044B5F3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22111-47C5-0C28-B89B-9A669EA17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29F68-0D4A-7C86-B540-6941B9172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66B42-3FBB-9D5A-436E-CC1F4EBF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9628-A5A9-4368-9186-06AE0C57F1E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96026-E6E1-26F9-FA01-888C4A771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0B8AE-F9B4-0807-7824-C330001C1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916-9CF6-4197-87EF-A48011F847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6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7444-8FBF-6E94-4018-25744F870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7799D-C379-919A-2C38-E4FA71D40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FA22A-9A61-CA2A-1986-48F80111E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95C4B-76CF-3090-FA0E-13DA6468F7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7B97E9-9D33-D1C7-9527-CAF9B3D22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2A5EB7-663E-6886-4E67-9026B5CE0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9628-A5A9-4368-9186-06AE0C57F1E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B5DBC0-0DF8-77E8-6259-6B18EE87F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8C7AE-C614-700A-511C-679FB9C2D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916-9CF6-4197-87EF-A48011F847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2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7AF13-FFE7-460A-F40B-B3CF4F22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BA36C-E235-DC39-414B-CAFC35F9A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9628-A5A9-4368-9186-06AE0C57F1E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6F49CE-CD6F-657F-1FF4-A658B775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710474-A15F-16A9-63CF-027EF31F4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916-9CF6-4197-87EF-A48011F847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5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4A9793-3DC3-AD75-7F67-4A6293A94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9628-A5A9-4368-9186-06AE0C57F1E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91852D-DBD5-7D3E-7418-F6C4CC07D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E6B65-3A56-86CB-34A4-161AEBEFB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916-9CF6-4197-87EF-A48011F847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3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14159-DA09-F118-584F-C8919931D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59A80-DAE4-06D3-2F78-E52EE6333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8BF84-0B3C-6205-1DB4-4D1F4128F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7709A-86B5-EE31-8902-F6166115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9628-A5A9-4368-9186-06AE0C57F1E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7745E-8189-2D76-86FE-505359C35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122C4-F15A-0ABB-8517-5AD5B2FF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916-9CF6-4197-87EF-A48011F847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2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97FB2-6ED4-43EE-9922-F2EB2B8EF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86A8DD-A821-51E6-4325-DA2C3B447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CDB65-B7B7-1570-15B1-69A2CA723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B14EA-17F8-4AE6-52ED-A3987CB7F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9628-A5A9-4368-9186-06AE0C57F1E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32AC1-133D-3772-0905-5452531FD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C72D5-1535-3AFC-B5E1-70C17B7BE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916-9CF6-4197-87EF-A48011F847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4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35EB0-4FF1-E03D-70F2-484268AA2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9C28D-A830-DF40-CABD-3B0E44BFE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BD2A3-C916-6E9B-1FBD-1DD46067CA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E9628-A5A9-4368-9186-06AE0C57F1E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58399-5FE6-FB12-5F8B-9237D75B1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BED60-CB07-5D87-8622-5D61D3BB5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84916-9CF6-4197-87EF-A48011F847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5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2">
            <a:extLst>
              <a:ext uri="{FF2B5EF4-FFF2-40B4-BE49-F238E27FC236}">
                <a16:creationId xmlns:a16="http://schemas.microsoft.com/office/drawing/2014/main" id="{C83BDBDF-E1C4-8038-2A0F-9E99B69089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  <a:latin typeface="gobC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D20971-B100-D288-A1AF-63FF5D242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3735"/>
            <a:ext cx="9144000" cy="2387600"/>
          </a:xfrm>
        </p:spPr>
        <p:txBody>
          <a:bodyPr>
            <a:noAutofit/>
          </a:bodyPr>
          <a:lstStyle/>
          <a:p>
            <a:r>
              <a:rPr lang="es-419" sz="4800" dirty="0">
                <a:solidFill>
                  <a:schemeClr val="bg1"/>
                </a:solidFill>
                <a:latin typeface="Avenir Next LT Pro" panose="020B0504020202020204" pitchFamily="34" charset="0"/>
              </a:rPr>
              <a:t>La interculturalidad como motor de transformación para aprendizajes en el siglo XXI</a:t>
            </a:r>
            <a:endParaRPr lang="en-US" sz="48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E573B-186A-4A77-62DE-9AC7779F8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33410"/>
            <a:ext cx="9144000" cy="1655762"/>
          </a:xfrm>
        </p:spPr>
        <p:txBody>
          <a:bodyPr/>
          <a:lstStyle/>
          <a:p>
            <a:r>
              <a:rPr lang="es-419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Noviembre 2023</a:t>
            </a:r>
            <a:endParaRPr lang="en-US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A214EEDC-49D0-3346-0650-A5DEDA5CE678}"/>
              </a:ext>
            </a:extLst>
          </p:cNvPr>
          <p:cNvSpPr/>
          <p:nvPr/>
        </p:nvSpPr>
        <p:spPr>
          <a:xfrm>
            <a:off x="433371" y="0"/>
            <a:ext cx="4252059" cy="219934"/>
          </a:xfrm>
          <a:custGeom>
            <a:avLst/>
            <a:gdLst/>
            <a:ahLst/>
            <a:cxnLst/>
            <a:rect l="l" t="t" r="r" b="b"/>
            <a:pathLst>
              <a:path w="6378089" h="329901">
                <a:moveTo>
                  <a:pt x="0" y="0"/>
                </a:moveTo>
                <a:lnTo>
                  <a:pt x="6378089" y="0"/>
                </a:lnTo>
                <a:lnTo>
                  <a:pt x="6378089" y="329901"/>
                </a:lnTo>
                <a:lnTo>
                  <a:pt x="0" y="329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8985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18C6BC0E-B469-B9FE-CBE1-FA39C57157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  <a:latin typeface="gobC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5800" y="581065"/>
            <a:ext cx="2057400" cy="2153841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680"/>
              </a:lnSpc>
            </a:pPr>
            <a:endParaRPr sz="1200">
              <a:solidFill>
                <a:schemeClr val="bg1"/>
              </a:solidFill>
              <a:latin typeface="gobC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136445" y="589359"/>
            <a:ext cx="2057399" cy="215384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680"/>
              </a:lnSpc>
            </a:pPr>
            <a:endParaRPr sz="1200">
              <a:solidFill>
                <a:schemeClr val="bg1"/>
              </a:solidFill>
              <a:latin typeface="gobCL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5127" y="1113458"/>
            <a:ext cx="816155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01516" lvl="1" algn="just">
              <a:spcAft>
                <a:spcPts val="800"/>
              </a:spcAft>
            </a:pPr>
            <a:r>
              <a:rPr lang="en-US" sz="3200" u="sng" dirty="0">
                <a:solidFill>
                  <a:schemeClr val="bg1"/>
                </a:solidFill>
                <a:latin typeface="Avenir Next LT Pro" panose="020B0504020202020204" pitchFamily="34" charset="0"/>
              </a:rPr>
              <a:t>Para las </a:t>
            </a:r>
            <a:r>
              <a:rPr lang="en-US" sz="3200" u="sng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comunidades</a:t>
            </a:r>
            <a:r>
              <a:rPr lang="en-US" sz="3200" u="sng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en-US" sz="3200" u="sng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educativas</a:t>
            </a:r>
            <a:endParaRPr lang="en-US" sz="3200" u="sng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DB0A2D45-5D3F-4790-221A-DAB9C97B726D}"/>
              </a:ext>
            </a:extLst>
          </p:cNvPr>
          <p:cNvSpPr/>
          <p:nvPr/>
        </p:nvSpPr>
        <p:spPr>
          <a:xfrm>
            <a:off x="433371" y="0"/>
            <a:ext cx="4252059" cy="219934"/>
          </a:xfrm>
          <a:custGeom>
            <a:avLst/>
            <a:gdLst/>
            <a:ahLst/>
            <a:cxnLst/>
            <a:rect l="l" t="t" r="r" b="b"/>
            <a:pathLst>
              <a:path w="6378089" h="329901">
                <a:moveTo>
                  <a:pt x="0" y="0"/>
                </a:moveTo>
                <a:lnTo>
                  <a:pt x="6378089" y="0"/>
                </a:lnTo>
                <a:lnTo>
                  <a:pt x="6378089" y="329901"/>
                </a:lnTo>
                <a:lnTo>
                  <a:pt x="0" y="329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3A4A2FDE-444B-3640-2FE9-92688B44ECC8}"/>
              </a:ext>
            </a:extLst>
          </p:cNvPr>
          <p:cNvSpPr txBox="1"/>
          <p:nvPr/>
        </p:nvSpPr>
        <p:spPr>
          <a:xfrm>
            <a:off x="370289" y="677441"/>
            <a:ext cx="10789901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78"/>
              </a:lnSpc>
            </a:pP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La </a:t>
            </a:r>
            <a:r>
              <a:rPr lang="en-US" sz="3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educación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 intercultural </a:t>
            </a:r>
            <a:r>
              <a:rPr lang="en-US" sz="3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como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 motor de </a:t>
            </a:r>
            <a:r>
              <a:rPr lang="en-US" sz="3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transformación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5D311A1E-46CE-92D4-3D2A-32ADDDB14B75}"/>
              </a:ext>
            </a:extLst>
          </p:cNvPr>
          <p:cNvSpPr txBox="1"/>
          <p:nvPr/>
        </p:nvSpPr>
        <p:spPr>
          <a:xfrm>
            <a:off x="370289" y="2041918"/>
            <a:ext cx="10874654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01516" lvl="1" algn="just">
              <a:spcBef>
                <a:spcPts val="600"/>
              </a:spcBef>
              <a:spcAft>
                <a:spcPts val="1200"/>
              </a:spcAft>
            </a:pPr>
            <a:r>
              <a:rPr lang="es-ES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Propender a comunidades educativas interculturales propicia:</a:t>
            </a:r>
          </a:p>
          <a:p>
            <a:pPr marL="403033" lvl="1" indent="-201517" algn="just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ES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Climas y comunidades más inclusivas y acogedoras, que potencian la pertenencia de cada estudiante. </a:t>
            </a:r>
          </a:p>
          <a:p>
            <a:pPr marL="403033" lvl="1" indent="-201517" algn="just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ES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El respeto y reconocimiento de los diversos contextos de los y las estudiantes. </a:t>
            </a:r>
          </a:p>
          <a:p>
            <a:pPr marL="403033" lvl="1" indent="-201517" algn="just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ES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Relaciones fuertes escuela-familia-comunidad. </a:t>
            </a:r>
          </a:p>
          <a:p>
            <a:pPr marL="403033" lvl="1" indent="-201517" algn="just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ES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Conocimiento profundo de cada estudiante, sus historias, presentes e intereses.</a:t>
            </a:r>
          </a:p>
        </p:txBody>
      </p:sp>
      <p:pic>
        <p:nvPicPr>
          <p:cNvPr id="6" name="Picture 5" descr="A group of people with hands raised&#10;&#10;Description automatically generated">
            <a:extLst>
              <a:ext uri="{FF2B5EF4-FFF2-40B4-BE49-F238E27FC236}">
                <a16:creationId xmlns:a16="http://schemas.microsoft.com/office/drawing/2014/main" id="{5036A761-454C-83D3-C5BF-E390883132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6" r="83125" b="44614"/>
          <a:stretch/>
        </p:blipFill>
        <p:spPr>
          <a:xfrm>
            <a:off x="6492744" y="991754"/>
            <a:ext cx="984165" cy="7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18C6BC0E-B469-B9FE-CBE1-FA39C57157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  <a:latin typeface="gobC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5800" y="581065"/>
            <a:ext cx="2057400" cy="2153841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680"/>
              </a:lnSpc>
            </a:pPr>
            <a:endParaRPr sz="1200">
              <a:solidFill>
                <a:schemeClr val="bg1"/>
              </a:solidFill>
              <a:latin typeface="gobC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136445" y="589359"/>
            <a:ext cx="2057399" cy="215384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680"/>
              </a:lnSpc>
            </a:pPr>
            <a:endParaRPr sz="1200">
              <a:solidFill>
                <a:schemeClr val="bg1"/>
              </a:solidFill>
              <a:latin typeface="gobCL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5127" y="1113458"/>
            <a:ext cx="816155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01516" lvl="1" algn="just">
              <a:spcAft>
                <a:spcPts val="800"/>
              </a:spcAft>
            </a:pPr>
            <a:r>
              <a:rPr lang="en-US" sz="3200" u="sng" dirty="0">
                <a:solidFill>
                  <a:schemeClr val="bg1"/>
                </a:solidFill>
                <a:latin typeface="Avenir Next LT Pro" panose="020B0504020202020204" pitchFamily="34" charset="0"/>
              </a:rPr>
              <a:t>Para la </a:t>
            </a:r>
            <a:r>
              <a:rPr lang="en-US" sz="3200" u="sng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sociedad</a:t>
            </a:r>
            <a:endParaRPr lang="en-US" sz="3200" u="sng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DB0A2D45-5D3F-4790-221A-DAB9C97B726D}"/>
              </a:ext>
            </a:extLst>
          </p:cNvPr>
          <p:cNvSpPr/>
          <p:nvPr/>
        </p:nvSpPr>
        <p:spPr>
          <a:xfrm>
            <a:off x="433371" y="0"/>
            <a:ext cx="4252059" cy="219934"/>
          </a:xfrm>
          <a:custGeom>
            <a:avLst/>
            <a:gdLst/>
            <a:ahLst/>
            <a:cxnLst/>
            <a:rect l="l" t="t" r="r" b="b"/>
            <a:pathLst>
              <a:path w="6378089" h="329901">
                <a:moveTo>
                  <a:pt x="0" y="0"/>
                </a:moveTo>
                <a:lnTo>
                  <a:pt x="6378089" y="0"/>
                </a:lnTo>
                <a:lnTo>
                  <a:pt x="6378089" y="329901"/>
                </a:lnTo>
                <a:lnTo>
                  <a:pt x="0" y="329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3A4A2FDE-444B-3640-2FE9-92688B44ECC8}"/>
              </a:ext>
            </a:extLst>
          </p:cNvPr>
          <p:cNvSpPr txBox="1"/>
          <p:nvPr/>
        </p:nvSpPr>
        <p:spPr>
          <a:xfrm>
            <a:off x="370289" y="677441"/>
            <a:ext cx="10789901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78"/>
              </a:lnSpc>
            </a:pP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La </a:t>
            </a:r>
            <a:r>
              <a:rPr lang="en-US" sz="3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educación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 intercultural </a:t>
            </a:r>
            <a:r>
              <a:rPr lang="en-US" sz="3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como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 motor de </a:t>
            </a:r>
            <a:r>
              <a:rPr lang="en-US" sz="3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transformación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B4CE9BE2-2972-B94F-5F2D-D8ED2FCD35F7}"/>
              </a:ext>
            </a:extLst>
          </p:cNvPr>
          <p:cNvSpPr txBox="1"/>
          <p:nvPr/>
        </p:nvSpPr>
        <p:spPr>
          <a:xfrm>
            <a:off x="370289" y="2041918"/>
            <a:ext cx="10874654" cy="4247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01516" lvl="1" algn="just">
              <a:spcBef>
                <a:spcPts val="600"/>
              </a:spcBef>
              <a:spcAft>
                <a:spcPts val="1200"/>
              </a:spcAft>
            </a:pPr>
            <a:r>
              <a:rPr lang="es-ES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Propender a comunidades educativas interculturales propicia:</a:t>
            </a:r>
          </a:p>
          <a:p>
            <a:pPr marL="403033" lvl="1" indent="-201517" algn="just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ES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El diálogo horizontal o simétrico, al reconocer o valorar la riqueza de la diversidad lingüística, cultural, territorial, espiritual, contribuyendo a una comprensión más holística del mundo. </a:t>
            </a:r>
          </a:p>
          <a:p>
            <a:pPr marL="403033" lvl="1" indent="-201517" algn="just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ES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La reducción de los prejuicios y el fortalecimiento de la comprensión mutua y cohesión social. </a:t>
            </a:r>
          </a:p>
          <a:p>
            <a:pPr marL="403033" lvl="1" indent="-201517" algn="just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ES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Habilidades para la negociación y resolución pacífica de conflictos, contribuyendo a una sociedad más pacífica. </a:t>
            </a:r>
          </a:p>
          <a:p>
            <a:pPr marL="403033" lvl="1" indent="-201517" algn="just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ES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Una preocupación por la interconexión de lo viviente y su cuidado. </a:t>
            </a:r>
          </a:p>
        </p:txBody>
      </p:sp>
      <p:pic>
        <p:nvPicPr>
          <p:cNvPr id="6" name="Picture 5" descr="A group of people with hands raised&#10;&#10;Description automatically generated">
            <a:extLst>
              <a:ext uri="{FF2B5EF4-FFF2-40B4-BE49-F238E27FC236}">
                <a16:creationId xmlns:a16="http://schemas.microsoft.com/office/drawing/2014/main" id="{2FFFD5F7-DF28-4F92-3178-D176D34DDA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26" r="83125" b="13651"/>
          <a:stretch/>
        </p:blipFill>
        <p:spPr>
          <a:xfrm>
            <a:off x="3429000" y="960870"/>
            <a:ext cx="783387" cy="83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44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18C6BC0E-B469-B9FE-CBE1-FA39C57157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  <a:latin typeface="gobC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5800" y="581065"/>
            <a:ext cx="2057400" cy="2153841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680"/>
              </a:lnSpc>
            </a:pPr>
            <a:endParaRPr sz="1200">
              <a:solidFill>
                <a:schemeClr val="bg1"/>
              </a:solidFill>
              <a:latin typeface="gobC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136445" y="589359"/>
            <a:ext cx="2057399" cy="215384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680"/>
              </a:lnSpc>
            </a:pPr>
            <a:endParaRPr sz="1200">
              <a:solidFill>
                <a:schemeClr val="bg1"/>
              </a:solidFill>
              <a:latin typeface="gobCL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DB0A2D45-5D3F-4790-221A-DAB9C97B726D}"/>
              </a:ext>
            </a:extLst>
          </p:cNvPr>
          <p:cNvSpPr/>
          <p:nvPr/>
        </p:nvSpPr>
        <p:spPr>
          <a:xfrm>
            <a:off x="433371" y="0"/>
            <a:ext cx="4252059" cy="219934"/>
          </a:xfrm>
          <a:custGeom>
            <a:avLst/>
            <a:gdLst/>
            <a:ahLst/>
            <a:cxnLst/>
            <a:rect l="l" t="t" r="r" b="b"/>
            <a:pathLst>
              <a:path w="6378089" h="329901">
                <a:moveTo>
                  <a:pt x="0" y="0"/>
                </a:moveTo>
                <a:lnTo>
                  <a:pt x="6378089" y="0"/>
                </a:lnTo>
                <a:lnTo>
                  <a:pt x="6378089" y="329901"/>
                </a:lnTo>
                <a:lnTo>
                  <a:pt x="0" y="329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3A4A2FDE-444B-3640-2FE9-92688B44ECC8}"/>
              </a:ext>
            </a:extLst>
          </p:cNvPr>
          <p:cNvSpPr txBox="1"/>
          <p:nvPr/>
        </p:nvSpPr>
        <p:spPr>
          <a:xfrm>
            <a:off x="370289" y="677441"/>
            <a:ext cx="10789901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78"/>
              </a:lnSpc>
            </a:pP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La </a:t>
            </a:r>
            <a:r>
              <a:rPr lang="en-US" sz="3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educación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 intercultural </a:t>
            </a:r>
            <a:r>
              <a:rPr lang="en-US" sz="3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como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 motor de </a:t>
            </a:r>
            <a:r>
              <a:rPr lang="en-US" sz="3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transformación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B4CE9BE2-2972-B94F-5F2D-D8ED2FCD35F7}"/>
              </a:ext>
            </a:extLst>
          </p:cNvPr>
          <p:cNvSpPr txBox="1"/>
          <p:nvPr/>
        </p:nvSpPr>
        <p:spPr>
          <a:xfrm>
            <a:off x="327912" y="2137552"/>
            <a:ext cx="7865932" cy="3677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03033" lvl="1" indent="-201517" algn="just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E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La interculturalidad contempla una forma de abordar la enseñanza, el aprendizaje y la gestión de los procesos educativos a partir de una manera de pensar y ser que celebra la diversidad, el respeto y la interrelación. </a:t>
            </a:r>
          </a:p>
          <a:p>
            <a:pPr marL="403033" lvl="1" indent="-201517" algn="just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E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La interculturalidad tiene el potencial de moldear un mundo más justo y pacífico para todos y todas. </a:t>
            </a:r>
          </a:p>
        </p:txBody>
      </p:sp>
      <p:pic>
        <p:nvPicPr>
          <p:cNvPr id="7" name="Picture 6" descr="A group of people with hands raised&#10;&#10;Description automatically generated">
            <a:extLst>
              <a:ext uri="{FF2B5EF4-FFF2-40B4-BE49-F238E27FC236}">
                <a16:creationId xmlns:a16="http://schemas.microsoft.com/office/drawing/2014/main" id="{CFA55656-44CD-0559-EF71-F6FD9A193D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4" t="13333" r="7143" b="45068"/>
          <a:stretch/>
        </p:blipFill>
        <p:spPr>
          <a:xfrm>
            <a:off x="8509355" y="2286000"/>
            <a:ext cx="3309257" cy="28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91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18C6BC0E-B469-B9FE-CBE1-FA39C57157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  <a:latin typeface="gobC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5800" y="581065"/>
            <a:ext cx="2057400" cy="2153841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680"/>
              </a:lnSpc>
            </a:pPr>
            <a:endParaRPr sz="1200">
              <a:solidFill>
                <a:schemeClr val="bg1"/>
              </a:solidFill>
              <a:latin typeface="gobC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136445" y="589359"/>
            <a:ext cx="2057399" cy="215384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680"/>
              </a:lnSpc>
            </a:pPr>
            <a:endParaRPr sz="1200">
              <a:solidFill>
                <a:schemeClr val="bg1"/>
              </a:solidFill>
              <a:latin typeface="gobCL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08480" y="1282725"/>
            <a:ext cx="4182281" cy="466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8"/>
              </a:lnSpc>
            </a:pPr>
            <a:r>
              <a:rPr lang="es-419" sz="4400" dirty="0">
                <a:solidFill>
                  <a:schemeClr val="bg1"/>
                </a:solidFill>
                <a:latin typeface="Avenir Next LT Pro" panose="020B0504020202020204" pitchFamily="34" charset="0"/>
              </a:rPr>
              <a:t>Reactivación…</a:t>
            </a:r>
            <a:endParaRPr lang="en-US" sz="44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3A5ED49B-EF5E-411C-2383-B026DB0EA2D5}"/>
              </a:ext>
            </a:extLst>
          </p:cNvPr>
          <p:cNvSpPr/>
          <p:nvPr/>
        </p:nvSpPr>
        <p:spPr>
          <a:xfrm>
            <a:off x="433371" y="0"/>
            <a:ext cx="4252059" cy="219934"/>
          </a:xfrm>
          <a:custGeom>
            <a:avLst/>
            <a:gdLst/>
            <a:ahLst/>
            <a:cxnLst/>
            <a:rect l="l" t="t" r="r" b="b"/>
            <a:pathLst>
              <a:path w="6378089" h="329901">
                <a:moveTo>
                  <a:pt x="0" y="0"/>
                </a:moveTo>
                <a:lnTo>
                  <a:pt x="6378089" y="0"/>
                </a:lnTo>
                <a:lnTo>
                  <a:pt x="6378089" y="329901"/>
                </a:lnTo>
                <a:lnTo>
                  <a:pt x="0" y="329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E31F8A61-359C-49D2-308D-D4043FE919EF}"/>
              </a:ext>
            </a:extLst>
          </p:cNvPr>
          <p:cNvSpPr txBox="1"/>
          <p:nvPr/>
        </p:nvSpPr>
        <p:spPr>
          <a:xfrm>
            <a:off x="7093595" y="4481963"/>
            <a:ext cx="4182281" cy="902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8"/>
              </a:lnSpc>
            </a:pPr>
            <a:r>
              <a:rPr lang="es-419" sz="4400" dirty="0">
                <a:solidFill>
                  <a:schemeClr val="bg1"/>
                </a:solidFill>
                <a:latin typeface="Avenir Next LT Pro" panose="020B0504020202020204" pitchFamily="34" charset="0"/>
              </a:rPr>
              <a:t>para la transformación</a:t>
            </a:r>
            <a:endParaRPr lang="en-US" sz="44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7D412AF-F5AD-7D3C-4CAE-967DCBA254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1" r="24648"/>
          <a:stretch/>
        </p:blipFill>
        <p:spPr>
          <a:xfrm>
            <a:off x="7638964" y="1611085"/>
            <a:ext cx="3091542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9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8C6BC0E-B469-B9FE-CBE1-FA39C57157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  <a:latin typeface="gobCL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433371" y="0"/>
            <a:ext cx="4252059" cy="219934"/>
          </a:xfrm>
          <a:custGeom>
            <a:avLst/>
            <a:gdLst/>
            <a:ahLst/>
            <a:cxnLst/>
            <a:rect l="l" t="t" r="r" b="b"/>
            <a:pathLst>
              <a:path w="6378089" h="329901">
                <a:moveTo>
                  <a:pt x="0" y="0"/>
                </a:moveTo>
                <a:lnTo>
                  <a:pt x="6378089" y="0"/>
                </a:lnTo>
                <a:lnTo>
                  <a:pt x="6378089" y="329901"/>
                </a:lnTo>
                <a:lnTo>
                  <a:pt x="0" y="329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TextBox 4"/>
          <p:cNvSpPr txBox="1"/>
          <p:nvPr/>
        </p:nvSpPr>
        <p:spPr>
          <a:xfrm>
            <a:off x="827171" y="759267"/>
            <a:ext cx="10483086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Horizonte: </a:t>
            </a:r>
          </a:p>
          <a:p>
            <a:pPr algn="ctr">
              <a:lnSpc>
                <a:spcPts val="3250"/>
              </a:lnSpc>
            </a:pPr>
            <a:r>
              <a:rPr lang="en-US" sz="3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Trayectorias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educativas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 que </a:t>
            </a:r>
            <a:r>
              <a:rPr lang="en-US" sz="3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transforman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vidas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 y </a:t>
            </a:r>
            <a:r>
              <a:rPr lang="en-US" sz="3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mundo</a:t>
            </a:r>
            <a:endParaRPr lang="en-US" sz="32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55053" y="2850246"/>
            <a:ext cx="5096160" cy="3180728"/>
          </a:xfrm>
          <a:custGeom>
            <a:avLst/>
            <a:gdLst>
              <a:gd name="connsiteX0" fmla="*/ 0 w 5096160"/>
              <a:gd name="connsiteY0" fmla="*/ 0 h 3180728"/>
              <a:gd name="connsiteX1" fmla="*/ 535097 w 5096160"/>
              <a:gd name="connsiteY1" fmla="*/ 0 h 3180728"/>
              <a:gd name="connsiteX2" fmla="*/ 1172117 w 5096160"/>
              <a:gd name="connsiteY2" fmla="*/ 0 h 3180728"/>
              <a:gd name="connsiteX3" fmla="*/ 1809137 w 5096160"/>
              <a:gd name="connsiteY3" fmla="*/ 0 h 3180728"/>
              <a:gd name="connsiteX4" fmla="*/ 2446157 w 5096160"/>
              <a:gd name="connsiteY4" fmla="*/ 0 h 3180728"/>
              <a:gd name="connsiteX5" fmla="*/ 2930292 w 5096160"/>
              <a:gd name="connsiteY5" fmla="*/ 0 h 3180728"/>
              <a:gd name="connsiteX6" fmla="*/ 3465389 w 5096160"/>
              <a:gd name="connsiteY6" fmla="*/ 0 h 3180728"/>
              <a:gd name="connsiteX7" fmla="*/ 4102409 w 5096160"/>
              <a:gd name="connsiteY7" fmla="*/ 0 h 3180728"/>
              <a:gd name="connsiteX8" fmla="*/ 5096160 w 5096160"/>
              <a:gd name="connsiteY8" fmla="*/ 0 h 3180728"/>
              <a:gd name="connsiteX9" fmla="*/ 5096160 w 5096160"/>
              <a:gd name="connsiteY9" fmla="*/ 572531 h 3180728"/>
              <a:gd name="connsiteX10" fmla="*/ 5096160 w 5096160"/>
              <a:gd name="connsiteY10" fmla="*/ 1272291 h 3180728"/>
              <a:gd name="connsiteX11" fmla="*/ 5096160 w 5096160"/>
              <a:gd name="connsiteY11" fmla="*/ 1908436 h 3180728"/>
              <a:gd name="connsiteX12" fmla="*/ 5096160 w 5096160"/>
              <a:gd name="connsiteY12" fmla="*/ 2449160 h 3180728"/>
              <a:gd name="connsiteX13" fmla="*/ 5096160 w 5096160"/>
              <a:gd name="connsiteY13" fmla="*/ 3180727 h 3180728"/>
              <a:gd name="connsiteX14" fmla="*/ 4357217 w 5096160"/>
              <a:gd name="connsiteY14" fmla="*/ 3180727 h 3180728"/>
              <a:gd name="connsiteX15" fmla="*/ 3771158 w 5096160"/>
              <a:gd name="connsiteY15" fmla="*/ 3180727 h 3180728"/>
              <a:gd name="connsiteX16" fmla="*/ 3287023 w 5096160"/>
              <a:gd name="connsiteY16" fmla="*/ 3180727 h 3180728"/>
              <a:gd name="connsiteX17" fmla="*/ 2751926 w 5096160"/>
              <a:gd name="connsiteY17" fmla="*/ 3180727 h 3180728"/>
              <a:gd name="connsiteX18" fmla="*/ 2114906 w 5096160"/>
              <a:gd name="connsiteY18" fmla="*/ 3180727 h 3180728"/>
              <a:gd name="connsiteX19" fmla="*/ 1528848 w 5096160"/>
              <a:gd name="connsiteY19" fmla="*/ 3180727 h 3180728"/>
              <a:gd name="connsiteX20" fmla="*/ 942790 w 5096160"/>
              <a:gd name="connsiteY20" fmla="*/ 3180727 h 3180728"/>
              <a:gd name="connsiteX21" fmla="*/ 0 w 5096160"/>
              <a:gd name="connsiteY21" fmla="*/ 3180727 h 3180728"/>
              <a:gd name="connsiteX22" fmla="*/ 0 w 5096160"/>
              <a:gd name="connsiteY22" fmla="*/ 2512774 h 3180728"/>
              <a:gd name="connsiteX23" fmla="*/ 0 w 5096160"/>
              <a:gd name="connsiteY23" fmla="*/ 1908436 h 3180728"/>
              <a:gd name="connsiteX24" fmla="*/ 0 w 5096160"/>
              <a:gd name="connsiteY24" fmla="*/ 1367713 h 3180728"/>
              <a:gd name="connsiteX25" fmla="*/ 0 w 5096160"/>
              <a:gd name="connsiteY25" fmla="*/ 795182 h 3180728"/>
              <a:gd name="connsiteX26" fmla="*/ 0 w 5096160"/>
              <a:gd name="connsiteY26" fmla="*/ 0 h 31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096160" h="3180728" extrusionOk="0">
                <a:moveTo>
                  <a:pt x="0" y="0"/>
                </a:moveTo>
                <a:cubicBezTo>
                  <a:pt x="111645" y="22828"/>
                  <a:pt x="422073" y="11332"/>
                  <a:pt x="535097" y="0"/>
                </a:cubicBezTo>
                <a:cubicBezTo>
                  <a:pt x="648121" y="-11332"/>
                  <a:pt x="1035672" y="-7112"/>
                  <a:pt x="1172117" y="0"/>
                </a:cubicBezTo>
                <a:cubicBezTo>
                  <a:pt x="1308562" y="7112"/>
                  <a:pt x="1588424" y="5"/>
                  <a:pt x="1809137" y="0"/>
                </a:cubicBezTo>
                <a:cubicBezTo>
                  <a:pt x="2029850" y="-5"/>
                  <a:pt x="2313877" y="23847"/>
                  <a:pt x="2446157" y="0"/>
                </a:cubicBezTo>
                <a:cubicBezTo>
                  <a:pt x="2578437" y="-23847"/>
                  <a:pt x="2823648" y="-2632"/>
                  <a:pt x="2930292" y="0"/>
                </a:cubicBezTo>
                <a:cubicBezTo>
                  <a:pt x="3036936" y="2632"/>
                  <a:pt x="3286981" y="15914"/>
                  <a:pt x="3465389" y="0"/>
                </a:cubicBezTo>
                <a:cubicBezTo>
                  <a:pt x="3643797" y="-15914"/>
                  <a:pt x="3875336" y="-24004"/>
                  <a:pt x="4102409" y="0"/>
                </a:cubicBezTo>
                <a:cubicBezTo>
                  <a:pt x="4329482" y="24004"/>
                  <a:pt x="4822176" y="777"/>
                  <a:pt x="5096160" y="0"/>
                </a:cubicBezTo>
                <a:cubicBezTo>
                  <a:pt x="5120959" y="187769"/>
                  <a:pt x="5117202" y="287814"/>
                  <a:pt x="5096160" y="572531"/>
                </a:cubicBezTo>
                <a:cubicBezTo>
                  <a:pt x="5075118" y="857248"/>
                  <a:pt x="5086328" y="965869"/>
                  <a:pt x="5096160" y="1272291"/>
                </a:cubicBezTo>
                <a:cubicBezTo>
                  <a:pt x="5105992" y="1578713"/>
                  <a:pt x="5123456" y="1661792"/>
                  <a:pt x="5096160" y="1908436"/>
                </a:cubicBezTo>
                <a:cubicBezTo>
                  <a:pt x="5068864" y="2155081"/>
                  <a:pt x="5081822" y="2327939"/>
                  <a:pt x="5096160" y="2449160"/>
                </a:cubicBezTo>
                <a:cubicBezTo>
                  <a:pt x="5110498" y="2570381"/>
                  <a:pt x="5103027" y="2955449"/>
                  <a:pt x="5096160" y="3180727"/>
                </a:cubicBezTo>
                <a:cubicBezTo>
                  <a:pt x="4739652" y="3159250"/>
                  <a:pt x="4599385" y="3216604"/>
                  <a:pt x="4357217" y="3180727"/>
                </a:cubicBezTo>
                <a:cubicBezTo>
                  <a:pt x="4115049" y="3144850"/>
                  <a:pt x="3951828" y="3203548"/>
                  <a:pt x="3771158" y="3180727"/>
                </a:cubicBezTo>
                <a:cubicBezTo>
                  <a:pt x="3590488" y="3157906"/>
                  <a:pt x="3425078" y="3193902"/>
                  <a:pt x="3287023" y="3180727"/>
                </a:cubicBezTo>
                <a:cubicBezTo>
                  <a:pt x="3148968" y="3167552"/>
                  <a:pt x="2986279" y="3185543"/>
                  <a:pt x="2751926" y="3180727"/>
                </a:cubicBezTo>
                <a:cubicBezTo>
                  <a:pt x="2517573" y="3175911"/>
                  <a:pt x="2255136" y="3176604"/>
                  <a:pt x="2114906" y="3180727"/>
                </a:cubicBezTo>
                <a:cubicBezTo>
                  <a:pt x="1974676" y="3184850"/>
                  <a:pt x="1773852" y="3196319"/>
                  <a:pt x="1528848" y="3180727"/>
                </a:cubicBezTo>
                <a:cubicBezTo>
                  <a:pt x="1283844" y="3165135"/>
                  <a:pt x="1214350" y="3181660"/>
                  <a:pt x="942790" y="3180727"/>
                </a:cubicBezTo>
                <a:cubicBezTo>
                  <a:pt x="671230" y="3179794"/>
                  <a:pt x="383697" y="3182975"/>
                  <a:pt x="0" y="3180727"/>
                </a:cubicBezTo>
                <a:cubicBezTo>
                  <a:pt x="-18350" y="2941217"/>
                  <a:pt x="-28755" y="2712628"/>
                  <a:pt x="0" y="2512774"/>
                </a:cubicBezTo>
                <a:cubicBezTo>
                  <a:pt x="28755" y="2312920"/>
                  <a:pt x="15173" y="2180594"/>
                  <a:pt x="0" y="1908436"/>
                </a:cubicBezTo>
                <a:cubicBezTo>
                  <a:pt x="-15173" y="1636278"/>
                  <a:pt x="-2735" y="1557602"/>
                  <a:pt x="0" y="1367713"/>
                </a:cubicBezTo>
                <a:cubicBezTo>
                  <a:pt x="2735" y="1177824"/>
                  <a:pt x="-5902" y="1081073"/>
                  <a:pt x="0" y="795182"/>
                </a:cubicBezTo>
                <a:cubicBezTo>
                  <a:pt x="5902" y="509291"/>
                  <a:pt x="13513" y="269454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616015675"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7195" h="4610650">
                        <a:moveTo>
                          <a:pt x="0" y="0"/>
                        </a:moveTo>
                        <a:lnTo>
                          <a:pt x="7547195" y="0"/>
                        </a:lnTo>
                        <a:lnTo>
                          <a:pt x="7547195" y="4610650"/>
                        </a:lnTo>
                        <a:lnTo>
                          <a:pt x="0" y="461065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/>
          <a:p>
            <a:endParaRPr lang="es-CL"/>
          </a:p>
        </p:txBody>
      </p:sp>
      <p:sp>
        <p:nvSpPr>
          <p:cNvPr id="7" name="TextBox 7"/>
          <p:cNvSpPr txBox="1"/>
          <p:nvPr/>
        </p:nvSpPr>
        <p:spPr>
          <a:xfrm>
            <a:off x="1100341" y="3849892"/>
            <a:ext cx="4194957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62303" lvl="1" indent="-231152">
              <a:lnSpc>
                <a:spcPts val="2357"/>
              </a:lnSpc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Se </a:t>
            </a:r>
            <a:r>
              <a:rPr lang="en-US" sz="20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desdibuja</a:t>
            </a: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el</a:t>
            </a: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afuera</a:t>
            </a: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 y </a:t>
            </a:r>
            <a:r>
              <a:rPr lang="en-US" sz="20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el</a:t>
            </a: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adentro</a:t>
            </a: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 de la </a:t>
            </a:r>
            <a:r>
              <a:rPr lang="en-US" sz="20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escuela</a:t>
            </a: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. </a:t>
            </a:r>
            <a:endParaRPr lang="es-ES" sz="20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marL="462303" lvl="1" indent="-231152">
              <a:lnSpc>
                <a:spcPts val="2357"/>
              </a:lnSpc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Se </a:t>
            </a:r>
            <a:r>
              <a:rPr lang="en-US" sz="20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abarcan</a:t>
            </a: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esferas</a:t>
            </a: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 de lo natural, </a:t>
            </a:r>
            <a:r>
              <a:rPr lang="en-US" sz="20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relacional</a:t>
            </a: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ciudadano</a:t>
            </a: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laboral</a:t>
            </a: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, personal, etc.</a:t>
            </a:r>
          </a:p>
        </p:txBody>
      </p:sp>
      <p:sp>
        <p:nvSpPr>
          <p:cNvPr id="8" name="Freeform 8"/>
          <p:cNvSpPr/>
          <p:nvPr/>
        </p:nvSpPr>
        <p:spPr>
          <a:xfrm>
            <a:off x="6340788" y="2875377"/>
            <a:ext cx="5165412" cy="3155597"/>
          </a:xfrm>
          <a:custGeom>
            <a:avLst/>
            <a:gdLst/>
            <a:ahLst/>
            <a:cxnLst/>
            <a:rect l="l" t="t" r="r" b="b"/>
            <a:pathLst>
              <a:path w="7748118" h="4733396">
                <a:moveTo>
                  <a:pt x="0" y="0"/>
                </a:moveTo>
                <a:lnTo>
                  <a:pt x="7748118" y="0"/>
                </a:lnTo>
                <a:lnTo>
                  <a:pt x="7748118" y="4733395"/>
                </a:lnTo>
                <a:lnTo>
                  <a:pt x="0" y="4733395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672543280"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/>
          <a:p>
            <a:endParaRPr lang="es-CL"/>
          </a:p>
        </p:txBody>
      </p:sp>
      <p:sp>
        <p:nvSpPr>
          <p:cNvPr id="9" name="TextBox 9"/>
          <p:cNvSpPr txBox="1"/>
          <p:nvPr/>
        </p:nvSpPr>
        <p:spPr>
          <a:xfrm>
            <a:off x="6754910" y="3647352"/>
            <a:ext cx="4337169" cy="188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1378" lvl="1" indent="-210689">
              <a:lnSpc>
                <a:spcPts val="2147"/>
              </a:lnSpc>
              <a:buFont typeface="Arial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Basada</a:t>
            </a: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en</a:t>
            </a: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el</a:t>
            </a: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cariño</a:t>
            </a: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Noddings</a:t>
            </a: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, hooks, Rabin), la </a:t>
            </a:r>
            <a:r>
              <a:rPr lang="en-US" sz="20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solidaridad</a:t>
            </a: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Unesco</a:t>
            </a: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, 2021) y la </a:t>
            </a:r>
            <a:r>
              <a:rPr lang="en-US" sz="20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esperanza</a:t>
            </a: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 (Freire).</a:t>
            </a:r>
          </a:p>
          <a:p>
            <a:pPr marL="421378" lvl="1" indent="-210689">
              <a:lnSpc>
                <a:spcPts val="2147"/>
              </a:lnSpc>
              <a:buFont typeface="Arial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Nutrirse</a:t>
            </a: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 a uno </a:t>
            </a:r>
            <a:r>
              <a:rPr lang="en-US" sz="20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mismo</a:t>
            </a: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, a los </a:t>
            </a:r>
            <a:r>
              <a:rPr lang="en-US" sz="20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demás</a:t>
            </a: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, a la </a:t>
            </a:r>
            <a:r>
              <a:rPr lang="en-US" sz="20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naturaleza</a:t>
            </a: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 y al </a:t>
            </a:r>
            <a:r>
              <a:rPr lang="en-US" sz="20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mundo</a:t>
            </a: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 (Gleason &amp; Mehta, 2022).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13483" y="2086318"/>
            <a:ext cx="8400859" cy="557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7"/>
              </a:lnSpc>
            </a:pPr>
            <a:r>
              <a:rPr lang="en-US" sz="3334" dirty="0">
                <a:solidFill>
                  <a:schemeClr val="bg1"/>
                </a:solidFill>
                <a:latin typeface="Avenir Next LT Pro" panose="020B0504020202020204" pitchFamily="34" charset="0"/>
              </a:rPr>
              <a:t>Una </a:t>
            </a:r>
            <a:r>
              <a:rPr lang="en-US" sz="3334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pedagogía</a:t>
            </a:r>
            <a:r>
              <a:rPr lang="en-US" sz="3334" dirty="0">
                <a:solidFill>
                  <a:schemeClr val="bg1"/>
                </a:solidFill>
                <a:latin typeface="Avenir Next LT Pro" panose="020B0504020202020204" pitchFamily="34" charset="0"/>
              </a:rPr>
              <a:t> que es...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27171" y="3196679"/>
            <a:ext cx="4462994" cy="5103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69"/>
              </a:lnSpc>
              <a:spcBef>
                <a:spcPct val="0"/>
              </a:spcBef>
            </a:pPr>
            <a:r>
              <a:rPr lang="en-US" sz="28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Radicalmente</a:t>
            </a: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auténtica</a:t>
            </a:r>
            <a:endParaRPr lang="en-US" sz="28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647262" y="3095315"/>
            <a:ext cx="4552465" cy="483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8"/>
              </a:lnSpc>
              <a:spcBef>
                <a:spcPct val="0"/>
              </a:spcBef>
            </a:pPr>
            <a:r>
              <a:rPr lang="en-US" sz="2800">
                <a:solidFill>
                  <a:schemeClr val="bg1"/>
                </a:solidFill>
                <a:latin typeface="Avenir Next LT Pro" panose="020B0504020202020204" pitchFamily="34" charset="0"/>
              </a:rPr>
              <a:t>Humanista y humanizadora</a:t>
            </a:r>
          </a:p>
        </p:txBody>
      </p:sp>
    </p:spTree>
    <p:extLst>
      <p:ext uri="{BB962C8B-B14F-4D97-AF65-F5344CB8AC3E}">
        <p14:creationId xmlns:p14="http://schemas.microsoft.com/office/powerpoint/2010/main" val="3434625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8C6BC0E-B469-B9FE-CBE1-FA39C57157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9D468E04-2C72-7A8A-DBD6-C94B6432527D}"/>
              </a:ext>
            </a:extLst>
          </p:cNvPr>
          <p:cNvGrpSpPr/>
          <p:nvPr/>
        </p:nvGrpSpPr>
        <p:grpSpPr>
          <a:xfrm>
            <a:off x="-451093" y="4898456"/>
            <a:ext cx="12775438" cy="2041313"/>
            <a:chOff x="-358571" y="5105399"/>
            <a:chExt cx="12775438" cy="2041313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E1F37F99-77C9-7082-9698-CE72DCD44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56076" y="5723029"/>
              <a:ext cx="3260791" cy="1134971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A6D3DE52-E079-7818-753E-CCD365818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60211">
              <a:off x="1935589" y="5319154"/>
              <a:ext cx="3306509" cy="155773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6BE8E0EE-11C0-737D-F96E-B6D463CFF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58571" y="5534461"/>
              <a:ext cx="2135746" cy="1565522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14053F4E-69B7-B878-B57C-23497616C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9499" y="5105399"/>
              <a:ext cx="2542560" cy="2041313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02E0B629-1AE0-F06A-5FC7-58B50A6DB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28743" y="5586366"/>
              <a:ext cx="3857581" cy="1342694"/>
            </a:xfrm>
            <a:prstGeom prst="rect">
              <a:avLst/>
            </a:prstGeom>
          </p:spPr>
        </p:pic>
      </p:grpSp>
      <p:sp>
        <p:nvSpPr>
          <p:cNvPr id="6" name="Rectángulo 11">
            <a:extLst>
              <a:ext uri="{FF2B5EF4-FFF2-40B4-BE49-F238E27FC236}">
                <a16:creationId xmlns:a16="http://schemas.microsoft.com/office/drawing/2014/main" id="{2753E981-9B94-D6A5-A605-37E15C971835}"/>
              </a:ext>
            </a:extLst>
          </p:cNvPr>
          <p:cNvSpPr/>
          <p:nvPr/>
        </p:nvSpPr>
        <p:spPr>
          <a:xfrm>
            <a:off x="780889" y="759732"/>
            <a:ext cx="10415781" cy="4340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Avenir Next LT Pro" panose="020B0504020202020204" pitchFamily="34" charset="0"/>
                <a:cs typeface="Calibri"/>
              </a:rPr>
              <a:t>Propósito </a:t>
            </a:r>
            <a:endParaRPr lang="es-ES" sz="3200" b="1" dirty="0">
              <a:solidFill>
                <a:schemeClr val="bg1"/>
              </a:solidFill>
              <a:latin typeface="Avenir Next LT Pro" panose="020B0504020202020204" pitchFamily="34" charset="0"/>
              <a:cs typeface="Calibri" charset="0"/>
            </a:endParaRPr>
          </a:p>
          <a:p>
            <a:pPr algn="ctr"/>
            <a:r>
              <a:rPr lang="es-ES" sz="2800" dirty="0">
                <a:solidFill>
                  <a:schemeClr val="bg1"/>
                </a:solidFill>
                <a:latin typeface="Avenir Next LT Pro" panose="020B0504020202020204" pitchFamily="34" charset="0"/>
                <a:cs typeface="Calibri"/>
              </a:rPr>
              <a:t>Aprendizajes para el Siglo XXI</a:t>
            </a:r>
          </a:p>
          <a:p>
            <a:pPr algn="ctr"/>
            <a:endParaRPr lang="es-ES" sz="2800" dirty="0">
              <a:solidFill>
                <a:schemeClr val="bg1"/>
              </a:solidFill>
              <a:latin typeface="Avenir Next LT Pro" panose="020B0504020202020204" pitchFamily="34" charset="0"/>
              <a:cs typeface="Calibri" charset="0"/>
            </a:endParaRPr>
          </a:p>
          <a:p>
            <a:pPr algn="ctr"/>
            <a:r>
              <a:rPr lang="es-ES" sz="2800" dirty="0">
                <a:solidFill>
                  <a:schemeClr val="bg1"/>
                </a:solidFill>
                <a:latin typeface="Avenir Next LT Pro" panose="020B0504020202020204" pitchFamily="34" charset="0"/>
                <a:cs typeface="Calibri"/>
              </a:rPr>
              <a:t>Promover la transformación de prácticas pedagógicas e institucionales, a través del diseño e implementación de estrategias integrales y </a:t>
            </a:r>
            <a:r>
              <a:rPr lang="es-ES" sz="2800" dirty="0" err="1">
                <a:solidFill>
                  <a:schemeClr val="bg1"/>
                </a:solidFill>
                <a:latin typeface="Avenir Next LT Pro" panose="020B0504020202020204" pitchFamily="34" charset="0"/>
                <a:cs typeface="Calibri"/>
              </a:rPr>
              <a:t>contextualizables</a:t>
            </a:r>
            <a:r>
              <a:rPr lang="es-ES" sz="2800" dirty="0">
                <a:solidFill>
                  <a:schemeClr val="bg1"/>
                </a:solidFill>
                <a:latin typeface="Avenir Next LT Pro" panose="020B0504020202020204" pitchFamily="34" charset="0"/>
                <a:cs typeface="Calibri"/>
              </a:rPr>
              <a:t>, que permitan fortalecer comunidades educativas que amplíen las oportunidades de aprendizaje de todos y todas, desde una mirada inclusiva e intercultural.</a:t>
            </a:r>
            <a:endParaRPr lang="es-CL" sz="2800" dirty="0">
              <a:solidFill>
                <a:schemeClr val="bg1"/>
              </a:solidFill>
              <a:latin typeface="Avenir Next LT Pro" panose="020B0504020202020204" pitchFamily="34" charset="0"/>
              <a:cs typeface="Calibri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E2C60612-A2FE-3E62-699B-35AB62B81285}"/>
              </a:ext>
            </a:extLst>
          </p:cNvPr>
          <p:cNvSpPr/>
          <p:nvPr/>
        </p:nvSpPr>
        <p:spPr>
          <a:xfrm>
            <a:off x="433371" y="0"/>
            <a:ext cx="4252059" cy="219934"/>
          </a:xfrm>
          <a:custGeom>
            <a:avLst/>
            <a:gdLst/>
            <a:ahLst/>
            <a:cxnLst/>
            <a:rect l="l" t="t" r="r" b="b"/>
            <a:pathLst>
              <a:path w="6378089" h="329901">
                <a:moveTo>
                  <a:pt x="0" y="0"/>
                </a:moveTo>
                <a:lnTo>
                  <a:pt x="6378089" y="0"/>
                </a:lnTo>
                <a:lnTo>
                  <a:pt x="6378089" y="329901"/>
                </a:lnTo>
                <a:lnTo>
                  <a:pt x="0" y="3299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3002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8C6BC0E-B469-B9FE-CBE1-FA39C57157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BAC776B-6036-FE15-8EE5-0832D5D27647}"/>
              </a:ext>
            </a:extLst>
          </p:cNvPr>
          <p:cNvSpPr/>
          <p:nvPr/>
        </p:nvSpPr>
        <p:spPr>
          <a:xfrm>
            <a:off x="10414825" y="5463378"/>
            <a:ext cx="1446976" cy="1091065"/>
          </a:xfrm>
          <a:prstGeom prst="rect">
            <a:avLst/>
          </a:prstGeom>
          <a:solidFill>
            <a:srgbClr val="00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4F6EFDA-54CF-E1CB-9B24-7DDE2759950A}"/>
              </a:ext>
            </a:extLst>
          </p:cNvPr>
          <p:cNvSpPr txBox="1"/>
          <p:nvPr/>
        </p:nvSpPr>
        <p:spPr>
          <a:xfrm>
            <a:off x="519970" y="421764"/>
            <a:ext cx="11279717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L" sz="32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¿Qué entendemos como marco de aprendizajes para el siglo XXI?</a:t>
            </a:r>
            <a:endParaRPr lang="es-ES" sz="3200" b="1" dirty="0">
              <a:solidFill>
                <a:schemeClr val="bg1"/>
              </a:solidFill>
              <a:latin typeface="Avenir Next LT Pro" panose="020B0504020202020204" pitchFamily="34" charset="0"/>
              <a:cs typeface="Calibri" panose="020F0502020204030204"/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856292044"/>
              </p:ext>
            </p:extLst>
          </p:nvPr>
        </p:nvGraphicFramePr>
        <p:xfrm>
          <a:off x="204716" y="1799891"/>
          <a:ext cx="11594971" cy="465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eeform 2">
            <a:extLst>
              <a:ext uri="{FF2B5EF4-FFF2-40B4-BE49-F238E27FC236}">
                <a16:creationId xmlns:a16="http://schemas.microsoft.com/office/drawing/2014/main" id="{2DAA215E-2AFE-76C6-D3E9-D8E662351B7D}"/>
              </a:ext>
            </a:extLst>
          </p:cNvPr>
          <p:cNvSpPr/>
          <p:nvPr/>
        </p:nvSpPr>
        <p:spPr>
          <a:xfrm>
            <a:off x="433371" y="0"/>
            <a:ext cx="4252059" cy="219934"/>
          </a:xfrm>
          <a:custGeom>
            <a:avLst/>
            <a:gdLst/>
            <a:ahLst/>
            <a:cxnLst/>
            <a:rect l="l" t="t" r="r" b="b"/>
            <a:pathLst>
              <a:path w="6378089" h="329901">
                <a:moveTo>
                  <a:pt x="0" y="0"/>
                </a:moveTo>
                <a:lnTo>
                  <a:pt x="6378089" y="0"/>
                </a:lnTo>
                <a:lnTo>
                  <a:pt x="6378089" y="329901"/>
                </a:lnTo>
                <a:lnTo>
                  <a:pt x="0" y="3299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2828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18C6BC0E-B469-B9FE-CBE1-FA39C57157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bg1"/>
              </a:solidFill>
              <a:latin typeface="gobC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5800" y="581065"/>
            <a:ext cx="2057400" cy="2153841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680"/>
              </a:lnSpc>
            </a:pPr>
            <a:endParaRPr sz="1200">
              <a:solidFill>
                <a:schemeClr val="bg1"/>
              </a:solidFill>
              <a:latin typeface="gobC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136445" y="589359"/>
            <a:ext cx="2057399" cy="215384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680"/>
              </a:lnSpc>
            </a:pPr>
            <a:endParaRPr sz="1200">
              <a:solidFill>
                <a:schemeClr val="bg1"/>
              </a:solidFill>
              <a:latin typeface="gobCL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760029" y="2431048"/>
            <a:ext cx="4746171" cy="2180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78"/>
              </a:lnSpc>
            </a:pP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Ser </a:t>
            </a:r>
            <a:r>
              <a:rPr lang="en-US" sz="3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ciudadano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en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 la </a:t>
            </a:r>
            <a:r>
              <a:rPr lang="en-US" sz="3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actualidad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 y para los </a:t>
            </a:r>
            <a:r>
              <a:rPr lang="en-US" sz="3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futuros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posibles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implica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necesariamente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 la </a:t>
            </a:r>
            <a:r>
              <a:rPr lang="en-US" sz="3200" b="1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interculturalidad</a:t>
            </a:r>
            <a:endParaRPr lang="en-US" sz="32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DB0A2D45-5D3F-4790-221A-DAB9C97B726D}"/>
              </a:ext>
            </a:extLst>
          </p:cNvPr>
          <p:cNvSpPr/>
          <p:nvPr/>
        </p:nvSpPr>
        <p:spPr>
          <a:xfrm>
            <a:off x="433371" y="0"/>
            <a:ext cx="4252059" cy="219934"/>
          </a:xfrm>
          <a:custGeom>
            <a:avLst/>
            <a:gdLst/>
            <a:ahLst/>
            <a:cxnLst/>
            <a:rect l="l" t="t" r="r" b="b"/>
            <a:pathLst>
              <a:path w="6378089" h="329901">
                <a:moveTo>
                  <a:pt x="0" y="0"/>
                </a:moveTo>
                <a:lnTo>
                  <a:pt x="6378089" y="0"/>
                </a:lnTo>
                <a:lnTo>
                  <a:pt x="6378089" y="329901"/>
                </a:lnTo>
                <a:lnTo>
                  <a:pt x="0" y="329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pic>
        <p:nvPicPr>
          <p:cNvPr id="7" name="Picture 6" descr="A group of people with hands raised&#10;&#10;Description automatically generated">
            <a:extLst>
              <a:ext uri="{FF2B5EF4-FFF2-40B4-BE49-F238E27FC236}">
                <a16:creationId xmlns:a16="http://schemas.microsoft.com/office/drawing/2014/main" id="{B5B9146C-9CA0-88E4-2406-F390E5132B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4" t="8473" r="38036" b="11905"/>
          <a:stretch/>
        </p:blipFill>
        <p:spPr>
          <a:xfrm>
            <a:off x="685800" y="602304"/>
            <a:ext cx="5486400" cy="546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14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18C6BC0E-B469-B9FE-CBE1-FA39C57157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  <a:latin typeface="gobC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5800" y="581065"/>
            <a:ext cx="2057400" cy="2153841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680"/>
              </a:lnSpc>
            </a:pPr>
            <a:endParaRPr sz="1200">
              <a:solidFill>
                <a:schemeClr val="bg1"/>
              </a:solidFill>
              <a:latin typeface="gobC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136445" y="589359"/>
            <a:ext cx="2057399" cy="215384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680"/>
              </a:lnSpc>
            </a:pPr>
            <a:endParaRPr sz="1200">
              <a:solidFill>
                <a:schemeClr val="bg1"/>
              </a:solidFill>
              <a:latin typeface="gobCL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70289" y="677441"/>
            <a:ext cx="10789901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78"/>
              </a:lnSpc>
            </a:pP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La </a:t>
            </a:r>
            <a:r>
              <a:rPr lang="en-US" sz="3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educación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 intercultural </a:t>
            </a:r>
            <a:r>
              <a:rPr lang="en-US" sz="3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como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 motor de </a:t>
            </a:r>
            <a:r>
              <a:rPr lang="en-US" sz="3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transformación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7785" y="1422105"/>
            <a:ext cx="10904758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01516" lvl="1" algn="just"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La </a:t>
            </a:r>
            <a:r>
              <a:rPr lang="en-US" sz="28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pedagogía</a:t>
            </a: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 intercultural le </a:t>
            </a:r>
            <a:r>
              <a:rPr lang="en-US" sz="28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exige</a:t>
            </a: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 a la </a:t>
            </a:r>
            <a:r>
              <a:rPr lang="en-US" sz="28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pedagogía</a:t>
            </a: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tradicional</a:t>
            </a: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: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DB0A2D45-5D3F-4790-221A-DAB9C97B726D}"/>
              </a:ext>
            </a:extLst>
          </p:cNvPr>
          <p:cNvSpPr/>
          <p:nvPr/>
        </p:nvSpPr>
        <p:spPr>
          <a:xfrm>
            <a:off x="433371" y="0"/>
            <a:ext cx="4252059" cy="219934"/>
          </a:xfrm>
          <a:custGeom>
            <a:avLst/>
            <a:gdLst/>
            <a:ahLst/>
            <a:cxnLst/>
            <a:rect l="l" t="t" r="r" b="b"/>
            <a:pathLst>
              <a:path w="6378089" h="329901">
                <a:moveTo>
                  <a:pt x="0" y="0"/>
                </a:moveTo>
                <a:lnTo>
                  <a:pt x="6378089" y="0"/>
                </a:lnTo>
                <a:lnTo>
                  <a:pt x="6378089" y="329901"/>
                </a:lnTo>
                <a:lnTo>
                  <a:pt x="0" y="329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E8720BB8-5C07-CAB7-2C15-7D9B243F30CB}"/>
              </a:ext>
            </a:extLst>
          </p:cNvPr>
          <p:cNvSpPr txBox="1"/>
          <p:nvPr/>
        </p:nvSpPr>
        <p:spPr>
          <a:xfrm>
            <a:off x="433371" y="2271879"/>
            <a:ext cx="5132603" cy="4185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03033" lvl="1" indent="-201517" algn="just">
              <a:spcAft>
                <a:spcPts val="600"/>
              </a:spcAft>
              <a:buFont typeface="Arial"/>
              <a:buChar char="•"/>
            </a:pPr>
            <a:r>
              <a:rPr lang="es-ES" sz="2200" dirty="0">
                <a:solidFill>
                  <a:schemeClr val="bg1"/>
                </a:solidFill>
                <a:latin typeface="Avenir Next LT Pro" panose="020B0504020202020204" pitchFamily="34" charset="0"/>
              </a:rPr>
              <a:t>Hacer preguntas</a:t>
            </a:r>
          </a:p>
          <a:p>
            <a:pPr marL="403033" lvl="1" indent="-201517" algn="just">
              <a:spcAft>
                <a:spcPts val="600"/>
              </a:spcAft>
              <a:buFont typeface="Arial"/>
              <a:buChar char="•"/>
            </a:pPr>
            <a:r>
              <a:rPr lang="es-ES" sz="2200" dirty="0">
                <a:solidFill>
                  <a:schemeClr val="bg1"/>
                </a:solidFill>
                <a:latin typeface="Avenir Next LT Pro" panose="020B0504020202020204" pitchFamily="34" charset="0"/>
              </a:rPr>
              <a:t>La observación, la escucha, la oralidad y la narración </a:t>
            </a:r>
          </a:p>
          <a:p>
            <a:pPr marL="403033" lvl="1" indent="-201517" algn="just">
              <a:spcAft>
                <a:spcPts val="600"/>
              </a:spcAft>
              <a:buFont typeface="Arial"/>
              <a:buChar char="•"/>
            </a:pPr>
            <a:r>
              <a:rPr lang="es-ES" sz="2200" dirty="0">
                <a:solidFill>
                  <a:schemeClr val="bg1"/>
                </a:solidFill>
                <a:latin typeface="Avenir Next LT Pro" panose="020B0504020202020204" pitchFamily="34" charset="0"/>
              </a:rPr>
              <a:t>La experiencia (aprender con otros y en espacios colectivos como ceremonias, festejos, rituales)</a:t>
            </a:r>
          </a:p>
          <a:p>
            <a:pPr marL="403033" lvl="1" indent="-201517" algn="just">
              <a:spcAft>
                <a:spcPts val="600"/>
              </a:spcAft>
              <a:buFont typeface="Arial"/>
              <a:buChar char="•"/>
            </a:pPr>
            <a:r>
              <a:rPr lang="es-ES" sz="2200" dirty="0">
                <a:solidFill>
                  <a:schemeClr val="bg1"/>
                </a:solidFill>
                <a:latin typeface="Avenir Next LT Pro" panose="020B0504020202020204" pitchFamily="34" charset="0"/>
              </a:rPr>
              <a:t>La memoria histórica, lo intergeneracional </a:t>
            </a:r>
          </a:p>
          <a:p>
            <a:pPr marL="403033" lvl="1" indent="-201517" algn="just">
              <a:spcAft>
                <a:spcPts val="600"/>
              </a:spcAft>
              <a:buFont typeface="Arial"/>
              <a:buChar char="•"/>
            </a:pPr>
            <a:r>
              <a:rPr lang="es-ES" sz="2200" dirty="0">
                <a:solidFill>
                  <a:schemeClr val="bg1"/>
                </a:solidFill>
                <a:latin typeface="Avenir Next LT Pro" panose="020B0504020202020204" pitchFamily="34" charset="0"/>
              </a:rPr>
              <a:t>Lo colectivo, la comunidad </a:t>
            </a:r>
          </a:p>
          <a:p>
            <a:pPr marL="403033" lvl="1" indent="-201517" algn="just">
              <a:spcAft>
                <a:spcPts val="600"/>
              </a:spcAft>
              <a:buFont typeface="Arial"/>
              <a:buChar char="•"/>
            </a:pPr>
            <a:r>
              <a:rPr lang="es-ES" sz="2200" dirty="0">
                <a:solidFill>
                  <a:schemeClr val="bg1"/>
                </a:solidFill>
                <a:latin typeface="Avenir Next LT Pro" panose="020B0504020202020204" pitchFamily="34" charset="0"/>
              </a:rPr>
              <a:t>Territorialidad</a:t>
            </a:r>
          </a:p>
          <a:p>
            <a:pPr marL="403033" lvl="1" indent="-201517" algn="just">
              <a:spcAft>
                <a:spcPts val="600"/>
              </a:spcAft>
              <a:buFont typeface="Arial"/>
              <a:buChar char="•"/>
            </a:pPr>
            <a:r>
              <a:rPr lang="es-ES" sz="2200" dirty="0">
                <a:solidFill>
                  <a:schemeClr val="bg1"/>
                </a:solidFill>
                <a:latin typeface="Avenir Next LT Pro" panose="020B0504020202020204" pitchFamily="34" charset="0"/>
              </a:rPr>
              <a:t>La identidad (saber quién soy)</a:t>
            </a:r>
            <a:endParaRPr lang="en-US" sz="22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B1CE727C-8123-6890-46D4-B56101742AB6}"/>
              </a:ext>
            </a:extLst>
          </p:cNvPr>
          <p:cNvSpPr txBox="1"/>
          <p:nvPr/>
        </p:nvSpPr>
        <p:spPr>
          <a:xfrm>
            <a:off x="6027587" y="2255870"/>
            <a:ext cx="5132603" cy="4293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03033" lvl="1" indent="-201517" algn="just">
              <a:spcAft>
                <a:spcPts val="600"/>
              </a:spcAft>
              <a:buFont typeface="Arial"/>
              <a:buChar char="•"/>
            </a:pPr>
            <a:r>
              <a:rPr lang="es-ES" sz="2200" dirty="0">
                <a:solidFill>
                  <a:schemeClr val="bg1"/>
                </a:solidFill>
                <a:latin typeface="Avenir Next LT Pro" panose="020B0504020202020204" pitchFamily="34" charset="0"/>
              </a:rPr>
              <a:t>La pertenencia y las relaciones con las personas, el territorio, el espacio, la naturaleza, el tiempo (historia, presente y futuro), los mundos espirituales.  </a:t>
            </a:r>
          </a:p>
          <a:p>
            <a:pPr marL="403033" lvl="1" indent="-201517" algn="just">
              <a:spcAft>
                <a:spcPts val="600"/>
              </a:spcAft>
              <a:buFont typeface="Arial"/>
              <a:buChar char="•"/>
            </a:pPr>
            <a:r>
              <a:rPr lang="es-ES" sz="2200" dirty="0">
                <a:solidFill>
                  <a:schemeClr val="bg1"/>
                </a:solidFill>
                <a:latin typeface="Avenir Next LT Pro" panose="020B0504020202020204" pitchFamily="34" charset="0"/>
              </a:rPr>
              <a:t>La reciprocidad, la generosidad, el respeto, la empatía</a:t>
            </a:r>
          </a:p>
          <a:p>
            <a:pPr marL="403033" lvl="1" indent="-201517" algn="just">
              <a:spcAft>
                <a:spcPts val="600"/>
              </a:spcAft>
              <a:buFont typeface="Arial"/>
              <a:buChar char="•"/>
            </a:pPr>
            <a:r>
              <a:rPr lang="es-ES" sz="2200" dirty="0">
                <a:solidFill>
                  <a:schemeClr val="bg1"/>
                </a:solidFill>
                <a:latin typeface="Avenir Next LT Pro" panose="020B0504020202020204" pitchFamily="34" charset="0"/>
              </a:rPr>
              <a:t>Inclusividad (reconocimiento, atención y consideración de identidades, experiencias y perspectivas únicas). </a:t>
            </a:r>
          </a:p>
          <a:p>
            <a:pPr marL="403033" lvl="1" indent="-201517" algn="just">
              <a:spcAft>
                <a:spcPts val="600"/>
              </a:spcAft>
              <a:buFont typeface="Arial"/>
              <a:buChar char="•"/>
            </a:pPr>
            <a:r>
              <a:rPr lang="es-ES" sz="2200" dirty="0">
                <a:solidFill>
                  <a:schemeClr val="bg1"/>
                </a:solidFill>
                <a:latin typeface="Avenir Next LT Pro" panose="020B0504020202020204" pitchFamily="34" charset="0"/>
              </a:rPr>
              <a:t>Sabiduría </a:t>
            </a:r>
          </a:p>
        </p:txBody>
      </p:sp>
    </p:spTree>
    <p:extLst>
      <p:ext uri="{BB962C8B-B14F-4D97-AF65-F5344CB8AC3E}">
        <p14:creationId xmlns:p14="http://schemas.microsoft.com/office/powerpoint/2010/main" val="136241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18C6BC0E-B469-B9FE-CBE1-FA39C57157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  <a:latin typeface="gobC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5800" y="581065"/>
            <a:ext cx="2057400" cy="2153841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680"/>
              </a:lnSpc>
            </a:pPr>
            <a:endParaRPr sz="1200">
              <a:solidFill>
                <a:schemeClr val="bg1"/>
              </a:solidFill>
              <a:latin typeface="gobC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136445" y="589359"/>
            <a:ext cx="2057399" cy="215384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680"/>
              </a:lnSpc>
            </a:pPr>
            <a:endParaRPr sz="1200">
              <a:solidFill>
                <a:schemeClr val="bg1"/>
              </a:solidFill>
              <a:latin typeface="gobCL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224353" y="2487050"/>
            <a:ext cx="8161557" cy="2277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01516" lvl="1" algn="just"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  <a:latin typeface="Avenir Next LT Pro" panose="020B0504020202020204" pitchFamily="34" charset="0"/>
              </a:rPr>
              <a:t>Para los y las </a:t>
            </a:r>
            <a:r>
              <a:rPr lang="en-US" sz="36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estudiantes</a:t>
            </a:r>
            <a:endParaRPr lang="en-US" sz="36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marL="201516" lvl="1" algn="just"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  <a:latin typeface="Avenir Next LT Pro" panose="020B0504020202020204" pitchFamily="34" charset="0"/>
              </a:rPr>
              <a:t>Para las </a:t>
            </a:r>
            <a:r>
              <a:rPr lang="en-US" sz="36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comunidades</a:t>
            </a:r>
            <a:r>
              <a:rPr lang="en-US" sz="3600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educativas</a:t>
            </a:r>
            <a:endParaRPr lang="en-US" sz="36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marL="201516" lvl="1" algn="just"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  <a:latin typeface="Avenir Next LT Pro" panose="020B0504020202020204" pitchFamily="34" charset="0"/>
              </a:rPr>
              <a:t>Para la </a:t>
            </a:r>
            <a:r>
              <a:rPr lang="en-US" sz="36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sociedad</a:t>
            </a:r>
            <a:endParaRPr lang="en-US" sz="36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DB0A2D45-5D3F-4790-221A-DAB9C97B726D}"/>
              </a:ext>
            </a:extLst>
          </p:cNvPr>
          <p:cNvSpPr/>
          <p:nvPr/>
        </p:nvSpPr>
        <p:spPr>
          <a:xfrm>
            <a:off x="433371" y="0"/>
            <a:ext cx="4252059" cy="219934"/>
          </a:xfrm>
          <a:custGeom>
            <a:avLst/>
            <a:gdLst/>
            <a:ahLst/>
            <a:cxnLst/>
            <a:rect l="l" t="t" r="r" b="b"/>
            <a:pathLst>
              <a:path w="6378089" h="329901">
                <a:moveTo>
                  <a:pt x="0" y="0"/>
                </a:moveTo>
                <a:lnTo>
                  <a:pt x="6378089" y="0"/>
                </a:lnTo>
                <a:lnTo>
                  <a:pt x="6378089" y="329901"/>
                </a:lnTo>
                <a:lnTo>
                  <a:pt x="0" y="329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3A4A2FDE-444B-3640-2FE9-92688B44ECC8}"/>
              </a:ext>
            </a:extLst>
          </p:cNvPr>
          <p:cNvSpPr txBox="1"/>
          <p:nvPr/>
        </p:nvSpPr>
        <p:spPr>
          <a:xfrm>
            <a:off x="370289" y="677441"/>
            <a:ext cx="10789901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78"/>
              </a:lnSpc>
            </a:pP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La </a:t>
            </a:r>
            <a:r>
              <a:rPr lang="en-US" sz="3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educación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 intercultural </a:t>
            </a:r>
            <a:r>
              <a:rPr lang="en-US" sz="3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como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 motor de </a:t>
            </a:r>
            <a:r>
              <a:rPr lang="en-US" sz="3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transformación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</a:p>
        </p:txBody>
      </p:sp>
      <p:pic>
        <p:nvPicPr>
          <p:cNvPr id="9" name="Picture 8" descr="A group of people with hands raised&#10;&#10;Description automatically generated">
            <a:extLst>
              <a:ext uri="{FF2B5EF4-FFF2-40B4-BE49-F238E27FC236}">
                <a16:creationId xmlns:a16="http://schemas.microsoft.com/office/drawing/2014/main" id="{02C9AAC5-DC3F-6474-E7A2-670A9037AB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8" r="83125" b="13651"/>
          <a:stretch/>
        </p:blipFill>
        <p:spPr>
          <a:xfrm>
            <a:off x="2126830" y="2227010"/>
            <a:ext cx="1097523" cy="279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94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18C6BC0E-B469-B9FE-CBE1-FA39C57157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  <a:latin typeface="gobC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5800" y="581065"/>
            <a:ext cx="2057400" cy="2153841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680"/>
              </a:lnSpc>
            </a:pPr>
            <a:endParaRPr sz="1200">
              <a:solidFill>
                <a:schemeClr val="bg1"/>
              </a:solidFill>
              <a:latin typeface="gobC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136445" y="589359"/>
            <a:ext cx="2057399" cy="215384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680"/>
              </a:lnSpc>
            </a:pPr>
            <a:endParaRPr sz="1200">
              <a:solidFill>
                <a:schemeClr val="bg1"/>
              </a:solidFill>
              <a:latin typeface="gobCL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5127" y="1113458"/>
            <a:ext cx="816155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01516" lvl="1" algn="just">
              <a:spcAft>
                <a:spcPts val="800"/>
              </a:spcAft>
            </a:pPr>
            <a:r>
              <a:rPr lang="en-US" sz="3200" u="sng" dirty="0">
                <a:solidFill>
                  <a:schemeClr val="bg1"/>
                </a:solidFill>
                <a:latin typeface="Avenir Next LT Pro" panose="020B0504020202020204" pitchFamily="34" charset="0"/>
              </a:rPr>
              <a:t>Para los y las </a:t>
            </a:r>
            <a:r>
              <a:rPr lang="en-US" sz="3200" u="sng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estudiantes</a:t>
            </a:r>
            <a:endParaRPr lang="en-US" sz="3200" u="sng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DB0A2D45-5D3F-4790-221A-DAB9C97B726D}"/>
              </a:ext>
            </a:extLst>
          </p:cNvPr>
          <p:cNvSpPr/>
          <p:nvPr/>
        </p:nvSpPr>
        <p:spPr>
          <a:xfrm>
            <a:off x="433371" y="0"/>
            <a:ext cx="4252059" cy="219934"/>
          </a:xfrm>
          <a:custGeom>
            <a:avLst/>
            <a:gdLst/>
            <a:ahLst/>
            <a:cxnLst/>
            <a:rect l="l" t="t" r="r" b="b"/>
            <a:pathLst>
              <a:path w="6378089" h="329901">
                <a:moveTo>
                  <a:pt x="0" y="0"/>
                </a:moveTo>
                <a:lnTo>
                  <a:pt x="6378089" y="0"/>
                </a:lnTo>
                <a:lnTo>
                  <a:pt x="6378089" y="329901"/>
                </a:lnTo>
                <a:lnTo>
                  <a:pt x="0" y="329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3A4A2FDE-444B-3640-2FE9-92688B44ECC8}"/>
              </a:ext>
            </a:extLst>
          </p:cNvPr>
          <p:cNvSpPr txBox="1"/>
          <p:nvPr/>
        </p:nvSpPr>
        <p:spPr>
          <a:xfrm>
            <a:off x="370289" y="677441"/>
            <a:ext cx="10789901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78"/>
              </a:lnSpc>
            </a:pP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La </a:t>
            </a:r>
            <a:r>
              <a:rPr lang="en-US" sz="3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educación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 intercultural </a:t>
            </a:r>
            <a:r>
              <a:rPr lang="en-US" sz="3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como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 motor de </a:t>
            </a:r>
            <a:r>
              <a:rPr lang="en-US" sz="3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transformación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54D3290A-AABF-01AD-E3ED-14DF2EE91563}"/>
              </a:ext>
            </a:extLst>
          </p:cNvPr>
          <p:cNvSpPr txBox="1"/>
          <p:nvPr/>
        </p:nvSpPr>
        <p:spPr>
          <a:xfrm>
            <a:off x="370289" y="2041918"/>
            <a:ext cx="10874654" cy="4247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01516" lvl="1" algn="just">
              <a:spcBef>
                <a:spcPts val="600"/>
              </a:spcBef>
              <a:spcAft>
                <a:spcPts val="1200"/>
              </a:spcAft>
            </a:pPr>
            <a:r>
              <a:rPr lang="es-ES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Propender a comunidades educativas interculturales propicia:</a:t>
            </a:r>
          </a:p>
          <a:p>
            <a:pPr marL="403033" lvl="1" indent="-201517" algn="just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ES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Mayor involucramiento y motivación, mayor relevancia y conocimiento profundo de visiones y conceptos complejos. </a:t>
            </a:r>
          </a:p>
          <a:p>
            <a:pPr marL="403033" lvl="1" indent="-201517" algn="just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ES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Habilidades de pensamiento crítico, al analizar información y tomar decisiones desde diversas perspectivas. </a:t>
            </a:r>
          </a:p>
          <a:p>
            <a:pPr marL="403033" lvl="1" indent="-201517" algn="just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ES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La empatía, la sensibilidad intercultural y el respeto por diferentes visiones o sistemas de comprensión del mundo. </a:t>
            </a:r>
          </a:p>
          <a:p>
            <a:pPr marL="403033" lvl="1" indent="-201517" algn="just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ES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El desarrollo de la propia identidad y pertenencia, al valorar la historia y cultura propia y a la vez apreciar las de los/las demás.</a:t>
            </a:r>
          </a:p>
        </p:txBody>
      </p:sp>
      <p:pic>
        <p:nvPicPr>
          <p:cNvPr id="6" name="Picture 5" descr="A group of people with hands raised&#10;&#10;Description automatically generated">
            <a:extLst>
              <a:ext uri="{FF2B5EF4-FFF2-40B4-BE49-F238E27FC236}">
                <a16:creationId xmlns:a16="http://schemas.microsoft.com/office/drawing/2014/main" id="{8931D98F-E449-57E9-6A29-67D59A8A3D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8" r="83125" b="65895"/>
          <a:stretch/>
        </p:blipFill>
        <p:spPr>
          <a:xfrm>
            <a:off x="4743472" y="965771"/>
            <a:ext cx="1021767" cy="82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90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721</Words>
  <Application>Microsoft Office PowerPoint</Application>
  <PresentationFormat>Panorámica</PresentationFormat>
  <Paragraphs>69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Avenir Next LT Pro</vt:lpstr>
      <vt:lpstr>Calibri</vt:lpstr>
      <vt:lpstr>Calibri Light</vt:lpstr>
      <vt:lpstr>gobCL</vt:lpstr>
      <vt:lpstr>Office Theme</vt:lpstr>
      <vt:lpstr>La interculturalidad como motor de transformación para aprendizajes en el siglo XXI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interculturalidad como motor de transformación para aprendizajes en el siglo XXI</dc:title>
  <dc:creator>Maria Angelica Mena Silva</dc:creator>
  <cp:lastModifiedBy>Felino Andres Garcia Choque</cp:lastModifiedBy>
  <cp:revision>3</cp:revision>
  <dcterms:created xsi:type="dcterms:W3CDTF">2023-11-29T22:39:45Z</dcterms:created>
  <dcterms:modified xsi:type="dcterms:W3CDTF">2023-11-30T17:33:12Z</dcterms:modified>
</cp:coreProperties>
</file>