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57" r:id="rId4"/>
    <p:sldId id="262" r:id="rId5"/>
    <p:sldId id="260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</p:sldIdLst>
  <p:sldSz cx="12192000" cy="6858000"/>
  <p:notesSz cx="6797675" cy="9872663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ricka Castro Quesada" userId="43ed699357366fd0" providerId="LiveId" clId="{0B8A6069-2563-472D-B2E6-A99E0772F4AB}"/>
    <pc:docChg chg="custSel modSld">
      <pc:chgData name="Ericka Castro Quesada" userId="43ed699357366fd0" providerId="LiveId" clId="{0B8A6069-2563-472D-B2E6-A99E0772F4AB}" dt="2025-03-24T14:56:39.723" v="79" actId="20577"/>
      <pc:docMkLst>
        <pc:docMk/>
      </pc:docMkLst>
      <pc:sldChg chg="modSp mod">
        <pc:chgData name="Ericka Castro Quesada" userId="43ed699357366fd0" providerId="LiveId" clId="{0B8A6069-2563-472D-B2E6-A99E0772F4AB}" dt="2025-03-24T14:56:39.723" v="79" actId="20577"/>
        <pc:sldMkLst>
          <pc:docMk/>
          <pc:sldMk cId="939416025" sldId="258"/>
        </pc:sldMkLst>
        <pc:spChg chg="mod">
          <ac:chgData name="Ericka Castro Quesada" userId="43ed699357366fd0" providerId="LiveId" clId="{0B8A6069-2563-472D-B2E6-A99E0772F4AB}" dt="2025-03-24T14:56:34.539" v="73" actId="20577"/>
          <ac:spMkLst>
            <pc:docMk/>
            <pc:sldMk cId="939416025" sldId="258"/>
            <ac:spMk id="2" creationId="{2A294D32-94FB-BBFB-8D56-DE3C644772CE}"/>
          </ac:spMkLst>
        </pc:spChg>
        <pc:spChg chg="mod">
          <ac:chgData name="Ericka Castro Quesada" userId="43ed699357366fd0" providerId="LiveId" clId="{0B8A6069-2563-472D-B2E6-A99E0772F4AB}" dt="2025-03-24T14:56:39.723" v="79" actId="20577"/>
          <ac:spMkLst>
            <pc:docMk/>
            <pc:sldMk cId="939416025" sldId="258"/>
            <ac:spMk id="3" creationId="{FAAB82CD-54A4-10EE-352E-00280068797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0F84AF-7022-B420-D9A0-DD2F5E42C8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FFE3231-4468-DB94-057D-218CBE8063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9E84DBB-45AE-6E6B-590F-51BE3BB6B9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68583-F574-4F60-AE65-FBDAB0283162}" type="datetimeFigureOut">
              <a:rPr lang="es-CL" smtClean="0"/>
              <a:t>25-04-2025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BE4F5DB-2D76-0C60-9C08-DA6E4D3848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8062AA1-BEBA-FB59-E688-EA4E6829F1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E393B-8288-4583-96ED-17ACC4DD86B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98163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657A6E-9673-8A5A-CB56-4104658D86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39648B8-D0CB-CCCB-551F-1C9CCAFC05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A03E385-6548-572F-EB21-ED1C762578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68583-F574-4F60-AE65-FBDAB0283162}" type="datetimeFigureOut">
              <a:rPr lang="es-CL" smtClean="0"/>
              <a:t>25-04-2025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678FBF5-3CDF-76B3-93E0-013E2A49F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3D446C9-F2F7-D94D-CB4D-0778369D27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E393B-8288-4583-96ED-17ACC4DD86B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64635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7C5F172-0B63-E2EC-726D-C9274D6CB6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5777070-B1DB-E5C0-F861-4AF3A1DD88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728E463-7E47-5B74-CEF7-C04B010FE8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68583-F574-4F60-AE65-FBDAB0283162}" type="datetimeFigureOut">
              <a:rPr lang="es-CL" smtClean="0"/>
              <a:t>25-04-2025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EF4929C-1ABF-C5B8-B281-CDE9D145B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CD692AC-AD2F-386D-3172-368485B38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E393B-8288-4583-96ED-17ACC4DD86B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96699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ABECB3-A139-116C-6A31-DB9646143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BE1533E-0C0F-1EE6-192B-42A9DBB7DE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C31B0D5-7DE8-CD39-3B68-69087306E4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68583-F574-4F60-AE65-FBDAB0283162}" type="datetimeFigureOut">
              <a:rPr lang="es-CL" smtClean="0"/>
              <a:t>25-04-2025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3A33052-873C-E2CE-ABA9-1796D0F867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7103F4F-829A-E2FF-CE14-3BCE339C34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E393B-8288-4583-96ED-17ACC4DD86B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62548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C2193A-02F8-BAE6-9151-6A56D523CD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09F692B-53C6-5E2A-A0F5-1065894F40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BCDF61A-F81A-B710-D3A1-C0D536304F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68583-F574-4F60-AE65-FBDAB0283162}" type="datetimeFigureOut">
              <a:rPr lang="es-CL" smtClean="0"/>
              <a:t>25-04-2025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872AB1E-37ED-EEC3-4744-31A5F5C25A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9E8036E-B2FC-B285-4EAB-83C603DCE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E393B-8288-4583-96ED-17ACC4DD86B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52643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F8C413-1795-D441-BD8D-D7E826AB14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46E6C64-3954-F2EE-F93D-D42E8F0DBD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CCE4738-E861-A4B6-5F0B-C71F0B3605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6B2941F-C76E-41D8-90C5-67C2E1BCB7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68583-F574-4F60-AE65-FBDAB0283162}" type="datetimeFigureOut">
              <a:rPr lang="es-CL" smtClean="0"/>
              <a:t>25-04-2025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A19EE47-27BB-5802-4BC5-89CBF6D89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2D5E662-54C2-2029-F4AB-B358CF364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E393B-8288-4583-96ED-17ACC4DD86B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49436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C640D5-A1FA-5A56-45E0-6E753B8EF4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7623C1C-3270-E5FA-F4F1-72C07D93BB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D5205E4-BACA-4A48-534A-7707A9C389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AED0F68-A934-1DE0-D5CF-86F3943538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62E3C5ED-EE85-1DCD-9364-8654CA0160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A42DAE14-B690-7A20-C1F5-7F74045E0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68583-F574-4F60-AE65-FBDAB0283162}" type="datetimeFigureOut">
              <a:rPr lang="es-CL" smtClean="0"/>
              <a:t>25-04-2025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026AA8F0-B387-3744-D571-433FC2524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9B233BD-1AD5-F1B5-D42B-3C558E47E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E393B-8288-4583-96ED-17ACC4DD86B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50758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6716CF-81EC-94DD-F558-0F964ACF05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36B8566-7460-32CF-4540-ACA70D631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68583-F574-4F60-AE65-FBDAB0283162}" type="datetimeFigureOut">
              <a:rPr lang="es-CL" smtClean="0"/>
              <a:t>25-04-2025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40CA85E-A43A-C9ED-99A9-DE45EC25C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41CACCF-FAF1-D364-6DA2-C3FB5146BB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E393B-8288-4583-96ED-17ACC4DD86B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950924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85F88151-8AE7-0D42-9A47-8198FA380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68583-F574-4F60-AE65-FBDAB0283162}" type="datetimeFigureOut">
              <a:rPr lang="es-CL" smtClean="0"/>
              <a:t>25-04-2025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DB8AA12-2C82-F469-4978-F2ADD2B5B4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6931854-DE77-FFCF-82CB-32AC33396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E393B-8288-4583-96ED-17ACC4DD86B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4635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266BAA-D211-3455-FB67-1B1E06780C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BFA1647-D564-3F0C-C3E5-A4EBCA7006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85CF4EB-FAF3-F8C2-9A30-0D0C5FCE7C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37E8991-B6C1-D8C0-9F52-2B63EA856E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68583-F574-4F60-AE65-FBDAB0283162}" type="datetimeFigureOut">
              <a:rPr lang="es-CL" smtClean="0"/>
              <a:t>25-04-2025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84E3C50-8B84-B802-46C9-37369CE621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37A35EB-A7E2-45C6-B474-39B2F9308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E393B-8288-4583-96ED-17ACC4DD86B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66259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165766-B5A7-D1EF-3206-3F98BAF36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1600F53-536F-70F4-40AA-16E9AFDBDC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A58F640-D75B-CB58-31C7-76283FB015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E4CAEAE-1EF6-DEC2-53F2-731A9E03B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68583-F574-4F60-AE65-FBDAB0283162}" type="datetimeFigureOut">
              <a:rPr lang="es-CL" smtClean="0"/>
              <a:t>25-04-2025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05E3C96-897B-E063-B7BA-ED72544292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DC2087D-8EC4-A435-05BE-D05F41DF9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E393B-8288-4583-96ED-17ACC4DD86B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0363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F3AED457-1582-E0F1-25F4-8F0293540F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75A3B6F-D30F-8510-14BD-BE849DBD2F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52E113C-7ABA-71CE-6F05-4E2D072D3B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168583-F574-4F60-AE65-FBDAB0283162}" type="datetimeFigureOut">
              <a:rPr lang="es-CL" smtClean="0"/>
              <a:t>25-04-2025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0F15CDE-B1F6-A939-B0B2-317985C4B7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BE1F04D-D6D2-44B2-0315-F2462E6584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3E393B-8288-4583-96ED-17ACC4DD86B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62815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A294D32-94FB-BBFB-8D56-DE3C644772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14350" y="898179"/>
            <a:ext cx="3681650" cy="1286982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l"/>
            <a:br>
              <a:rPr lang="en-US" sz="5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5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Ideas </a:t>
            </a:r>
            <a:r>
              <a:rPr lang="en-US" sz="5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fuerza</a:t>
            </a:r>
            <a:r>
              <a:rPr lang="en-US" sz="5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5000" dirty="0"/>
              <a:t>de la </a:t>
            </a:r>
            <a:r>
              <a:rPr lang="en-US" sz="5000" dirty="0" err="1"/>
              <a:t>propuesta</a:t>
            </a:r>
            <a:r>
              <a:rPr lang="en-US" sz="5000" dirty="0"/>
              <a:t> </a:t>
            </a:r>
            <a:r>
              <a:rPr lang="en-US" sz="5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650D18FE-0824-4A46-B22C-A86B52E578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372868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AAB82CD-54A4-10EE-352E-0028006879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0936" y="2660904"/>
            <a:ext cx="4818888" cy="3547872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endParaRPr lang="en-US" sz="2200" dirty="0"/>
          </a:p>
          <a:p>
            <a:pPr algn="l"/>
            <a:endParaRPr lang="en-US" sz="2200" dirty="0"/>
          </a:p>
          <a:p>
            <a:pPr algn="l"/>
            <a:endParaRPr lang="en-US" sz="2200" dirty="0"/>
          </a:p>
          <a:p>
            <a:pPr algn="l"/>
            <a:endParaRPr lang="en-US" sz="2200" dirty="0"/>
          </a:p>
          <a:p>
            <a:pPr algn="l"/>
            <a:endParaRPr lang="en-US" sz="2200" dirty="0"/>
          </a:p>
          <a:p>
            <a:pPr algn="l"/>
            <a:r>
              <a:rPr lang="en-US" sz="2200" dirty="0">
                <a:latin typeface="Amasis MT Pro Light" panose="02040304050005020304" pitchFamily="18" charset="0"/>
              </a:rPr>
              <a:t>Erika Castro Q. </a:t>
            </a:r>
          </a:p>
          <a:p>
            <a:pPr algn="l"/>
            <a:r>
              <a:rPr lang="en-US" sz="2200" dirty="0">
                <a:latin typeface="Amasis MT Pro Light" panose="02040304050005020304" pitchFamily="18" charset="0"/>
              </a:rPr>
              <a:t>PEIB</a:t>
            </a:r>
          </a:p>
          <a:p>
            <a:pPr algn="l"/>
            <a:endParaRPr lang="en-US" sz="2200" dirty="0">
              <a:latin typeface="Amasis MT Pro Light" panose="02040304050005020304" pitchFamily="18" charset="0"/>
            </a:endParaRPr>
          </a:p>
        </p:txBody>
      </p:sp>
      <p:pic>
        <p:nvPicPr>
          <p:cNvPr id="5" name="Imagen 4" descr="Imagen que contiene sostener&#10;&#10;Descripción generada automáticamente">
            <a:extLst>
              <a:ext uri="{FF2B5EF4-FFF2-40B4-BE49-F238E27FC236}">
                <a16:creationId xmlns:a16="http://schemas.microsoft.com/office/drawing/2014/main" id="{114CCEC0-DFC0-59A6-881C-21F6CA5B98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9852" y="3505298"/>
            <a:ext cx="3990267" cy="4124307"/>
          </a:xfrm>
          <a:prstGeom prst="rect">
            <a:avLst/>
          </a:prstGeom>
        </p:spPr>
      </p:pic>
      <p:pic>
        <p:nvPicPr>
          <p:cNvPr id="6" name="Imagen 5" descr="Forma, Flecha&#10;&#10;Descripción generada automáticamente">
            <a:extLst>
              <a:ext uri="{FF2B5EF4-FFF2-40B4-BE49-F238E27FC236}">
                <a16:creationId xmlns:a16="http://schemas.microsoft.com/office/drawing/2014/main" id="{6B39E029-1C6A-4AC0-A543-DADAB556D12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3295" y="246998"/>
            <a:ext cx="1743105" cy="722301"/>
          </a:xfrm>
          <a:prstGeom prst="rect">
            <a:avLst/>
          </a:prstGeom>
        </p:spPr>
      </p:pic>
      <p:pic>
        <p:nvPicPr>
          <p:cNvPr id="7" name="Google Shape;95;p1">
            <a:extLst>
              <a:ext uri="{FF2B5EF4-FFF2-40B4-BE49-F238E27FC236}">
                <a16:creationId xmlns:a16="http://schemas.microsoft.com/office/drawing/2014/main" id="{DC69EC3F-8F45-D6A6-8190-99535DD30A76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48104" y="84582"/>
            <a:ext cx="969496" cy="101891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394160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5920F6A-9105-C1AB-DDE1-56ABFC04D3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8918" y="637759"/>
            <a:ext cx="10515600" cy="5822862"/>
          </a:xfrm>
        </p:spPr>
        <p:txBody>
          <a:bodyPr>
            <a:normAutofit/>
          </a:bodyPr>
          <a:lstStyle/>
          <a:p>
            <a:r>
              <a:rPr lang="es-ES" sz="2800" dirty="0">
                <a:latin typeface="Amasis MT Pro" panose="02040504050005020304" pitchFamily="18" charset="0"/>
              </a:rPr>
              <a:t>Reconoce y releva el pluralismo epistemológico . Formas de saber, hacer y estar (medio social –medio escolar).</a:t>
            </a:r>
          </a:p>
          <a:p>
            <a:pPr marL="0" indent="0">
              <a:buNone/>
            </a:pPr>
            <a:r>
              <a:rPr lang="es-CL" dirty="0">
                <a:latin typeface="Amasis MT Pro" panose="02040504050005020304" pitchFamily="18" charset="0"/>
              </a:rPr>
              <a:t>Los estudiantes </a:t>
            </a:r>
            <a:r>
              <a:rPr lang="es-CL" u="sng" dirty="0">
                <a:latin typeface="Amasis MT Pro" panose="02040504050005020304" pitchFamily="18" charset="0"/>
              </a:rPr>
              <a:t>no llegan a la escuela en blanco</a:t>
            </a:r>
            <a:r>
              <a:rPr lang="es-CL" dirty="0">
                <a:latin typeface="Amasis MT Pro" panose="02040504050005020304" pitchFamily="18" charset="0"/>
              </a:rPr>
              <a:t>, o no llegan dejando en la puerta su historia formativa, las experiencias de aprendizaje que tiene, por el contrario</a:t>
            </a:r>
            <a:r>
              <a:rPr lang="es-CL" u="sng" dirty="0">
                <a:latin typeface="Amasis MT Pro" panose="02040504050005020304" pitchFamily="18" charset="0"/>
              </a:rPr>
              <a:t>, es una persona que entra él o ella y su familia y toda su experiencia de vida individual y familiar</a:t>
            </a:r>
            <a:r>
              <a:rPr lang="es-CL" dirty="0">
                <a:latin typeface="Amasis MT Pro" panose="02040504050005020304" pitchFamily="18" charset="0"/>
              </a:rPr>
              <a:t>.</a:t>
            </a:r>
          </a:p>
          <a:p>
            <a:pPr marL="0" indent="0">
              <a:buNone/>
            </a:pPr>
            <a:endParaRPr lang="es-CL" dirty="0">
              <a:latin typeface="Amasis MT Pro" panose="02040504050005020304" pitchFamily="18" charset="0"/>
            </a:endParaRPr>
          </a:p>
          <a:p>
            <a:pPr marL="0" indent="0">
              <a:buNone/>
            </a:pPr>
            <a:r>
              <a:rPr lang="es-CL" dirty="0">
                <a:latin typeface="Amasis MT Pro" panose="02040504050005020304" pitchFamily="18" charset="0"/>
              </a:rPr>
              <a:t>La formación es completa las 24 horas en la escuela y fuera de ella. Por eso es </a:t>
            </a:r>
            <a:r>
              <a:rPr lang="es-CL" u="sng" dirty="0">
                <a:latin typeface="Amasis MT Pro" panose="02040504050005020304" pitchFamily="18" charset="0"/>
              </a:rPr>
              <a:t>importante reconocer el papel que juega el medio social y el medio escolar en la formación de las personas</a:t>
            </a:r>
            <a:r>
              <a:rPr lang="es-CL" dirty="0">
                <a:latin typeface="Amasis MT Pro" panose="02040504050005020304" pitchFamily="18" charset="0"/>
              </a:rPr>
              <a:t>. Y por eso también , es que debemos reconocer </a:t>
            </a:r>
            <a:r>
              <a:rPr lang="es-CL" u="sng" dirty="0">
                <a:latin typeface="Amasis MT Pro" panose="02040504050005020304" pitchFamily="18" charset="0"/>
              </a:rPr>
              <a:t>el pluralismo en el saber</a:t>
            </a:r>
            <a:r>
              <a:rPr lang="es-CL" dirty="0">
                <a:latin typeface="Amasis MT Pro" panose="02040504050005020304" pitchFamily="18" charset="0"/>
              </a:rPr>
              <a:t>, en el </a:t>
            </a:r>
            <a:r>
              <a:rPr lang="es-CL" u="sng" dirty="0">
                <a:latin typeface="Amasis MT Pro" panose="02040504050005020304" pitchFamily="18" charset="0"/>
              </a:rPr>
              <a:t>conocer , en el hacer, en el ser y en el estar</a:t>
            </a:r>
            <a:r>
              <a:rPr lang="es-CL" dirty="0">
                <a:latin typeface="Amasis MT Pro" panose="02040504050005020304" pitchFamily="18" charset="0"/>
              </a:rPr>
              <a:t>, para enriquecer la experiencia formativa de los estudiantes. </a:t>
            </a:r>
          </a:p>
        </p:txBody>
      </p:sp>
    </p:spTree>
    <p:extLst>
      <p:ext uri="{BB962C8B-B14F-4D97-AF65-F5344CB8AC3E}">
        <p14:creationId xmlns:p14="http://schemas.microsoft.com/office/powerpoint/2010/main" val="35320692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5920F6A-9105-C1AB-DDE1-56ABFC04D3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8918" y="637759"/>
            <a:ext cx="10515600" cy="5822862"/>
          </a:xfrm>
        </p:spPr>
        <p:txBody>
          <a:bodyPr>
            <a:normAutofit/>
          </a:bodyPr>
          <a:lstStyle/>
          <a:p>
            <a:r>
              <a:rPr lang="es-ES" sz="2800" dirty="0">
                <a:latin typeface="Amasis MT Pro" panose="02040504050005020304" pitchFamily="18" charset="0"/>
              </a:rPr>
              <a:t>Se basa en la interculturalidad que busca el diálogo simétrico de saberes.</a:t>
            </a:r>
          </a:p>
          <a:p>
            <a:pPr marL="0" indent="0">
              <a:buNone/>
            </a:pPr>
            <a:r>
              <a:rPr lang="es-CL" dirty="0">
                <a:latin typeface="Amasis MT Pro" panose="02040504050005020304" pitchFamily="18" charset="0"/>
              </a:rPr>
              <a:t>Propone avanzar hacia la </a:t>
            </a:r>
            <a:r>
              <a:rPr lang="es-CL" u="sng" dirty="0">
                <a:latin typeface="Amasis MT Pro" panose="02040504050005020304" pitchFamily="18" charset="0"/>
              </a:rPr>
              <a:t>interculturalidad crítica</a:t>
            </a:r>
            <a:r>
              <a:rPr lang="es-CL" dirty="0">
                <a:latin typeface="Amasis MT Pro" panose="02040504050005020304" pitchFamily="18" charset="0"/>
              </a:rPr>
              <a:t>, la que empuja hacia los cambios , hacia la transformación de las relaciones de poder que existen en el conocimiento. </a:t>
            </a:r>
            <a:r>
              <a:rPr lang="es-CL" u="sng" dirty="0">
                <a:latin typeface="Amasis MT Pro" panose="02040504050005020304" pitchFamily="18" charset="0"/>
              </a:rPr>
              <a:t>Evidencia los conflictos que genera la asimetría de poder en relaciones sociales, </a:t>
            </a:r>
            <a:r>
              <a:rPr lang="es-CL" dirty="0">
                <a:latin typeface="Amasis MT Pro" panose="02040504050005020304" pitchFamily="18" charset="0"/>
              </a:rPr>
              <a:t>y del conocimiento que se vive en la escuela. Busca reconocer, relevar y valorar la pluralidad de conocimientos y saberes y </a:t>
            </a:r>
            <a:r>
              <a:rPr lang="es-CL" u="sng" dirty="0">
                <a:latin typeface="Amasis MT Pro" panose="02040504050005020304" pitchFamily="18" charset="0"/>
              </a:rPr>
              <a:t>posibilita la construcción de conocimientos nuevos. </a:t>
            </a:r>
          </a:p>
        </p:txBody>
      </p:sp>
    </p:spTree>
    <p:extLst>
      <p:ext uri="{BB962C8B-B14F-4D97-AF65-F5344CB8AC3E}">
        <p14:creationId xmlns:p14="http://schemas.microsoft.com/office/powerpoint/2010/main" val="10845981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5920F6A-9105-C1AB-DDE1-56ABFC04D3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8918" y="637759"/>
            <a:ext cx="10515600" cy="5822862"/>
          </a:xfrm>
        </p:spPr>
        <p:txBody>
          <a:bodyPr>
            <a:normAutofit lnSpcReduction="10000"/>
          </a:bodyPr>
          <a:lstStyle/>
          <a:p>
            <a:r>
              <a:rPr lang="es-ES" sz="2800" dirty="0">
                <a:latin typeface="Amasis MT Pro" panose="02040504050005020304" pitchFamily="18" charset="0"/>
              </a:rPr>
              <a:t>Propone el qué, el cómo,  el para qué,  es decir: los contenidos, los métodos, las finalidades. </a:t>
            </a:r>
          </a:p>
          <a:p>
            <a:pPr marL="0" indent="0">
              <a:buNone/>
            </a:pPr>
            <a:endParaRPr lang="es-ES" sz="2800" dirty="0">
              <a:latin typeface="Amasis MT Pro" panose="02040504050005020304" pitchFamily="18" charset="0"/>
            </a:endParaRPr>
          </a:p>
          <a:p>
            <a:pPr marL="0" indent="0">
              <a:buNone/>
            </a:pPr>
            <a:r>
              <a:rPr lang="es-CL" u="sng" dirty="0">
                <a:latin typeface="Amasis MT Pro" panose="02040504050005020304" pitchFamily="18" charset="0"/>
              </a:rPr>
              <a:t>El qué, los contenidos</a:t>
            </a:r>
            <a:r>
              <a:rPr lang="es-CL" dirty="0">
                <a:latin typeface="Amasis MT Pro" panose="02040504050005020304" pitchFamily="18" charset="0"/>
              </a:rPr>
              <a:t>: la lengua , la cultura, la memoria histórica, la espiritualidad, un saber holístico e integral , no segmentado.</a:t>
            </a:r>
          </a:p>
          <a:p>
            <a:pPr marL="0" indent="0">
              <a:buNone/>
            </a:pPr>
            <a:endParaRPr lang="es-CL" dirty="0">
              <a:latin typeface="Amasis MT Pro" panose="02040504050005020304" pitchFamily="18" charset="0"/>
            </a:endParaRPr>
          </a:p>
          <a:p>
            <a:pPr marL="0" indent="0">
              <a:buNone/>
            </a:pPr>
            <a:r>
              <a:rPr lang="es-CL" u="sng" dirty="0">
                <a:latin typeface="Amasis MT Pro" panose="02040504050005020304" pitchFamily="18" charset="0"/>
              </a:rPr>
              <a:t>El cómo, los métodos</a:t>
            </a:r>
            <a:r>
              <a:rPr lang="es-CL" dirty="0">
                <a:latin typeface="Amasis MT Pro" panose="02040504050005020304" pitchFamily="18" charset="0"/>
              </a:rPr>
              <a:t>: formas de enseñar y de aprender, de organizar las experiencias de aprendizaje y dónde se aprende  y con quién se aprende.</a:t>
            </a:r>
          </a:p>
          <a:p>
            <a:pPr marL="0" indent="0">
              <a:buNone/>
            </a:pPr>
            <a:endParaRPr lang="es-CL" dirty="0">
              <a:latin typeface="Amasis MT Pro" panose="02040504050005020304" pitchFamily="18" charset="0"/>
            </a:endParaRPr>
          </a:p>
          <a:p>
            <a:pPr marL="0" indent="0">
              <a:buNone/>
            </a:pPr>
            <a:r>
              <a:rPr lang="es-CL" u="sng" dirty="0">
                <a:latin typeface="Amasis MT Pro" panose="02040504050005020304" pitchFamily="18" charset="0"/>
              </a:rPr>
              <a:t>El para que, las finalidades: </a:t>
            </a:r>
            <a:r>
              <a:rPr lang="es-CL" dirty="0">
                <a:latin typeface="Amasis MT Pro" panose="02040504050005020304" pitchFamily="18" charset="0"/>
              </a:rPr>
              <a:t>la formación de la persona, una persona con arraigo territorial y comunitario, con identidad cultural propia de su pueblo y capaz de mirar, conocer otras culturas.  </a:t>
            </a:r>
          </a:p>
          <a:p>
            <a:pPr marL="0" indent="0">
              <a:buNone/>
            </a:pPr>
            <a:endParaRPr lang="es-CL" dirty="0">
              <a:latin typeface="Amasis MT Pro" panose="020405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21141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5920F6A-9105-C1AB-DDE1-56ABFC04D3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8918" y="637759"/>
            <a:ext cx="10515600" cy="5822862"/>
          </a:xfrm>
        </p:spPr>
        <p:txBody>
          <a:bodyPr>
            <a:normAutofit/>
          </a:bodyPr>
          <a:lstStyle/>
          <a:p>
            <a:r>
              <a:rPr lang="es-ES" sz="2800" dirty="0">
                <a:latin typeface="Amasis MT Pro" panose="02040504050005020304" pitchFamily="18" charset="0"/>
              </a:rPr>
              <a:t>Releva formas de enseñar y de aprender de la pedagogía indígena, fundada en la inteligencia experiencial y emocional.</a:t>
            </a:r>
          </a:p>
          <a:p>
            <a:endParaRPr lang="es-ES" dirty="0">
              <a:latin typeface="Amasis MT Pro" panose="02040504050005020304" pitchFamily="18" charset="0"/>
            </a:endParaRPr>
          </a:p>
          <a:p>
            <a:pPr marL="0" indent="0">
              <a:buNone/>
            </a:pPr>
            <a:r>
              <a:rPr lang="es-ES" sz="2800" dirty="0">
                <a:latin typeface="Amasis MT Pro" panose="02040504050005020304" pitchFamily="18" charset="0"/>
              </a:rPr>
              <a:t>La pedagogía propia: el aprender haciendo, el aprender observando el aprender escuchando, el aprender con los otros,  la oralidad fuente de riqueza y transmisión de la memoria histórica, la importancia de los ancianos, de la sabiduría de los sabios, el territorio como arraigo e identidad.</a:t>
            </a:r>
          </a:p>
          <a:p>
            <a:pPr marL="0" indent="0">
              <a:buNone/>
            </a:pPr>
            <a:r>
              <a:rPr lang="es-ES" sz="2800" dirty="0">
                <a:latin typeface="Amasis MT Pro" panose="02040504050005020304" pitchFamily="18" charset="0"/>
              </a:rPr>
              <a:t>y el reconocimiento de la emoción</a:t>
            </a:r>
            <a:r>
              <a:rPr lang="es-ES" dirty="0">
                <a:latin typeface="Amasis MT Pro" panose="02040504050005020304" pitchFamily="18" charset="0"/>
              </a:rPr>
              <a:t>,  donde el aprendizaje no es solo lo cognitivo. </a:t>
            </a:r>
            <a:r>
              <a:rPr lang="es-ES" u="sng" dirty="0">
                <a:latin typeface="Amasis MT Pro" panose="02040504050005020304" pitchFamily="18" charset="0"/>
              </a:rPr>
              <a:t>Es lo que me provoca esa experiencia. Se valora y expresa los sentimientos.</a:t>
            </a:r>
            <a:endParaRPr lang="es-ES" sz="2800" u="sng" dirty="0">
              <a:latin typeface="Amasis MT Pro" panose="02040504050005020304" pitchFamily="18" charset="0"/>
            </a:endParaRPr>
          </a:p>
          <a:p>
            <a:pPr marL="0" indent="0">
              <a:buNone/>
            </a:pPr>
            <a:endParaRPr lang="es-CL" u="sng" dirty="0">
              <a:latin typeface="Amasis MT Pro" panose="02040504050005020304" pitchFamily="18" charset="0"/>
            </a:endParaRPr>
          </a:p>
          <a:p>
            <a:pPr marL="0" indent="0">
              <a:buNone/>
            </a:pPr>
            <a:endParaRPr lang="es-CL" dirty="0">
              <a:latin typeface="Amasis MT Pro" panose="020405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9260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5920F6A-9105-C1AB-DDE1-56ABFC04D3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8918" y="637759"/>
            <a:ext cx="10515600" cy="5822862"/>
          </a:xfrm>
        </p:spPr>
        <p:txBody>
          <a:bodyPr>
            <a:normAutofit/>
          </a:bodyPr>
          <a:lstStyle/>
          <a:p>
            <a:r>
              <a:rPr lang="es-ES" sz="2800" dirty="0">
                <a:latin typeface="Amasis MT Pro" panose="02040504050005020304" pitchFamily="18" charset="0"/>
              </a:rPr>
              <a:t>Supone un trabajo en diferentes ámbitos de gestión de la escuela  (liderazgo directivo y de gestión institucional, empoderamiento de los docentes y ET su quehacer formativo, participación y convivencia) </a:t>
            </a:r>
          </a:p>
          <a:p>
            <a:pPr marL="0" indent="0">
              <a:buNone/>
            </a:pPr>
            <a:r>
              <a:rPr lang="es-ES" dirty="0">
                <a:latin typeface="Amasis MT Pro" panose="02040504050005020304" pitchFamily="18" charset="0"/>
              </a:rPr>
              <a:t>En la transformación de la escuela,  propone impactar:</a:t>
            </a:r>
          </a:p>
          <a:p>
            <a:pPr marL="0" indent="0">
              <a:buNone/>
            </a:pPr>
            <a:r>
              <a:rPr lang="es-ES" dirty="0">
                <a:latin typeface="Amasis MT Pro" panose="02040504050005020304" pitchFamily="18" charset="0"/>
              </a:rPr>
              <a:t>Instrumentos de gestión y espacios de participación que legitima procesos.. </a:t>
            </a:r>
          </a:p>
          <a:p>
            <a:pPr marL="0" indent="0">
              <a:buNone/>
            </a:pPr>
            <a:r>
              <a:rPr lang="es-ES" dirty="0">
                <a:latin typeface="Amasis MT Pro" panose="02040504050005020304" pitchFamily="18" charset="0"/>
              </a:rPr>
              <a:t>En los procesos de enseñanza con los contenidos, métodos y finalidades , los Docentes y ET trabajo reciproco y complementarios.</a:t>
            </a:r>
          </a:p>
          <a:p>
            <a:pPr marL="0" indent="0">
              <a:buNone/>
            </a:pPr>
            <a:r>
              <a:rPr lang="es-ES" dirty="0">
                <a:latin typeface="Amasis MT Pro" panose="02040504050005020304" pitchFamily="18" charset="0"/>
              </a:rPr>
              <a:t>En la convivencia en la forma de relacionarnos desde la inclusión y reconocimiento de las diversidades.</a:t>
            </a:r>
          </a:p>
          <a:p>
            <a:pPr marL="0" indent="0">
              <a:buNone/>
            </a:pPr>
            <a:endParaRPr lang="es-ES" sz="2800" dirty="0">
              <a:latin typeface="Amasis MT Pro" panose="02040504050005020304" pitchFamily="18" charset="0"/>
            </a:endParaRPr>
          </a:p>
          <a:p>
            <a:pPr marL="0" indent="0">
              <a:buNone/>
            </a:pPr>
            <a:endParaRPr lang="es-CL" dirty="0">
              <a:latin typeface="Amasis MT Pro" panose="020405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75906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5920F6A-9105-C1AB-DDE1-56ABFC04D3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8918" y="637759"/>
            <a:ext cx="10515600" cy="5822862"/>
          </a:xfrm>
        </p:spPr>
        <p:txBody>
          <a:bodyPr>
            <a:normAutofit/>
          </a:bodyPr>
          <a:lstStyle/>
          <a:p>
            <a:r>
              <a:rPr lang="es-ES" sz="2800" dirty="0">
                <a:latin typeface="Amasis MT Pro" panose="02040504050005020304" pitchFamily="18" charset="0"/>
              </a:rPr>
              <a:t>Propone un proceso de reflexión – acción . Constante remirar el quehacer formativo para lograr aprendizajes contextualizados  con pertinencia cultural, lingüística y  territorial  y por lo tanto significativos.</a:t>
            </a:r>
          </a:p>
          <a:p>
            <a:pPr algn="just"/>
            <a:endParaRPr lang="es-ES" sz="2400" dirty="0">
              <a:latin typeface="Amasis MT Pro" panose="02040504050005020304" pitchFamily="18" charset="0"/>
            </a:endParaRPr>
          </a:p>
          <a:p>
            <a:pPr marL="0" indent="0">
              <a:buNone/>
            </a:pPr>
            <a:r>
              <a:rPr lang="es-CL" dirty="0">
                <a:latin typeface="Amasis MT Pro" panose="02040504050005020304" pitchFamily="18" charset="0"/>
              </a:rPr>
              <a:t>La propuesta es una invitación a remirar el quehacer escolar, a movilizarnos, a recorrer  un proceso , un camino en que lo importante son las preguntas , la reflexión y la acción.</a:t>
            </a:r>
          </a:p>
        </p:txBody>
      </p:sp>
    </p:spTree>
    <p:extLst>
      <p:ext uri="{BB962C8B-B14F-4D97-AF65-F5344CB8AC3E}">
        <p14:creationId xmlns:p14="http://schemas.microsoft.com/office/powerpoint/2010/main" val="30589520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A294D32-94FB-BBFB-8D56-DE3C644772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50227" y="969299"/>
            <a:ext cx="3681650" cy="1286982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l"/>
            <a:br>
              <a:rPr lang="en-US" sz="5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br>
              <a:rPr lang="en-US" sz="5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endParaRPr lang="en-US" sz="50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650D18FE-0824-4A46-B22C-A86B52E578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372868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AAB82CD-54A4-10EE-352E-0028006879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3278" y="2692909"/>
            <a:ext cx="7273924" cy="3547872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endParaRPr lang="en-US" sz="2200" dirty="0"/>
          </a:p>
          <a:p>
            <a:pPr algn="l"/>
            <a:endParaRPr lang="en-US" sz="2200" dirty="0"/>
          </a:p>
          <a:p>
            <a:pPr algn="l"/>
            <a:endParaRPr lang="en-US" sz="2200" dirty="0"/>
          </a:p>
          <a:p>
            <a:pPr algn="l"/>
            <a:endParaRPr lang="en-US" sz="2200" dirty="0"/>
          </a:p>
          <a:p>
            <a:pPr algn="l"/>
            <a:r>
              <a:rPr lang="en-US" sz="2200" b="1" dirty="0">
                <a:solidFill>
                  <a:schemeClr val="accent2">
                    <a:lumMod val="75000"/>
                  </a:schemeClr>
                </a:solidFill>
                <a:latin typeface="Amasis MT Pro Light" panose="02040304050005020304" pitchFamily="18" charset="0"/>
              </a:rPr>
              <a:t>Presenta un desafío ético - político que involucra el sistema educativo, las instituciones académicas y las comunidades indígenas en la transformación de la escuela en comunidades educativas que permiten el enriquecimiento cultural y la construcción dialógica de nuevos saberes. </a:t>
            </a:r>
          </a:p>
        </p:txBody>
      </p:sp>
      <p:pic>
        <p:nvPicPr>
          <p:cNvPr id="5" name="Imagen 4" descr="Imagen que contiene sostener&#10;&#10;Descripción generada automáticamente">
            <a:extLst>
              <a:ext uri="{FF2B5EF4-FFF2-40B4-BE49-F238E27FC236}">
                <a16:creationId xmlns:a16="http://schemas.microsoft.com/office/drawing/2014/main" id="{114CCEC0-DFC0-59A6-881C-21F6CA5B98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9852" y="3505298"/>
            <a:ext cx="3990267" cy="4124307"/>
          </a:xfrm>
          <a:prstGeom prst="rect">
            <a:avLst/>
          </a:prstGeom>
        </p:spPr>
      </p:pic>
      <p:pic>
        <p:nvPicPr>
          <p:cNvPr id="6" name="Imagen 5" descr="Forma, Flecha&#10;&#10;Descripción generada automáticamente">
            <a:extLst>
              <a:ext uri="{FF2B5EF4-FFF2-40B4-BE49-F238E27FC236}">
                <a16:creationId xmlns:a16="http://schemas.microsoft.com/office/drawing/2014/main" id="{6B39E029-1C6A-4AC0-A543-DADAB556D12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3295" y="246998"/>
            <a:ext cx="1743105" cy="722301"/>
          </a:xfrm>
          <a:prstGeom prst="rect">
            <a:avLst/>
          </a:prstGeom>
        </p:spPr>
      </p:pic>
      <p:pic>
        <p:nvPicPr>
          <p:cNvPr id="7" name="Google Shape;95;p1">
            <a:extLst>
              <a:ext uri="{FF2B5EF4-FFF2-40B4-BE49-F238E27FC236}">
                <a16:creationId xmlns:a16="http://schemas.microsoft.com/office/drawing/2014/main" id="{DC69EC3F-8F45-D6A6-8190-99535DD30A76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48104" y="84582"/>
            <a:ext cx="969496" cy="101891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686882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7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DEBDFF7-65F0-7814-8A7D-CBB0977DC3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3" y="1993927"/>
            <a:ext cx="7802386" cy="4196561"/>
          </a:xfrm>
        </p:spPr>
        <p:txBody>
          <a:bodyPr anchor="t">
            <a:normAutofit fontScale="47500" lnSpcReduction="20000"/>
          </a:bodyPr>
          <a:lstStyle/>
          <a:p>
            <a:endParaRPr lang="es-ES" sz="1200" dirty="0"/>
          </a:p>
          <a:p>
            <a:r>
              <a:rPr lang="es-ES" sz="2500" dirty="0">
                <a:latin typeface="Amasis MT Pro" panose="02040504050005020304" pitchFamily="18" charset="0"/>
              </a:rPr>
              <a:t>Es una propuesta no es un modelo, entrega pistas y estrategias de acción.</a:t>
            </a:r>
          </a:p>
          <a:p>
            <a:r>
              <a:rPr lang="es-ES" sz="2500" dirty="0">
                <a:latin typeface="Amasis MT Pro" panose="02040504050005020304" pitchFamily="18" charset="0"/>
              </a:rPr>
              <a:t>Mirada de la implementación de la asignatura más allá de la sala de clases. </a:t>
            </a:r>
          </a:p>
          <a:p>
            <a:r>
              <a:rPr lang="es-ES" sz="2500" dirty="0">
                <a:latin typeface="Amasis MT Pro" panose="02040504050005020304" pitchFamily="18" charset="0"/>
              </a:rPr>
              <a:t>Es un trabajo colectivo, de </a:t>
            </a:r>
            <a:r>
              <a:rPr lang="es-ES" sz="2500" dirty="0" err="1">
                <a:latin typeface="Amasis MT Pro" panose="02040504050005020304" pitchFamily="18" charset="0"/>
              </a:rPr>
              <a:t>co-construcción</a:t>
            </a:r>
            <a:r>
              <a:rPr lang="es-ES" sz="2500" dirty="0">
                <a:latin typeface="Amasis MT Pro" panose="02040504050005020304" pitchFamily="18" charset="0"/>
              </a:rPr>
              <a:t> (todos los actores formativos).</a:t>
            </a:r>
          </a:p>
          <a:p>
            <a:r>
              <a:rPr lang="es-ES" sz="2500" dirty="0">
                <a:latin typeface="Amasis MT Pro" panose="02040504050005020304" pitchFamily="18" charset="0"/>
              </a:rPr>
              <a:t>Pone en valor la familia, la comunidad y la necesidad de vínculo con la escuela.</a:t>
            </a:r>
          </a:p>
          <a:p>
            <a:r>
              <a:rPr lang="es-ES" sz="2500" dirty="0">
                <a:latin typeface="Amasis MT Pro" panose="02040504050005020304" pitchFamily="18" charset="0"/>
              </a:rPr>
              <a:t>Supone una relación que genere un vínculo recíproco y complementario.</a:t>
            </a:r>
          </a:p>
          <a:p>
            <a:r>
              <a:rPr lang="es-ES" sz="2500" dirty="0">
                <a:latin typeface="Amasis MT Pro" panose="02040504050005020304" pitchFamily="18" charset="0"/>
              </a:rPr>
              <a:t>Reconoce y releva el pluralismo epistemológico . Formas de saber, hacer y estar (medio social –medio escolar).</a:t>
            </a:r>
          </a:p>
          <a:p>
            <a:r>
              <a:rPr lang="es-ES" sz="2500" dirty="0">
                <a:latin typeface="Amasis MT Pro" panose="02040504050005020304" pitchFamily="18" charset="0"/>
              </a:rPr>
              <a:t>Se basa en la interculturalidad que busca el diálogo simétrico de saberes.</a:t>
            </a:r>
          </a:p>
          <a:p>
            <a:r>
              <a:rPr lang="es-ES" sz="2500" dirty="0">
                <a:latin typeface="Amasis MT Pro" panose="02040504050005020304" pitchFamily="18" charset="0"/>
              </a:rPr>
              <a:t>Propone el qué, el cómo,  el para qué,  es decir: los contenidos, los métodos, las finalidades. </a:t>
            </a:r>
          </a:p>
          <a:p>
            <a:r>
              <a:rPr lang="es-ES" sz="2500" dirty="0">
                <a:latin typeface="Amasis MT Pro" panose="02040504050005020304" pitchFamily="18" charset="0"/>
              </a:rPr>
              <a:t>Releva formas de enseñar y de aprender de la pedagogía indígena, fundada en la inteligencia experiencial y emocional.</a:t>
            </a:r>
          </a:p>
          <a:p>
            <a:r>
              <a:rPr lang="es-ES" sz="2500" dirty="0">
                <a:latin typeface="Amasis MT Pro" panose="02040504050005020304" pitchFamily="18" charset="0"/>
              </a:rPr>
              <a:t>Supone un trabajo en diferentes ámbitos de gestión de la escuela  (liderazgo directivo y de gestión institucional, empoderamiento de los docentes y ET su quehacer formativo, participación y convivencia) </a:t>
            </a:r>
          </a:p>
          <a:p>
            <a:r>
              <a:rPr lang="es-ES" sz="2500" dirty="0">
                <a:latin typeface="Amasis MT Pro" panose="02040504050005020304" pitchFamily="18" charset="0"/>
              </a:rPr>
              <a:t>Propone un proceso de reflexión – acción . Constante remirar el quehacer formativo para lograr aprendizajes contextualizados  con pertinencia cultural ,lingüística y  territorial  y por lo tanto aprendizajes significativos.</a:t>
            </a:r>
          </a:p>
          <a:p>
            <a:pPr algn="just"/>
            <a:endParaRPr lang="es-ES" sz="2200" dirty="0">
              <a:latin typeface="Amasis MT Pro" panose="02040504050005020304" pitchFamily="18" charset="0"/>
            </a:endParaRPr>
          </a:p>
          <a:p>
            <a:pPr marL="0" indent="0">
              <a:buNone/>
            </a:pPr>
            <a:br>
              <a:rPr lang="es-ES" sz="2200" dirty="0">
                <a:latin typeface="Amasis MT Pro" panose="02040504050005020304" pitchFamily="18" charset="0"/>
              </a:rPr>
            </a:br>
            <a:br>
              <a:rPr lang="es-ES" sz="1500" dirty="0"/>
            </a:br>
            <a:br>
              <a:rPr lang="es-ES" sz="1500" dirty="0"/>
            </a:br>
            <a:r>
              <a:rPr lang="es-ES" sz="1200" dirty="0"/>
              <a:t> </a:t>
            </a:r>
            <a:endParaRPr lang="es-CL" sz="1200" dirty="0"/>
          </a:p>
        </p:txBody>
      </p:sp>
      <p:pic>
        <p:nvPicPr>
          <p:cNvPr id="2" name="Imagen 1" descr="Imagen que contiene sostener&#10;&#10;Descripción generada automáticamente">
            <a:extLst>
              <a:ext uri="{FF2B5EF4-FFF2-40B4-BE49-F238E27FC236}">
                <a16:creationId xmlns:a16="http://schemas.microsoft.com/office/drawing/2014/main" id="{50B19F60-DC38-AD5B-F740-0B2DD017EE3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60" b="-3"/>
          <a:stretch/>
        </p:blipFill>
        <p:spPr>
          <a:xfrm>
            <a:off x="8374879" y="2960434"/>
            <a:ext cx="3891135" cy="4044614"/>
          </a:xfrm>
          <a:prstGeom prst="rect">
            <a:avLst/>
          </a:prstGeom>
        </p:spPr>
      </p:pic>
      <p:pic>
        <p:nvPicPr>
          <p:cNvPr id="4" name="Imagen 3" descr="Forma, Flecha&#10;&#10;Descripción generada automáticamente">
            <a:extLst>
              <a:ext uri="{FF2B5EF4-FFF2-40B4-BE49-F238E27FC236}">
                <a16:creationId xmlns:a16="http://schemas.microsoft.com/office/drawing/2014/main" id="{30EAFE54-46B5-072A-5584-4F37E3462BB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5486" y="398413"/>
            <a:ext cx="2135060" cy="884718"/>
          </a:xfrm>
          <a:prstGeom prst="rect">
            <a:avLst/>
          </a:prstGeom>
        </p:spPr>
      </p:pic>
      <p:pic>
        <p:nvPicPr>
          <p:cNvPr id="5" name="Google Shape;95;p1">
            <a:extLst>
              <a:ext uri="{FF2B5EF4-FFF2-40B4-BE49-F238E27FC236}">
                <a16:creationId xmlns:a16="http://schemas.microsoft.com/office/drawing/2014/main" id="{F231EDDE-10F9-5A5F-6F1A-AF5A6F9C2286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91541" y="325810"/>
            <a:ext cx="939053" cy="96402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000889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D130005-15B9-39AC-1C16-CFCD742CFD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7284" y="483935"/>
            <a:ext cx="10515600" cy="6130510"/>
          </a:xfrm>
        </p:spPr>
        <p:txBody>
          <a:bodyPr>
            <a:normAutofit lnSpcReduction="10000"/>
          </a:bodyPr>
          <a:lstStyle/>
          <a:p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Amasis MT Pro Light" panose="02040304050005020304" pitchFamily="18" charset="0"/>
              </a:rPr>
              <a:t>Presenta un desafío ético - político que involucra el sistema educativo, las instituciones académicas y las comunidades indígenas en la transformación de la escuela en comunidades educativas que permiten el enriquecimiento cultural y la construcción dialógica de nuevos saberes. </a:t>
            </a:r>
          </a:p>
          <a:p>
            <a:r>
              <a:rPr lang="es-CL" u="sng" dirty="0">
                <a:latin typeface="Amasis MT Pro" panose="02040504050005020304" pitchFamily="18" charset="0"/>
              </a:rPr>
              <a:t>Sistema educativo</a:t>
            </a:r>
            <a:r>
              <a:rPr lang="es-CL" dirty="0">
                <a:latin typeface="Amasis MT Pro" panose="02040504050005020304" pitchFamily="18" charset="0"/>
              </a:rPr>
              <a:t>: Marco normativo y legal, orientaciones, énfasis, enfoques, acompañamiento que dan soporte y legitima el actuar de las instituciones educativas.</a:t>
            </a:r>
          </a:p>
          <a:p>
            <a:r>
              <a:rPr lang="es-CL" u="sng" dirty="0">
                <a:latin typeface="Amasis MT Pro" panose="02040504050005020304" pitchFamily="18" charset="0"/>
              </a:rPr>
              <a:t>Instituciones académicas: I</a:t>
            </a:r>
            <a:r>
              <a:rPr lang="es-CL" dirty="0">
                <a:latin typeface="Amasis MT Pro" panose="02040504050005020304" pitchFamily="18" charset="0"/>
              </a:rPr>
              <a:t>nvestigación, producción de conocimiento, propuestas, alianza y colaborar al sistema educativo.</a:t>
            </a:r>
          </a:p>
          <a:p>
            <a:r>
              <a:rPr lang="es-CL" u="sng" dirty="0">
                <a:latin typeface="Amasis MT Pro" panose="02040504050005020304" pitchFamily="18" charset="0"/>
              </a:rPr>
              <a:t>Comunidades indígenas: C</a:t>
            </a:r>
            <a:r>
              <a:rPr lang="es-CL" dirty="0">
                <a:latin typeface="Amasis MT Pro" panose="02040504050005020304" pitchFamily="18" charset="0"/>
              </a:rPr>
              <a:t>ompromiso con su pueblo, recuperación memoria histórica  y empoderamiento identidad  indígena, reflexión crítica y propositiva, transmisión de conocimientos y saberes.</a:t>
            </a:r>
            <a:endParaRPr lang="es-CL" u="sng" dirty="0">
              <a:latin typeface="Amasis MT Pro" panose="020405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59070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5A72908-5FF9-D164-DAEC-B4D5C12087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8206" y="330111"/>
            <a:ext cx="10892326" cy="6241606"/>
          </a:xfrm>
        </p:spPr>
        <p:txBody>
          <a:bodyPr>
            <a:normAutofit/>
          </a:bodyPr>
          <a:lstStyle/>
          <a:p>
            <a:endParaRPr lang="es-ES" sz="2800" dirty="0">
              <a:latin typeface="Amasis MT Pro" panose="02040504050005020304" pitchFamily="18" charset="0"/>
            </a:endParaRPr>
          </a:p>
          <a:p>
            <a:endParaRPr lang="es-ES" dirty="0">
              <a:latin typeface="Amasis MT Pro" panose="02040504050005020304" pitchFamily="18" charset="0"/>
            </a:endParaRPr>
          </a:p>
          <a:p>
            <a:endParaRPr lang="es-ES" dirty="0">
              <a:latin typeface="Amasis MT Pro" panose="02040504050005020304" pitchFamily="18" charset="0"/>
            </a:endParaRPr>
          </a:p>
          <a:p>
            <a:r>
              <a:rPr lang="es-ES" dirty="0">
                <a:latin typeface="Amasis MT Pro" panose="02040504050005020304" pitchFamily="18" charset="0"/>
              </a:rPr>
              <a:t>Es una propuesta no es un modelo, entrega pistas y estrategias de acción.</a:t>
            </a:r>
          </a:p>
          <a:p>
            <a:pPr marL="0" indent="0">
              <a:buNone/>
            </a:pPr>
            <a:r>
              <a:rPr lang="es-ES" dirty="0">
                <a:latin typeface="Amasis MT Pro" panose="02040504050005020304" pitchFamily="18" charset="0"/>
              </a:rPr>
              <a:t>Propone enfoques y principios claros, </a:t>
            </a:r>
            <a:r>
              <a:rPr lang="es-ES" u="sng" dirty="0">
                <a:latin typeface="Amasis MT Pro" panose="02040504050005020304" pitchFamily="18" charset="0"/>
              </a:rPr>
              <a:t>el cómo y el qué mirar, dónde poner énfasis y… cómo y con qué y con quiénes  </a:t>
            </a:r>
            <a:r>
              <a:rPr lang="es-ES" dirty="0">
                <a:latin typeface="Amasis MT Pro" panose="02040504050005020304" pitchFamily="18" charset="0"/>
              </a:rPr>
              <a:t>desarrollar experiencias pedagógicas transformadoras.</a:t>
            </a:r>
          </a:p>
          <a:p>
            <a:pPr marL="0" indent="0">
              <a:buNone/>
            </a:pPr>
            <a:endParaRPr lang="es-ES" dirty="0">
              <a:latin typeface="Amasis MT Pro" panose="02040504050005020304" pitchFamily="18" charset="0"/>
            </a:endParaRPr>
          </a:p>
          <a:p>
            <a:pPr marL="0" indent="0">
              <a:buNone/>
            </a:pPr>
            <a:endParaRPr lang="es-ES" dirty="0">
              <a:latin typeface="Amasis MT Pro" panose="02040504050005020304" pitchFamily="18" charset="0"/>
            </a:endParaRPr>
          </a:p>
          <a:p>
            <a:pPr marL="0" indent="0">
              <a:buNone/>
            </a:pPr>
            <a:endParaRPr lang="es-ES" u="sng" dirty="0">
              <a:latin typeface="Amasis MT Pro" panose="02040504050005020304" pitchFamily="18" charset="0"/>
            </a:endParaRPr>
          </a:p>
          <a:p>
            <a:endParaRPr lang="es-ES" sz="2800" dirty="0">
              <a:latin typeface="Amasis MT Pro" panose="02040504050005020304" pitchFamily="18" charset="0"/>
            </a:endParaRPr>
          </a:p>
          <a:p>
            <a:endParaRPr lang="es-ES" sz="2800" dirty="0">
              <a:latin typeface="Amasis MT Pro" panose="02040504050005020304" pitchFamily="18" charset="0"/>
            </a:endParaRPr>
          </a:p>
          <a:p>
            <a:endParaRPr lang="es-ES" sz="2800" dirty="0">
              <a:latin typeface="Amasis MT Pro" panose="02040504050005020304" pitchFamily="18" charset="0"/>
            </a:endParaRP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7854998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5920F6A-9105-C1AB-DDE1-56ABFC04D3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748" y="273465"/>
            <a:ext cx="10601770" cy="6187156"/>
          </a:xfrm>
        </p:spPr>
        <p:txBody>
          <a:bodyPr>
            <a:normAutofit fontScale="77500" lnSpcReduction="20000"/>
          </a:bodyPr>
          <a:lstStyle/>
          <a:p>
            <a:r>
              <a:rPr lang="es-ES" sz="3100" dirty="0">
                <a:latin typeface="Amasis MT Pro" panose="02040504050005020304" pitchFamily="18" charset="0"/>
              </a:rPr>
              <a:t>Mirada de la implementación de la asignatura más allá de la sala de clases.</a:t>
            </a:r>
          </a:p>
          <a:p>
            <a:pPr marL="0" indent="0">
              <a:buNone/>
            </a:pPr>
            <a:endParaRPr lang="es-ES" sz="3100" dirty="0">
              <a:latin typeface="Amasis MT Pro" panose="02040504050005020304" pitchFamily="18" charset="0"/>
            </a:endParaRPr>
          </a:p>
          <a:p>
            <a:pPr marL="0" indent="0">
              <a:buNone/>
            </a:pPr>
            <a:r>
              <a:rPr lang="es-ES" sz="3100" dirty="0">
                <a:latin typeface="Amasis MT Pro" panose="02040504050005020304" pitchFamily="18" charset="0"/>
              </a:rPr>
              <a:t>El permear toda la cultura escolar. Tenemos </a:t>
            </a:r>
            <a:r>
              <a:rPr lang="es-ES" sz="3100" u="sng" dirty="0">
                <a:latin typeface="Amasis MT Pro" panose="02040504050005020304" pitchFamily="18" charset="0"/>
              </a:rPr>
              <a:t>la asignatura como parte del </a:t>
            </a:r>
            <a:r>
              <a:rPr lang="es-ES" sz="3100" u="sng" dirty="0" err="1">
                <a:latin typeface="Amasis MT Pro" panose="02040504050005020304" pitchFamily="18" charset="0"/>
              </a:rPr>
              <a:t>curriculum</a:t>
            </a:r>
            <a:r>
              <a:rPr lang="es-ES" sz="3100" u="sng" dirty="0">
                <a:latin typeface="Amasis MT Pro" panose="02040504050005020304" pitchFamily="18" charset="0"/>
              </a:rPr>
              <a:t> nacional</a:t>
            </a:r>
            <a:r>
              <a:rPr lang="es-ES" sz="3100" dirty="0">
                <a:latin typeface="Amasis MT Pro" panose="02040504050005020304" pitchFamily="18" charset="0"/>
              </a:rPr>
              <a:t>, pero sabemos que no basta para dar por sentado que se va a implementar </a:t>
            </a:r>
            <a:r>
              <a:rPr lang="es-ES" sz="3100" u="sng" dirty="0">
                <a:latin typeface="Amasis MT Pro" panose="02040504050005020304" pitchFamily="18" charset="0"/>
              </a:rPr>
              <a:t>debemos generar las condiciones necesarias:</a:t>
            </a:r>
          </a:p>
          <a:p>
            <a:pPr marL="0" indent="0">
              <a:buNone/>
            </a:pPr>
            <a:r>
              <a:rPr lang="es-ES" sz="3100" u="sng" dirty="0">
                <a:latin typeface="Amasis MT Pro" panose="02040504050005020304" pitchFamily="18" charset="0"/>
              </a:rPr>
              <a:t>El sostenedor</a:t>
            </a:r>
            <a:r>
              <a:rPr lang="es-ES" sz="3100" dirty="0">
                <a:latin typeface="Amasis MT Pro" panose="02040504050005020304" pitchFamily="18" charset="0"/>
              </a:rPr>
              <a:t>: que resguarde y ejecute lo que mandata la ley.</a:t>
            </a:r>
          </a:p>
          <a:p>
            <a:pPr marL="0" indent="0">
              <a:buNone/>
            </a:pPr>
            <a:endParaRPr lang="es-ES" sz="3100" dirty="0">
              <a:latin typeface="Amasis MT Pro" panose="02040504050005020304" pitchFamily="18" charset="0"/>
            </a:endParaRPr>
          </a:p>
          <a:p>
            <a:pPr marL="0" indent="0">
              <a:buNone/>
            </a:pPr>
            <a:r>
              <a:rPr lang="es-ES" sz="3100" u="sng" dirty="0">
                <a:latin typeface="Amasis MT Pro" panose="02040504050005020304" pitchFamily="18" charset="0"/>
              </a:rPr>
              <a:t>El equipo directivo</a:t>
            </a:r>
            <a:r>
              <a:rPr lang="es-ES" sz="3100" dirty="0">
                <a:latin typeface="Amasis MT Pro" panose="02040504050005020304" pitchFamily="18" charset="0"/>
              </a:rPr>
              <a:t>: liderando y velando por educación intercultural </a:t>
            </a:r>
          </a:p>
          <a:p>
            <a:pPr marL="0" indent="0">
              <a:buNone/>
            </a:pPr>
            <a:endParaRPr lang="es-ES" sz="3100" dirty="0">
              <a:latin typeface="Amasis MT Pro" panose="02040504050005020304" pitchFamily="18" charset="0"/>
            </a:endParaRPr>
          </a:p>
          <a:p>
            <a:pPr marL="0" indent="0">
              <a:buNone/>
            </a:pPr>
            <a:r>
              <a:rPr lang="es-ES" sz="3100" u="sng" dirty="0">
                <a:latin typeface="Amasis MT Pro" panose="02040504050005020304" pitchFamily="18" charset="0"/>
              </a:rPr>
              <a:t>La incorporación del Et </a:t>
            </a:r>
            <a:r>
              <a:rPr lang="es-ES" sz="3100" dirty="0">
                <a:latin typeface="Amasis MT Pro" panose="02040504050005020304" pitchFamily="18" charset="0"/>
              </a:rPr>
              <a:t>como mandata la ley y siendo parte de todos los procesos formativos de la escuela.</a:t>
            </a:r>
          </a:p>
          <a:p>
            <a:pPr marL="0" indent="0">
              <a:buNone/>
            </a:pPr>
            <a:endParaRPr lang="es-ES" sz="3100" dirty="0">
              <a:latin typeface="Amasis MT Pro" panose="02040504050005020304" pitchFamily="18" charset="0"/>
            </a:endParaRPr>
          </a:p>
          <a:p>
            <a:pPr marL="0" indent="0">
              <a:buNone/>
            </a:pPr>
            <a:r>
              <a:rPr lang="es-ES" sz="3100" u="sng" dirty="0">
                <a:latin typeface="Amasis MT Pro" panose="02040504050005020304" pitchFamily="18" charset="0"/>
              </a:rPr>
              <a:t>La transversalización de los contenidos culturales </a:t>
            </a:r>
            <a:r>
              <a:rPr lang="es-ES" sz="3100" dirty="0">
                <a:latin typeface="Amasis MT Pro" panose="02040504050005020304" pitchFamily="18" charset="0"/>
              </a:rPr>
              <a:t>en todas las asignaturas una intencionalidad formativa intercultural que se ve reflejado en  la propuesta de gestión curricular y pedagógica de la escuela.</a:t>
            </a:r>
          </a:p>
          <a:p>
            <a:pPr marL="0" indent="0">
              <a:buNone/>
            </a:pPr>
            <a:endParaRPr lang="es-ES" sz="3100" dirty="0">
              <a:latin typeface="Amasis MT Pro" panose="02040504050005020304" pitchFamily="18" charset="0"/>
            </a:endParaRPr>
          </a:p>
          <a:p>
            <a:pPr marL="0" indent="0">
              <a:buNone/>
            </a:pPr>
            <a:r>
              <a:rPr lang="es-ES" sz="3100" dirty="0">
                <a:latin typeface="Amasis MT Pro" panose="02040504050005020304" pitchFamily="18" charset="0"/>
              </a:rPr>
              <a:t> 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9882850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5920F6A-9105-C1AB-DDE1-56ABFC04D3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8918" y="637759"/>
            <a:ext cx="10515600" cy="582286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s-ES" dirty="0">
              <a:latin typeface="Amasis MT Pro" panose="02040504050005020304" pitchFamily="18" charset="0"/>
            </a:endParaRPr>
          </a:p>
          <a:p>
            <a:r>
              <a:rPr lang="es-ES" sz="2800" dirty="0">
                <a:latin typeface="Amasis MT Pro" panose="02040504050005020304" pitchFamily="18" charset="0"/>
              </a:rPr>
              <a:t>Es un trabajo colectivo, de </a:t>
            </a:r>
            <a:r>
              <a:rPr lang="es-ES" sz="2800" dirty="0" err="1">
                <a:latin typeface="Amasis MT Pro" panose="02040504050005020304" pitchFamily="18" charset="0"/>
              </a:rPr>
              <a:t>co-construcción</a:t>
            </a:r>
            <a:r>
              <a:rPr lang="es-ES" sz="2800" dirty="0">
                <a:latin typeface="Amasis MT Pro" panose="02040504050005020304" pitchFamily="18" charset="0"/>
              </a:rPr>
              <a:t> (todos los actores formativos).</a:t>
            </a:r>
          </a:p>
          <a:p>
            <a:pPr marL="0" indent="0">
              <a:buNone/>
            </a:pPr>
            <a:r>
              <a:rPr lang="es-ES" dirty="0">
                <a:latin typeface="Amasis MT Pro" panose="02040504050005020304" pitchFamily="18" charset="0"/>
              </a:rPr>
              <a:t>La comunidad educativa, la </a:t>
            </a:r>
            <a:r>
              <a:rPr lang="es-ES" u="sng" dirty="0">
                <a:latin typeface="Amasis MT Pro" panose="02040504050005020304" pitchFamily="18" charset="0"/>
              </a:rPr>
              <a:t>constituyen las personas </a:t>
            </a:r>
            <a:r>
              <a:rPr lang="es-ES" dirty="0">
                <a:latin typeface="Amasis MT Pro" panose="02040504050005020304" pitchFamily="18" charset="0"/>
              </a:rPr>
              <a:t>que ahí </a:t>
            </a:r>
            <a:r>
              <a:rPr lang="es-ES" u="sng" dirty="0">
                <a:latin typeface="Amasis MT Pro" panose="02040504050005020304" pitchFamily="18" charset="0"/>
              </a:rPr>
              <a:t>conviven, </a:t>
            </a:r>
            <a:r>
              <a:rPr lang="es-ES" dirty="0">
                <a:latin typeface="Amasis MT Pro" panose="02040504050005020304" pitchFamily="18" charset="0"/>
              </a:rPr>
              <a:t>no es la sumaria de personas, no es el espacio físico, es la </a:t>
            </a:r>
            <a:r>
              <a:rPr lang="es-ES" u="sng" dirty="0">
                <a:latin typeface="Amasis MT Pro" panose="02040504050005020304" pitchFamily="18" charset="0"/>
              </a:rPr>
              <a:t>interrelación que se establece entre ellos</a:t>
            </a:r>
            <a:r>
              <a:rPr lang="es-ES" dirty="0">
                <a:latin typeface="Amasis MT Pro" panose="02040504050005020304" pitchFamily="18" charset="0"/>
              </a:rPr>
              <a:t>, es la </a:t>
            </a:r>
            <a:r>
              <a:rPr lang="es-ES" u="sng" dirty="0">
                <a:latin typeface="Amasis MT Pro" panose="02040504050005020304" pitchFamily="18" charset="0"/>
              </a:rPr>
              <a:t>meta común </a:t>
            </a:r>
            <a:r>
              <a:rPr lang="es-ES" dirty="0">
                <a:latin typeface="Amasis MT Pro" panose="02040504050005020304" pitchFamily="18" charset="0"/>
              </a:rPr>
              <a:t>que nos entrega un </a:t>
            </a:r>
            <a:r>
              <a:rPr lang="es-ES" u="sng" dirty="0">
                <a:latin typeface="Amasis MT Pro" panose="02040504050005020304" pitchFamily="18" charset="0"/>
              </a:rPr>
              <a:t>sentido e identidad </a:t>
            </a:r>
            <a:r>
              <a:rPr lang="es-ES" dirty="0">
                <a:latin typeface="Amasis MT Pro" panose="02040504050005020304" pitchFamily="18" charset="0"/>
              </a:rPr>
              <a:t>y nos compromete a cada uno desde nuestros roles a </a:t>
            </a:r>
            <a:r>
              <a:rPr lang="es-ES" u="sng" dirty="0">
                <a:latin typeface="Amasis MT Pro" panose="02040504050005020304" pitchFamily="18" charset="0"/>
              </a:rPr>
              <a:t>trabajar conjuntamente. </a:t>
            </a:r>
          </a:p>
          <a:p>
            <a:endParaRPr lang="es-ES" sz="2800" dirty="0">
              <a:latin typeface="Amasis MT Pro" panose="02040504050005020304" pitchFamily="18" charset="0"/>
            </a:endParaRPr>
          </a:p>
          <a:p>
            <a:pPr marL="0" indent="0">
              <a:buNone/>
            </a:pPr>
            <a:endParaRPr lang="es-ES" sz="2800" dirty="0">
              <a:latin typeface="Amasis MT Pro" panose="02040504050005020304" pitchFamily="18" charset="0"/>
            </a:endParaRP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42426861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5920F6A-9105-C1AB-DDE1-56ABFC04D3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8918" y="637759"/>
            <a:ext cx="10515600" cy="582286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s-ES" dirty="0">
              <a:latin typeface="Amasis MT Pro" panose="02040504050005020304" pitchFamily="18" charset="0"/>
            </a:endParaRPr>
          </a:p>
          <a:p>
            <a:r>
              <a:rPr lang="es-ES" sz="2800" dirty="0">
                <a:latin typeface="Amasis MT Pro" panose="02040504050005020304" pitchFamily="18" charset="0"/>
              </a:rPr>
              <a:t>Poner en valor la familia, la comunidad y la necesidad de vínculo con la escuela.</a:t>
            </a:r>
          </a:p>
          <a:p>
            <a:pPr marL="0" indent="0">
              <a:buNone/>
            </a:pPr>
            <a:endParaRPr lang="es-ES" sz="2800" dirty="0">
              <a:latin typeface="Amasis MT Pro" panose="02040504050005020304" pitchFamily="18" charset="0"/>
            </a:endParaRPr>
          </a:p>
          <a:p>
            <a:pPr marL="0" indent="0">
              <a:buNone/>
            </a:pPr>
            <a:r>
              <a:rPr lang="es-ES" u="sng" dirty="0">
                <a:latin typeface="Amasis MT Pro" panose="02040504050005020304" pitchFamily="18" charset="0"/>
              </a:rPr>
              <a:t>Se releva el conocimiento y los saberes </a:t>
            </a:r>
            <a:r>
              <a:rPr lang="es-ES" dirty="0">
                <a:latin typeface="Amasis MT Pro" panose="02040504050005020304" pitchFamily="18" charset="0"/>
              </a:rPr>
              <a:t>que hay en la familia, en el territorio y la necesidad de </a:t>
            </a:r>
            <a:r>
              <a:rPr lang="es-ES" u="sng" dirty="0">
                <a:latin typeface="Amasis MT Pro" panose="02040504050005020304" pitchFamily="18" charset="0"/>
              </a:rPr>
              <a:t>abrir las escuelas  a su entorno</a:t>
            </a:r>
            <a:r>
              <a:rPr lang="es-ES" dirty="0">
                <a:latin typeface="Amasis MT Pro" panose="02040504050005020304" pitchFamily="18" charset="0"/>
              </a:rPr>
              <a:t>, que la participación de las familias vaya más allá de la reunión de apoderados,  se trata de que las familias, las comunidades </a:t>
            </a:r>
            <a:r>
              <a:rPr lang="es-ES" u="sng" dirty="0">
                <a:latin typeface="Amasis MT Pro" panose="02040504050005020304" pitchFamily="18" charset="0"/>
              </a:rPr>
              <a:t>participen realmente del proceso formativo </a:t>
            </a:r>
            <a:r>
              <a:rPr lang="es-ES" dirty="0">
                <a:latin typeface="Amasis MT Pro" panose="02040504050005020304" pitchFamily="18" charset="0"/>
              </a:rPr>
              <a:t>que permita  dar </a:t>
            </a:r>
            <a:r>
              <a:rPr lang="es-ES" u="sng" dirty="0">
                <a:latin typeface="Amasis MT Pro" panose="02040504050005020304" pitchFamily="18" charset="0"/>
              </a:rPr>
              <a:t>identidad a la escuela </a:t>
            </a:r>
            <a:r>
              <a:rPr lang="es-ES" dirty="0">
                <a:latin typeface="Amasis MT Pro" panose="02040504050005020304" pitchFamily="18" charset="0"/>
              </a:rPr>
              <a:t>y que los </a:t>
            </a:r>
            <a:r>
              <a:rPr lang="es-ES" u="sng" dirty="0">
                <a:latin typeface="Amasis MT Pro" panose="02040504050005020304" pitchFamily="18" charset="0"/>
              </a:rPr>
              <a:t>aprendizajes sean contextualizados </a:t>
            </a:r>
            <a:r>
              <a:rPr lang="es-ES" dirty="0">
                <a:latin typeface="Amasis MT Pro" panose="02040504050005020304" pitchFamily="18" charset="0"/>
              </a:rPr>
              <a:t>y pertinentes con significancia para la familia y los estudiantes </a:t>
            </a:r>
            <a:endParaRPr lang="es-ES" sz="2800" dirty="0">
              <a:latin typeface="Amasis MT Pro" panose="02040504050005020304" pitchFamily="18" charset="0"/>
            </a:endParaRP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2540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5920F6A-9105-C1AB-DDE1-56ABFC04D3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4555" y="654851"/>
            <a:ext cx="10515600" cy="582286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s-ES" dirty="0">
              <a:latin typeface="Amasis MT Pro" panose="02040504050005020304" pitchFamily="18" charset="0"/>
            </a:endParaRPr>
          </a:p>
          <a:p>
            <a:r>
              <a:rPr lang="es-ES" sz="2800" dirty="0">
                <a:latin typeface="Amasis MT Pro" panose="02040504050005020304" pitchFamily="18" charset="0"/>
              </a:rPr>
              <a:t>Supone una relación que genere un vínculo recíproco y complementario.</a:t>
            </a:r>
          </a:p>
          <a:p>
            <a:endParaRPr lang="es-ES" dirty="0">
              <a:latin typeface="Amasis MT Pro" panose="02040504050005020304" pitchFamily="18" charset="0"/>
            </a:endParaRPr>
          </a:p>
          <a:p>
            <a:pPr marL="0" indent="0">
              <a:buNone/>
            </a:pPr>
            <a:r>
              <a:rPr lang="es-ES" sz="2800" u="sng" dirty="0">
                <a:latin typeface="Amasis MT Pro" panose="02040504050005020304" pitchFamily="18" charset="0"/>
              </a:rPr>
              <a:t>Es una nueva mirada </a:t>
            </a:r>
            <a:r>
              <a:rPr lang="es-ES" sz="2800" dirty="0">
                <a:latin typeface="Amasis MT Pro" panose="02040504050005020304" pitchFamily="18" charset="0"/>
              </a:rPr>
              <a:t>de la forma en que nos relacionamos , </a:t>
            </a:r>
            <a:r>
              <a:rPr lang="es-ES" sz="2800" u="sng" dirty="0">
                <a:latin typeface="Amasis MT Pro" panose="02040504050005020304" pitchFamily="18" charset="0"/>
              </a:rPr>
              <a:t>rompe con la segmentación del conocimiento y del poder  </a:t>
            </a:r>
            <a:r>
              <a:rPr lang="es-ES" sz="2800" dirty="0">
                <a:latin typeface="Amasis MT Pro" panose="02040504050005020304" pitchFamily="18" charset="0"/>
              </a:rPr>
              <a:t>que muchas veces se da en la escuela, se </a:t>
            </a:r>
            <a:r>
              <a:rPr lang="es-ES" sz="2800" u="sng" dirty="0">
                <a:latin typeface="Amasis MT Pro" panose="02040504050005020304" pitchFamily="18" charset="0"/>
              </a:rPr>
              <a:t>releva la potencialidad y capacidad </a:t>
            </a:r>
            <a:r>
              <a:rPr lang="es-ES" sz="2800" dirty="0">
                <a:latin typeface="Amasis MT Pro" panose="02040504050005020304" pitchFamily="18" charset="0"/>
              </a:rPr>
              <a:t>que tiene cada miembro de la comunidad </a:t>
            </a:r>
            <a:r>
              <a:rPr lang="es-ES" sz="2800" u="sng" dirty="0">
                <a:latin typeface="Amasis MT Pro" panose="02040504050005020304" pitchFamily="18" charset="0"/>
              </a:rPr>
              <a:t>como actor participe </a:t>
            </a:r>
            <a:r>
              <a:rPr lang="es-ES" sz="2800" dirty="0">
                <a:latin typeface="Amasis MT Pro" panose="02040504050005020304" pitchFamily="18" charset="0"/>
              </a:rPr>
              <a:t>, como colaborador y aportador desde su rol en la </a:t>
            </a:r>
            <a:r>
              <a:rPr lang="es-ES" sz="2800" dirty="0" err="1">
                <a:latin typeface="Amasis MT Pro" panose="02040504050005020304" pitchFamily="18" charset="0"/>
              </a:rPr>
              <a:t>co-contrucción</a:t>
            </a:r>
            <a:r>
              <a:rPr lang="es-ES" dirty="0">
                <a:latin typeface="Amasis MT Pro" panose="02040504050005020304" pitchFamily="18" charset="0"/>
              </a:rPr>
              <a:t> de la </a:t>
            </a:r>
            <a:r>
              <a:rPr lang="es-ES" u="sng" dirty="0">
                <a:latin typeface="Amasis MT Pro" panose="02040504050005020304" pitchFamily="18" charset="0"/>
              </a:rPr>
              <a:t>propuesta formativa que tiene la escuela </a:t>
            </a:r>
            <a:endParaRPr lang="es-ES" sz="2800" u="sng" dirty="0">
              <a:latin typeface="Amasis MT Pro" panose="02040504050005020304" pitchFamily="18" charset="0"/>
            </a:endParaRPr>
          </a:p>
          <a:p>
            <a:pPr marL="0" indent="0">
              <a:buNone/>
            </a:pPr>
            <a:r>
              <a:rPr lang="es-CL" u="sng" dirty="0">
                <a:latin typeface="Amasis MT Pro" panose="02040504050005020304" pitchFamily="18" charset="0"/>
              </a:rPr>
              <a:t>Tú me das , yo te doy y ambos sumamos . Todo tiene el mismo valor y todo es necesario</a:t>
            </a:r>
          </a:p>
        </p:txBody>
      </p:sp>
    </p:spTree>
    <p:extLst>
      <p:ext uri="{BB962C8B-B14F-4D97-AF65-F5344CB8AC3E}">
        <p14:creationId xmlns:p14="http://schemas.microsoft.com/office/powerpoint/2010/main" val="190284080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1225</TotalTime>
  <Words>1436</Words>
  <Application>Microsoft Office PowerPoint</Application>
  <PresentationFormat>Panorámica</PresentationFormat>
  <Paragraphs>92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6" baseType="lpstr">
      <vt:lpstr>Tema de Office</vt:lpstr>
      <vt:lpstr>    Ideas fuerza de la propuesta  </vt:lpstr>
      <vt:lpstr>   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Ideas fuerza de la propuesta</dc:title>
  <dc:creator>Ericka Castro Quesada</dc:creator>
  <cp:lastModifiedBy>Ericka Castro Quesada</cp:lastModifiedBy>
  <cp:revision>28</cp:revision>
  <cp:lastPrinted>2023-08-09T21:09:44Z</cp:lastPrinted>
  <dcterms:created xsi:type="dcterms:W3CDTF">2023-08-04T15:27:16Z</dcterms:created>
  <dcterms:modified xsi:type="dcterms:W3CDTF">2025-04-25T11:29:59Z</dcterms:modified>
</cp:coreProperties>
</file>