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7" r:id="rId3"/>
    <p:sldId id="735" r:id="rId4"/>
    <p:sldId id="736" r:id="rId5"/>
    <p:sldId id="737" r:id="rId6"/>
    <p:sldId id="738" r:id="rId7"/>
    <p:sldId id="739" r:id="rId8"/>
    <p:sldId id="740" r:id="rId9"/>
    <p:sldId id="263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F7627-8976-4389-A0FB-72C8A96DD95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ABF01-80E0-42C1-83C9-3F1B1A6D0F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91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60A35-3105-C7CC-5549-1353E8359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1BA10B-F384-5D3D-B6D0-5E69A8F14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7D0A47-05BB-B97D-D38E-B3DF6C3D2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D5625-C4DA-0F5D-5150-4CB7CC79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B3DE0-05C3-0734-E574-74CF4047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41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D85C-2911-3C5D-FA91-B6533F9BB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8A160B-38C2-41A1-D1FC-CCCF5F859D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F79872-FA49-33F1-26AD-7F7AF5788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E63D3-CAA0-606C-0516-F70012CE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0E6A1A-71AE-A20A-3883-64D1265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04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DD02CA-E4BB-A899-03EC-8198FAA1A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A59B7D4-53BD-73CA-AFA6-AB4ADF749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001BB-9546-F608-F365-F724EBD5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32136F-9B3B-44F2-22CB-4268093C9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C13D1A-FC36-DBDA-2B39-62322996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892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FF3B1-1B18-C6C5-B5A4-47A279507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8470D-E195-071E-C181-253F1E3B0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E27D5-50BE-34D9-CA13-B7BB67E8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D3C16B-88EE-DACC-2EB4-89B34182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BD0A3-8484-29AF-32BF-1E358337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03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1810-E6E8-98DF-A0FF-3837206CD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D5D9-B41E-C74F-56EC-890633C96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2591BF-81DD-3996-F802-07D73862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97D36C-0466-0757-3A65-F6390982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99A4B8-82C0-CF2C-BC29-2FB388FD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442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1325BA-71EF-2308-D8CE-E48964E36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1932E6-23E7-1FE3-56EC-5461B68C42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B437D0-DB3B-032D-BF02-150CF7DEF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DCAB5A-906E-9B1F-1B82-A9D0DD8D3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493D92-AC8E-16DE-BC3F-6A8D784E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E2CCC3-0B48-73F7-402A-ECB3BBB2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427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3E7A6-A4CC-7CD0-5179-162FA7F1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DE851F-D6F2-7FCA-988C-7EEE0BA41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85BE3D-BA63-B6AB-9E7D-FD3604CEE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232A9D8-22C6-8770-C2CA-3CDF1C11A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50088E7-07ED-F95C-CE01-6059BB3AA2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13B8E67-F880-8BEB-487B-A5896D2C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438BA4-092D-91DC-9508-2BE3D3059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5EFCB7-D6FB-5379-92EC-1E9814CCE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133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32ABD-66D6-656F-7569-8AC59604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368F8E1-BAAB-0221-8E11-F85546A3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E744BF-9B63-05A6-2C6D-98717BA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815BDF8-7F1F-D8BB-0823-5BF7FDBF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962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C68A27-B09F-651B-6A5D-A357967BF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CC2744B-5B04-49A0-1978-497F1E0DF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448C79-650A-4431-C07B-F92AFD18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457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DCA272-C21B-B11D-5174-020AAFE8C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6B1022-C5A8-29B4-EE8F-D0860AFF8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9E7E9FE-429B-6947-1847-CCE73A012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DED51C5-D08C-BCE5-F03F-F3BDF39B6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3F7FC4-AC7A-E8BB-96EF-A5CAF3C88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02BCAF-3615-C8D6-8C6A-895ECCD23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639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A546BD-0CF5-C6BD-6644-457FC9A9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618C51-DF02-0FCD-EFC2-EE11DECAE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B443DB-523C-9160-A8B1-EF8BCAA26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F23459-F5D3-4331-1325-5847ED83B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9C0484-667D-A078-67DE-35E4A8BC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97BA17-14F5-4A63-DD37-C1B9F36A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09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89BF2E3-9689-F94E-3C75-86B1663A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3702DB-F347-3E25-D98E-BCB2448AA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6ED7B7-11D9-727B-B14C-DD0AD167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B5F05-C0D2-460B-88F9-3FB3BCF16740}" type="datetimeFigureOut">
              <a:rPr lang="es-CL" smtClean="0"/>
              <a:t>17-10-2025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93EA93-11A6-A55B-1AE2-3BB485E30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F13B64-8936-CEF9-4A31-FAF2901CD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051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6RRicW264lVEvWdWrHk_tM-loYLdVt3L/view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116BAE1-50F0-17C9-C3C3-292E3AD8E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Aptos" panose="020B0004020202020204" pitchFamily="34" charset="0"/>
              </a:rPr>
            </a:br>
            <a:br>
              <a:rPr lang="es-CL" dirty="0">
                <a:latin typeface="Aptos" panose="020B0004020202020204" pitchFamily="34" charset="0"/>
              </a:rPr>
            </a:br>
            <a:br>
              <a:rPr lang="es-CL" dirty="0">
                <a:latin typeface="Aptos" panose="020B0004020202020204" pitchFamily="34" charset="0"/>
              </a:rPr>
            </a:br>
            <a:br>
              <a:rPr lang="es-CL" dirty="0">
                <a:latin typeface="Aptos" panose="020B0004020202020204" pitchFamily="34" charset="0"/>
              </a:rPr>
            </a:br>
            <a:br>
              <a:rPr lang="es-CL" dirty="0">
                <a:latin typeface="Aptos" panose="020B0004020202020204" pitchFamily="34" charset="0"/>
              </a:rPr>
            </a:br>
            <a:br>
              <a:rPr lang="es-CL" dirty="0">
                <a:latin typeface="Aptos" panose="020B0004020202020204" pitchFamily="34" charset="0"/>
              </a:rPr>
            </a:br>
            <a:r>
              <a:rPr lang="es-CL" dirty="0">
                <a:latin typeface="Aptos" panose="020B0004020202020204" pitchFamily="34" charset="0"/>
              </a:rPr>
              <a:t>Taller : valorando la educación intercultural bilingüe 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6887628-1D06-8E36-F127-00ED3F8648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71" r="24648"/>
          <a:stretch/>
        </p:blipFill>
        <p:spPr>
          <a:xfrm>
            <a:off x="848359" y="479493"/>
            <a:ext cx="3658559" cy="472796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2710B2-0F72-611A-B060-764601B73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863600"/>
            <a:ext cx="5458838" cy="29159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921821B-78E5-C5C7-29C1-62F19C009A01}"/>
              </a:ext>
            </a:extLst>
          </p:cNvPr>
          <p:cNvSpPr txBox="1"/>
          <p:nvPr/>
        </p:nvSpPr>
        <p:spPr>
          <a:xfrm rot="10800000" flipV="1">
            <a:off x="1036320" y="3567499"/>
            <a:ext cx="2718512" cy="1200329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ES" b="1" dirty="0"/>
              <a:t>Taller para apoderados </a:t>
            </a:r>
          </a:p>
          <a:p>
            <a:r>
              <a:rPr lang="es-ES" b="1" dirty="0"/>
              <a:t>Erika Castro</a:t>
            </a:r>
          </a:p>
          <a:p>
            <a:r>
              <a:rPr lang="es-ES" b="1" dirty="0"/>
              <a:t>PEIB </a:t>
            </a:r>
          </a:p>
          <a:p>
            <a:r>
              <a:rPr lang="es-ES" b="1" dirty="0"/>
              <a:t>2025</a:t>
            </a:r>
            <a:endParaRPr lang="es-CL" b="1" dirty="0"/>
          </a:p>
        </p:txBody>
      </p:sp>
      <p:pic>
        <p:nvPicPr>
          <p:cNvPr id="9" name="Imagen 8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68AFA965-6F14-3B2E-BABE-7DF166AC4A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70" y="6002269"/>
            <a:ext cx="155448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3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FD68BF5-53B3-C8F3-90C5-5D2B1C3C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8" y="823585"/>
            <a:ext cx="3619005" cy="4874081"/>
          </a:xfrm>
          <a:prstGeom prst="rect">
            <a:avLst/>
          </a:prstGeom>
        </p:spPr>
      </p:pic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49B530FE-A87D-41A0-A920-ADC6539EA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353" y="2560829"/>
            <a:ext cx="5029200" cy="18288"/>
          </a:xfrm>
          <a:custGeom>
            <a:avLst/>
            <a:gdLst>
              <a:gd name="connsiteX0" fmla="*/ 0 w 5029200"/>
              <a:gd name="connsiteY0" fmla="*/ 0 h 18288"/>
              <a:gd name="connsiteX1" fmla="*/ 528066 w 5029200"/>
              <a:gd name="connsiteY1" fmla="*/ 0 h 18288"/>
              <a:gd name="connsiteX2" fmla="*/ 1207008 w 5029200"/>
              <a:gd name="connsiteY2" fmla="*/ 0 h 18288"/>
              <a:gd name="connsiteX3" fmla="*/ 1785366 w 5029200"/>
              <a:gd name="connsiteY3" fmla="*/ 0 h 18288"/>
              <a:gd name="connsiteX4" fmla="*/ 2313432 w 5029200"/>
              <a:gd name="connsiteY4" fmla="*/ 0 h 18288"/>
              <a:gd name="connsiteX5" fmla="*/ 2992374 w 5029200"/>
              <a:gd name="connsiteY5" fmla="*/ 0 h 18288"/>
              <a:gd name="connsiteX6" fmla="*/ 3621024 w 5029200"/>
              <a:gd name="connsiteY6" fmla="*/ 0 h 18288"/>
              <a:gd name="connsiteX7" fmla="*/ 4249674 w 5029200"/>
              <a:gd name="connsiteY7" fmla="*/ 0 h 18288"/>
              <a:gd name="connsiteX8" fmla="*/ 5029200 w 5029200"/>
              <a:gd name="connsiteY8" fmla="*/ 0 h 18288"/>
              <a:gd name="connsiteX9" fmla="*/ 5029200 w 5029200"/>
              <a:gd name="connsiteY9" fmla="*/ 18288 h 18288"/>
              <a:gd name="connsiteX10" fmla="*/ 4501134 w 5029200"/>
              <a:gd name="connsiteY10" fmla="*/ 18288 h 18288"/>
              <a:gd name="connsiteX11" fmla="*/ 4023360 w 5029200"/>
              <a:gd name="connsiteY11" fmla="*/ 18288 h 18288"/>
              <a:gd name="connsiteX12" fmla="*/ 3344418 w 5029200"/>
              <a:gd name="connsiteY12" fmla="*/ 18288 h 18288"/>
              <a:gd name="connsiteX13" fmla="*/ 2816352 w 5029200"/>
              <a:gd name="connsiteY13" fmla="*/ 18288 h 18288"/>
              <a:gd name="connsiteX14" fmla="*/ 2137410 w 5029200"/>
              <a:gd name="connsiteY14" fmla="*/ 18288 h 18288"/>
              <a:gd name="connsiteX15" fmla="*/ 1408176 w 5029200"/>
              <a:gd name="connsiteY15" fmla="*/ 18288 h 18288"/>
              <a:gd name="connsiteX16" fmla="*/ 829818 w 5029200"/>
              <a:gd name="connsiteY16" fmla="*/ 18288 h 18288"/>
              <a:gd name="connsiteX17" fmla="*/ 0 w 5029200"/>
              <a:gd name="connsiteY17" fmla="*/ 18288 h 18288"/>
              <a:gd name="connsiteX18" fmla="*/ 0 w 5029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29200" h="18288" fill="none" extrusionOk="0">
                <a:moveTo>
                  <a:pt x="0" y="0"/>
                </a:moveTo>
                <a:cubicBezTo>
                  <a:pt x="142937" y="1696"/>
                  <a:pt x="371859" y="12840"/>
                  <a:pt x="528066" y="0"/>
                </a:cubicBezTo>
                <a:cubicBezTo>
                  <a:pt x="684273" y="-12840"/>
                  <a:pt x="928949" y="-5725"/>
                  <a:pt x="1207008" y="0"/>
                </a:cubicBezTo>
                <a:cubicBezTo>
                  <a:pt x="1485067" y="5725"/>
                  <a:pt x="1562886" y="-21331"/>
                  <a:pt x="1785366" y="0"/>
                </a:cubicBezTo>
                <a:cubicBezTo>
                  <a:pt x="2007846" y="21331"/>
                  <a:pt x="2056226" y="25221"/>
                  <a:pt x="2313432" y="0"/>
                </a:cubicBezTo>
                <a:cubicBezTo>
                  <a:pt x="2570638" y="-25221"/>
                  <a:pt x="2732455" y="16294"/>
                  <a:pt x="2992374" y="0"/>
                </a:cubicBezTo>
                <a:cubicBezTo>
                  <a:pt x="3252293" y="-16294"/>
                  <a:pt x="3319267" y="-29774"/>
                  <a:pt x="3621024" y="0"/>
                </a:cubicBezTo>
                <a:cubicBezTo>
                  <a:pt x="3922781" y="29774"/>
                  <a:pt x="3998107" y="-1004"/>
                  <a:pt x="4249674" y="0"/>
                </a:cubicBezTo>
                <a:cubicBezTo>
                  <a:pt x="4501241" y="1004"/>
                  <a:pt x="4792523" y="-4510"/>
                  <a:pt x="5029200" y="0"/>
                </a:cubicBezTo>
                <a:cubicBezTo>
                  <a:pt x="5029730" y="6954"/>
                  <a:pt x="5029934" y="12839"/>
                  <a:pt x="5029200" y="18288"/>
                </a:cubicBezTo>
                <a:cubicBezTo>
                  <a:pt x="4805432" y="23154"/>
                  <a:pt x="4715801" y="17034"/>
                  <a:pt x="4501134" y="18288"/>
                </a:cubicBezTo>
                <a:cubicBezTo>
                  <a:pt x="4286467" y="19542"/>
                  <a:pt x="4193719" y="41701"/>
                  <a:pt x="4023360" y="18288"/>
                </a:cubicBezTo>
                <a:cubicBezTo>
                  <a:pt x="3853001" y="-5125"/>
                  <a:pt x="3676466" y="16909"/>
                  <a:pt x="3344418" y="18288"/>
                </a:cubicBezTo>
                <a:cubicBezTo>
                  <a:pt x="3012370" y="19667"/>
                  <a:pt x="2945824" y="14410"/>
                  <a:pt x="2816352" y="18288"/>
                </a:cubicBezTo>
                <a:cubicBezTo>
                  <a:pt x="2686880" y="22166"/>
                  <a:pt x="2438351" y="13507"/>
                  <a:pt x="2137410" y="18288"/>
                </a:cubicBezTo>
                <a:cubicBezTo>
                  <a:pt x="1836469" y="23069"/>
                  <a:pt x="1581391" y="46111"/>
                  <a:pt x="1408176" y="18288"/>
                </a:cubicBezTo>
                <a:cubicBezTo>
                  <a:pt x="1234961" y="-9535"/>
                  <a:pt x="1040489" y="-7495"/>
                  <a:pt x="829818" y="18288"/>
                </a:cubicBezTo>
                <a:cubicBezTo>
                  <a:pt x="619147" y="44071"/>
                  <a:pt x="238626" y="3756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029200" h="18288" stroke="0" extrusionOk="0">
                <a:moveTo>
                  <a:pt x="0" y="0"/>
                </a:moveTo>
                <a:cubicBezTo>
                  <a:pt x="165412" y="-21137"/>
                  <a:pt x="322344" y="-21985"/>
                  <a:pt x="578358" y="0"/>
                </a:cubicBezTo>
                <a:cubicBezTo>
                  <a:pt x="834372" y="21985"/>
                  <a:pt x="907099" y="-19195"/>
                  <a:pt x="1056132" y="0"/>
                </a:cubicBezTo>
                <a:cubicBezTo>
                  <a:pt x="1205165" y="19195"/>
                  <a:pt x="1612834" y="-24928"/>
                  <a:pt x="1785366" y="0"/>
                </a:cubicBezTo>
                <a:cubicBezTo>
                  <a:pt x="1957898" y="24928"/>
                  <a:pt x="2149044" y="19108"/>
                  <a:pt x="2363724" y="0"/>
                </a:cubicBezTo>
                <a:cubicBezTo>
                  <a:pt x="2578404" y="-19108"/>
                  <a:pt x="2759981" y="-21788"/>
                  <a:pt x="2942082" y="0"/>
                </a:cubicBezTo>
                <a:cubicBezTo>
                  <a:pt x="3124183" y="21788"/>
                  <a:pt x="3482217" y="8836"/>
                  <a:pt x="3671316" y="0"/>
                </a:cubicBezTo>
                <a:cubicBezTo>
                  <a:pt x="3860415" y="-8836"/>
                  <a:pt x="4058665" y="-25048"/>
                  <a:pt x="4199382" y="0"/>
                </a:cubicBezTo>
                <a:cubicBezTo>
                  <a:pt x="4340099" y="25048"/>
                  <a:pt x="4735096" y="-22088"/>
                  <a:pt x="5029200" y="0"/>
                </a:cubicBezTo>
                <a:cubicBezTo>
                  <a:pt x="5028517" y="5414"/>
                  <a:pt x="5028480" y="12510"/>
                  <a:pt x="5029200" y="18288"/>
                </a:cubicBezTo>
                <a:cubicBezTo>
                  <a:pt x="4891577" y="31493"/>
                  <a:pt x="4684146" y="-2509"/>
                  <a:pt x="4501134" y="18288"/>
                </a:cubicBezTo>
                <a:cubicBezTo>
                  <a:pt x="4318122" y="39085"/>
                  <a:pt x="4030703" y="3672"/>
                  <a:pt x="3872484" y="18288"/>
                </a:cubicBezTo>
                <a:cubicBezTo>
                  <a:pt x="3714265" y="32905"/>
                  <a:pt x="3546134" y="7501"/>
                  <a:pt x="3294126" y="18288"/>
                </a:cubicBezTo>
                <a:cubicBezTo>
                  <a:pt x="3042118" y="29075"/>
                  <a:pt x="2912116" y="11153"/>
                  <a:pt x="2564892" y="18288"/>
                </a:cubicBezTo>
                <a:cubicBezTo>
                  <a:pt x="2217668" y="25423"/>
                  <a:pt x="2095118" y="11659"/>
                  <a:pt x="1835658" y="18288"/>
                </a:cubicBezTo>
                <a:cubicBezTo>
                  <a:pt x="1576198" y="24917"/>
                  <a:pt x="1500897" y="19889"/>
                  <a:pt x="1307592" y="18288"/>
                </a:cubicBezTo>
                <a:cubicBezTo>
                  <a:pt x="1114287" y="16687"/>
                  <a:pt x="961527" y="47453"/>
                  <a:pt x="678942" y="18288"/>
                </a:cubicBezTo>
                <a:cubicBezTo>
                  <a:pt x="396357" y="-10877"/>
                  <a:pt x="271066" y="23005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8981" y="2479040"/>
            <a:ext cx="6890327" cy="3777275"/>
          </a:xfrm>
        </p:spPr>
        <p:txBody>
          <a:bodyPr anchor="t">
            <a:normAutofit/>
          </a:bodyPr>
          <a:lstStyle/>
          <a:p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700" dirty="0">
              <a:solidFill>
                <a:srgbClr val="FFFFFF"/>
              </a:solidFill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2300" dirty="0">
              <a:solidFill>
                <a:srgbClr val="FFFFFF"/>
              </a:solidFill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s-ES" sz="2300" dirty="0">
                <a:solidFill>
                  <a:srgbClr val="FFFFFF"/>
                </a:solidFill>
                <a:latin typeface="Aptos" panose="020B0004020202020204" pitchFamily="34" charset="0"/>
              </a:rPr>
              <a:t> </a:t>
            </a:r>
          </a:p>
          <a:p>
            <a:endParaRPr lang="es-CL" sz="700" dirty="0">
              <a:solidFill>
                <a:srgbClr val="FFFFFF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DDBD889-7D1C-FA8E-9AD1-EB78B6302DC0}"/>
              </a:ext>
            </a:extLst>
          </p:cNvPr>
          <p:cNvSpPr txBox="1"/>
          <p:nvPr/>
        </p:nvSpPr>
        <p:spPr>
          <a:xfrm>
            <a:off x="5777684" y="1092525"/>
            <a:ext cx="426360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Aptos" panose="020B0004020202020204" pitchFamily="34" charset="0"/>
              </a:rPr>
              <a:t>Video construyendo comunidad educativa intercultural </a:t>
            </a:r>
            <a:endParaRPr lang="es-CL" sz="3200" dirty="0">
              <a:solidFill>
                <a:schemeClr val="bg1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E115962-E36E-3079-2DF3-658455A144C1}"/>
              </a:ext>
            </a:extLst>
          </p:cNvPr>
          <p:cNvSpPr txBox="1"/>
          <p:nvPr/>
        </p:nvSpPr>
        <p:spPr>
          <a:xfrm>
            <a:off x="5546144" y="2940388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dirty="0">
                <a:hlinkClick r:id="rId3"/>
              </a:rPr>
              <a:t>https://drive.google.com/file/d/16RRicW264lVEvWdWrHk_tM-loYLdVt3L/view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8" name="Gráfico 7" descr="Reloj despertador con relleno sólido">
            <a:extLst>
              <a:ext uri="{FF2B5EF4-FFF2-40B4-BE49-F238E27FC236}">
                <a16:creationId xmlns:a16="http://schemas.microsoft.com/office/drawing/2014/main" id="{6D456D85-78C8-8667-FD46-0CCD3C8183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07604" y="5076006"/>
            <a:ext cx="1541580" cy="1541580"/>
          </a:xfrm>
          <a:prstGeom prst="rect">
            <a:avLst/>
          </a:prstGeom>
        </p:spPr>
      </p:pic>
      <p:sp>
        <p:nvSpPr>
          <p:cNvPr id="9" name="TextBox 2">
            <a:extLst>
              <a:ext uri="{FF2B5EF4-FFF2-40B4-BE49-F238E27FC236}">
                <a16:creationId xmlns:a16="http://schemas.microsoft.com/office/drawing/2014/main" id="{3D2D59FF-BE8B-7A76-B976-D534A43C9575}"/>
              </a:ext>
            </a:extLst>
          </p:cNvPr>
          <p:cNvSpPr txBox="1"/>
          <p:nvPr/>
        </p:nvSpPr>
        <p:spPr>
          <a:xfrm>
            <a:off x="9415494" y="5803836"/>
            <a:ext cx="3022505" cy="689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319"/>
              </a:lnSpc>
            </a:pPr>
            <a:r>
              <a:rPr lang="en-US" sz="2500" dirty="0">
                <a:solidFill>
                  <a:srgbClr val="F2D039"/>
                </a:solidFill>
                <a:latin typeface="Museo"/>
              </a:rPr>
              <a:t>05 minutos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24744FC-62E8-82FA-2D23-2DA45D0D61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692" y="6108127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285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48AA7-2F64-599F-7F0E-EBFCF4128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3F9A89-BFB7-33DB-3AA9-C2B5FACB3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 algn="ctr">
              <a:buNone/>
            </a:pPr>
            <a:r>
              <a:rPr lang="es-CL" i="1" dirty="0">
                <a:latin typeface="Aptos" panose="020B0004020202020204" pitchFamily="34" charset="0"/>
              </a:rPr>
              <a:t>Objetivos del taller </a:t>
            </a:r>
          </a:p>
          <a:p>
            <a:pPr algn="ctr"/>
            <a:r>
              <a:rPr lang="es-CL" dirty="0"/>
              <a:t>Reflexionar sobre el valor de la </a:t>
            </a:r>
            <a:r>
              <a:rPr lang="es-CL" b="1" dirty="0"/>
              <a:t>diversidad cultural y lingüística</a:t>
            </a:r>
            <a:r>
              <a:rPr lang="es-CL" dirty="0"/>
              <a:t> como una </a:t>
            </a:r>
            <a:r>
              <a:rPr lang="es-CL" b="1" dirty="0"/>
              <a:t>riqueza y fortaleza</a:t>
            </a:r>
            <a:r>
              <a:rPr lang="es-CL" dirty="0"/>
              <a:t>, y no como un obstáculo, para el desarrollo de sus hijos/as</a:t>
            </a:r>
          </a:p>
          <a:p>
            <a:pPr algn="ctr"/>
            <a:endParaRPr lang="es-CL" dirty="0"/>
          </a:p>
          <a:p>
            <a:pPr algn="ctr"/>
            <a:r>
              <a:rPr lang="es-CL" dirty="0"/>
              <a:t>Promover el apoyo activo de los apoderados a la implementación de la asignatura </a:t>
            </a:r>
            <a:r>
              <a:rPr lang="es-CL" b="1" dirty="0"/>
              <a:t>Lengua y Cultura de los Pueblos Originarios Ancestrales</a:t>
            </a:r>
            <a:r>
              <a:rPr lang="es-CL" dirty="0"/>
              <a:t> en el establecimiento, independientemente de su origen familiar.</a:t>
            </a:r>
            <a:endParaRPr lang="es-CL" i="1" dirty="0">
              <a:solidFill>
                <a:schemeClr val="accent2">
                  <a:lumMod val="75000"/>
                </a:schemeClr>
              </a:solidFill>
              <a:latin typeface="Aptos" panose="020B00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29FA665-1D19-0085-402F-C59E0C9DD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" y="3556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370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FA544-3C3B-434C-D24F-1281EE438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7034D5-172B-4301-9ACE-FCC139366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b="1" dirty="0"/>
              <a:t>Metodología y Estructura del Taller</a:t>
            </a:r>
          </a:p>
          <a:p>
            <a:pPr marL="0" indent="0">
              <a:buNone/>
            </a:pPr>
            <a:r>
              <a:rPr lang="es-CL" dirty="0"/>
              <a:t>El taller utiliza una metodología participativa y reflexiva trabajando en grupos de </a:t>
            </a:r>
            <a:r>
              <a:rPr lang="es-CL" dirty="0" err="1"/>
              <a:t>aprox</a:t>
            </a:r>
            <a:r>
              <a:rPr lang="es-CL" dirty="0"/>
              <a:t> 6 personas.</a:t>
            </a:r>
          </a:p>
          <a:p>
            <a:pPr marL="0" indent="0">
              <a:buNone/>
            </a:pPr>
            <a:r>
              <a:rPr lang="es-CL" dirty="0"/>
              <a:t>Se parte con una breve introducción realizada por los/as facilitadores</a:t>
            </a:r>
          </a:p>
          <a:p>
            <a:pPr marL="0" indent="0">
              <a:buNone/>
            </a:pPr>
            <a:r>
              <a:rPr lang="es-CL" b="1" dirty="0"/>
              <a:t>Indicaciones para la Facilitación</a:t>
            </a:r>
          </a:p>
          <a:p>
            <a:r>
              <a:rPr lang="es-CL" b="1" dirty="0"/>
              <a:t>Liderazgo Compartido:</a:t>
            </a:r>
            <a:r>
              <a:rPr lang="es-CL" dirty="0"/>
              <a:t> Se aconseja que sea  </a:t>
            </a:r>
            <a:r>
              <a:rPr lang="es-CL" dirty="0" err="1"/>
              <a:t>co-dirigido</a:t>
            </a:r>
            <a:r>
              <a:rPr lang="es-CL" dirty="0"/>
              <a:t> por alguna persona del equipo de gestión y por Educador/a Tradicional/a.</a:t>
            </a:r>
          </a:p>
          <a:p>
            <a:r>
              <a:rPr lang="es-CL" b="1" dirty="0"/>
              <a:t>Lenguaje y Tono:</a:t>
            </a:r>
            <a:r>
              <a:rPr lang="es-CL" dirty="0"/>
              <a:t> Utilizar un lenguaje claro, positivo y no académico. Evitar términos como "déficit cultural" o "problemas de integración". Enfocarse en la "Riqueza", "Fortaleza" y "Oportunidad</a:t>
            </a:r>
            <a:r>
              <a:rPr lang="es-CL" b="1" dirty="0"/>
              <a:t>"</a:t>
            </a:r>
            <a:r>
              <a:rPr lang="es-CL" dirty="0"/>
              <a:t>.</a:t>
            </a:r>
          </a:p>
          <a:p>
            <a:r>
              <a:rPr lang="es-CL" b="1" dirty="0"/>
              <a:t>Ambiente:</a:t>
            </a:r>
            <a:r>
              <a:rPr lang="es-CL" dirty="0"/>
              <a:t> Crear un ambiente de respeto y valoración.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/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71A8F44-7C40-F876-017C-AFF92CB6E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" y="3556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6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136AB-25CB-0576-A7AE-408CB5204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DB31FA-869D-6285-260A-0F9E8FB23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/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28A0A69-E17C-E68F-0540-2F66A0F19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" y="35560"/>
            <a:ext cx="1554615" cy="74987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AFA5DFE6-D321-57C3-45DD-388A6C450337}"/>
              </a:ext>
            </a:extLst>
          </p:cNvPr>
          <p:cNvSpPr txBox="1"/>
          <p:nvPr/>
        </p:nvSpPr>
        <p:spPr>
          <a:xfrm>
            <a:off x="944880" y="1107440"/>
            <a:ext cx="99060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CL" sz="2800" b="1" dirty="0"/>
              <a:t>Desarrollo Cognitivo y Bilingüismo</a:t>
            </a:r>
          </a:p>
          <a:p>
            <a:pPr>
              <a:buNone/>
            </a:pPr>
            <a:endParaRPr lang="es-CL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CL" sz="2800" b="1" dirty="0"/>
              <a:t>Flexibilidad Mental:</a:t>
            </a:r>
            <a:r>
              <a:rPr lang="es-CL" sz="2800" dirty="0"/>
              <a:t> Estar expuesto a diferentes estructuras lingüísticas  mejora la capacidad del cerebro para cambiar entre sistemas, lo que se traduce en una </a:t>
            </a:r>
            <a:r>
              <a:rPr lang="es-CL" sz="2800" b="1" dirty="0"/>
              <a:t>mayor habilidad para la resolución de problemas</a:t>
            </a:r>
            <a:r>
              <a:rPr lang="es-CL" sz="2800" dirty="0"/>
              <a:t> en todas las materias.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L" sz="2800" b="1" dirty="0"/>
              <a:t>Pensamiento Crítico:</a:t>
            </a:r>
            <a:r>
              <a:rPr lang="es-CL" sz="2800" dirty="0"/>
              <a:t> El lenguaje no solo nombra el mundo, sino que lo organiza. Comprender la </a:t>
            </a:r>
            <a:r>
              <a:rPr lang="es-CL" sz="2800" b="1" dirty="0"/>
              <a:t>cosmovisión</a:t>
            </a:r>
            <a:r>
              <a:rPr lang="es-CL" sz="2800" dirty="0"/>
              <a:t> inherente a una lengua, dota al estudiante de múltiples marcos conceptuales para analizar la realidad, fomentando el </a:t>
            </a:r>
            <a:r>
              <a:rPr lang="es-CL" sz="2800" b="1" dirty="0"/>
              <a:t>pensamiento crítico</a:t>
            </a:r>
            <a:r>
              <a:rPr lang="es-CL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230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A8492-B1F6-C562-8A2E-8AB9F5921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B577F1-8C06-60FF-BC0B-DB77A2422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/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552063D-025B-CD63-C088-04DBB1481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" y="35560"/>
            <a:ext cx="1554615" cy="74987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8A7DE32-AE10-6860-266D-4D31A4C08885}"/>
              </a:ext>
            </a:extLst>
          </p:cNvPr>
          <p:cNvSpPr txBox="1"/>
          <p:nvPr/>
        </p:nvSpPr>
        <p:spPr>
          <a:xfrm>
            <a:off x="944880" y="1107440"/>
            <a:ext cx="99060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800" b="1" dirty="0"/>
              <a:t>Pertinencia e Identidad Cultural </a:t>
            </a:r>
          </a:p>
          <a:p>
            <a:endParaRPr lang="es-CL" sz="2800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2800" b="1" dirty="0"/>
              <a:t>Mayor Comprensión:</a:t>
            </a:r>
            <a:r>
              <a:rPr lang="es-CL" sz="2800" dirty="0"/>
              <a:t> Al estudiar, por ejemplo, los ecosistemas del territorio , los conceptos científicos se conectan con los conocimientos  ancestral haciendo que el aprendizaje sea más pertinente y, por lo tanto, más profundo y duradero.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CL" sz="2800" b="1" dirty="0"/>
              <a:t>Fortalecimiento de la Identidad:</a:t>
            </a:r>
            <a:r>
              <a:rPr lang="es-CL" sz="2800" dirty="0"/>
              <a:t> Para los estudiantes pertenecientes a un pueblo originario, validar su herencia en el aula mejora la autoestima, la motivación y el sentido de pertenencia, impactando positivamente en su trayectoria educativa. Para los no-indígenas, conocer esta historia profundiza su sentido de pertenencia y su conexión con el territorio.</a:t>
            </a:r>
          </a:p>
        </p:txBody>
      </p:sp>
    </p:spTree>
    <p:extLst>
      <p:ext uri="{BB962C8B-B14F-4D97-AF65-F5344CB8AC3E}">
        <p14:creationId xmlns:p14="http://schemas.microsoft.com/office/powerpoint/2010/main" val="4076410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EBB8A-260A-F5F8-DE09-16A104DC8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E3F17F-A35D-D3C5-0655-B15724DDA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b="1" dirty="0"/>
              <a:t>Competencias Interculturales </a:t>
            </a:r>
          </a:p>
          <a:p>
            <a:pPr marL="0" indent="0">
              <a:buNone/>
            </a:pPr>
            <a:r>
              <a:rPr lang="es-CL" dirty="0"/>
              <a:t>La EIB desarrolla </a:t>
            </a:r>
            <a:r>
              <a:rPr lang="es-CL" b="1" dirty="0"/>
              <a:t>habilidades esenciales </a:t>
            </a:r>
            <a:r>
              <a:rPr lang="es-CL" dirty="0"/>
              <a:t>para convivir en el </a:t>
            </a:r>
            <a:r>
              <a:rPr lang="es-CL" b="1" dirty="0"/>
              <a:t>siglo XXI.</a:t>
            </a:r>
          </a:p>
          <a:p>
            <a:r>
              <a:rPr lang="es-CL" b="1" dirty="0"/>
              <a:t>Respeto y valoración:</a:t>
            </a:r>
            <a:r>
              <a:rPr lang="es-CL" dirty="0"/>
              <a:t> Estudiar la cultura y cosmovisión  desde la perspectiva del pueblo ancestral </a:t>
            </a:r>
            <a:r>
              <a:rPr lang="es-CL" b="1" dirty="0"/>
              <a:t>genera reflexión y </a:t>
            </a:r>
            <a:r>
              <a:rPr lang="es-CL" b="1" dirty="0" err="1"/>
              <a:t>díálogo</a:t>
            </a:r>
            <a:r>
              <a:rPr lang="es-CL" dirty="0"/>
              <a:t> y permite a los estudiantes relacionarse de manera respetuosa e inclusiva  con y para  las diversidades.</a:t>
            </a:r>
          </a:p>
          <a:p>
            <a:r>
              <a:rPr lang="es-CL" b="1" dirty="0"/>
              <a:t>Ciudadanía Plena:</a:t>
            </a:r>
            <a:r>
              <a:rPr lang="es-CL" dirty="0"/>
              <a:t> Los/as estudiantes aprenden a valorar y defender los derechos y saberes de los pueblos indígenas, formándose como </a:t>
            </a:r>
            <a:r>
              <a:rPr lang="es-CL" b="1" dirty="0"/>
              <a:t>ciudadanos más informados, inclusivos y comprometidos</a:t>
            </a:r>
            <a:r>
              <a:rPr lang="es-CL" dirty="0"/>
              <a:t> con la realidad multicultural de Chile.</a:t>
            </a:r>
          </a:p>
          <a:p>
            <a:pPr marL="0" indent="0">
              <a:buNone/>
            </a:pPr>
            <a:endParaRPr lang="es-CL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9E65FE5-AB90-9A47-923C-303520D60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32" y="3556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49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7585E-5FDB-6CF6-1966-21266CFF0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B6AFCE-A824-004F-5E34-6094CFBED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b="1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E579E02-7B4F-A854-B3D6-618853F93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968561"/>
              </p:ext>
            </p:extLst>
          </p:nvPr>
        </p:nvGraphicFramePr>
        <p:xfrm>
          <a:off x="273537" y="297455"/>
          <a:ext cx="11166362" cy="6263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5676">
                  <a:extLst>
                    <a:ext uri="{9D8B030D-6E8A-4147-A177-3AD203B41FA5}">
                      <a16:colId xmlns:a16="http://schemas.microsoft.com/office/drawing/2014/main" val="2403963521"/>
                    </a:ext>
                  </a:extLst>
                </a:gridCol>
                <a:gridCol w="3695343">
                  <a:extLst>
                    <a:ext uri="{9D8B030D-6E8A-4147-A177-3AD203B41FA5}">
                      <a16:colId xmlns:a16="http://schemas.microsoft.com/office/drawing/2014/main" val="1145865093"/>
                    </a:ext>
                  </a:extLst>
                </a:gridCol>
                <a:gridCol w="3695343">
                  <a:extLst>
                    <a:ext uri="{9D8B030D-6E8A-4147-A177-3AD203B41FA5}">
                      <a16:colId xmlns:a16="http://schemas.microsoft.com/office/drawing/2014/main" val="2790787497"/>
                    </a:ext>
                  </a:extLst>
                </a:gridCol>
              </a:tblGrid>
              <a:tr h="32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Módulo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Tiempo Estimado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Contenido y Metodología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70763121"/>
                  </a:ext>
                </a:extLst>
              </a:tr>
              <a:tr h="2117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Acogida e Introducción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45 min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1.1. Bienvenida y Acogida: Presentación de facilitadores </a:t>
                      </a:r>
                      <a:endParaRPr lang="es-CL" sz="16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1.2. Dinámica Rompehielos: "Mi Herencia y Tradición" (15 min): Los apoderados comparten brevemente una tradición familiar, un dicho o una comida típica de su origen geográfico. 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74372637"/>
                  </a:ext>
                </a:extLst>
              </a:tr>
              <a:tr h="32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 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 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 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79049510"/>
                  </a:ext>
                </a:extLst>
              </a:tr>
              <a:tr h="1726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>
                          <a:effectLst/>
                        </a:rPr>
                        <a:t>Los Beneficios los/as Estudiantes</a:t>
                      </a:r>
                      <a:endParaRPr lang="es-CL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 45 min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Actividad de Reflexión: "El Ciudadano que Queremos" En grupos, los apoderados describen las 5 habilidades más importantes que debe tener un ciudadano chileno del futuro. Luego, se conectan esas habilidades con los aportes de la EIB 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99291959"/>
                  </a:ext>
                </a:extLst>
              </a:tr>
              <a:tr h="14394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Conclusión y Compromiso Comunitario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45 min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600" kern="0" dirty="0">
                          <a:effectLst/>
                        </a:rPr>
                        <a:t>El Rol del Educador Tradicional (ET): se explica el rol el ET y la implementación de la asignatura de lengua y cultura de los pueblos originarios ancestrales en el establecimiento educativo.</a:t>
                      </a:r>
                      <a:endParaRPr lang="es-CL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77871061"/>
                  </a:ext>
                </a:extLst>
              </a:tr>
              <a:tr h="3267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kern="0">
                          <a:effectLst/>
                        </a:rPr>
                        <a:t> </a:t>
                      </a:r>
                      <a:endParaRPr lang="es-CL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kern="0" dirty="0">
                          <a:effectLst/>
                        </a:rPr>
                        <a:t> </a:t>
                      </a:r>
                      <a:endParaRPr lang="es-CL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CL" sz="1200" kern="0" dirty="0">
                          <a:effectLst/>
                        </a:rPr>
                        <a:t> </a:t>
                      </a:r>
                      <a:endParaRPr lang="es-CL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96206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59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00666E-9704-AA57-1347-9C2DF9A0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716" y="739978"/>
            <a:ext cx="5334930" cy="300414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br>
              <a:rPr lang="en-US" sz="3300" b="1"/>
            </a:br>
            <a:br>
              <a:rPr lang="en-US" sz="3300" b="1"/>
            </a:br>
            <a:br>
              <a:rPr lang="en-US" sz="3300"/>
            </a:br>
            <a:br>
              <a:rPr lang="en-US" sz="3300"/>
            </a:br>
            <a:br>
              <a:rPr lang="en-US" sz="3300"/>
            </a:br>
            <a:endParaRPr lang="en-US" sz="33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Imagen 3" descr="Tabla&#10;&#10;Descripción generada automáticamente">
            <a:extLst>
              <a:ext uri="{FF2B5EF4-FFF2-40B4-BE49-F238E27FC236}">
                <a16:creationId xmlns:a16="http://schemas.microsoft.com/office/drawing/2014/main" id="{7146A470-AFD5-6BBF-6BD1-E3854C204B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000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5045E228-AD28-F412-2379-EA71E852A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054784"/>
              </p:ext>
            </p:extLst>
          </p:nvPr>
        </p:nvGraphicFramePr>
        <p:xfrm>
          <a:off x="6441929" y="2006201"/>
          <a:ext cx="4955743" cy="1463040"/>
        </p:xfrm>
        <a:graphic>
          <a:graphicData uri="http://schemas.openxmlformats.org/drawingml/2006/table">
            <a:tbl>
              <a:tblPr/>
              <a:tblGrid>
                <a:gridCol w="4955743">
                  <a:extLst>
                    <a:ext uri="{9D8B030D-6E8A-4147-A177-3AD203B41FA5}">
                      <a16:colId xmlns:a16="http://schemas.microsoft.com/office/drawing/2014/main" val="2320915985"/>
                    </a:ext>
                  </a:extLst>
                </a:gridCol>
              </a:tblGrid>
              <a:tr h="552996">
                <a:tc>
                  <a:txBody>
                    <a:bodyPr/>
                    <a:lstStyle/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  <a:p>
                      <a:r>
                        <a:rPr lang="es-CL" dirty="0">
                          <a:latin typeface="Aptos" panose="020B0004020202020204" pitchFamily="34" charset="0"/>
                        </a:rPr>
                        <a:t>https://peib.mineduc.cl/recursos/set-textos-comunidad-educativa-intercultural/</a:t>
                      </a:r>
                    </a:p>
                    <a:p>
                      <a:endParaRPr lang="es-CL" dirty="0">
                        <a:latin typeface="Aptos" panose="020B00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778849"/>
                  </a:ext>
                </a:extLst>
              </a:tr>
            </a:tbl>
          </a:graphicData>
        </a:graphic>
      </p:graphicFrame>
      <p:pic>
        <p:nvPicPr>
          <p:cNvPr id="3" name="Imagen 2">
            <a:extLst>
              <a:ext uri="{FF2B5EF4-FFF2-40B4-BE49-F238E27FC236}">
                <a16:creationId xmlns:a16="http://schemas.microsoft.com/office/drawing/2014/main" id="{76C59340-7366-0F61-503C-892ED6E618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9141" y="248280"/>
            <a:ext cx="1554615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3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3927</TotalTime>
  <Words>663</Words>
  <Application>Microsoft Office PowerPoint</Application>
  <PresentationFormat>Panorámica</PresentationFormat>
  <Paragraphs>72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Amasis MT Pro</vt:lpstr>
      <vt:lpstr>Aptos</vt:lpstr>
      <vt:lpstr>Arial</vt:lpstr>
      <vt:lpstr>Calibri</vt:lpstr>
      <vt:lpstr>Calibri Light</vt:lpstr>
      <vt:lpstr>Museo</vt:lpstr>
      <vt:lpstr>Tema de Office</vt:lpstr>
      <vt:lpstr>      Taller : valorando la educación intercultural bilingüe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1. Conocimientos previos. Grupos de 4 personas  Tiempo 15 minutos   Para comenzar, en esta sección los invitamos a conectar con sus aprendizajes previos y reflexionar respecto de los conceptos de multiculturalidad e interculturalidad. El objetivo de esta instancia es que, se aproximen a ambas nociones, para comprender posteriormente su vinculación con el contexto y la transformación escolar. Para desarrollar esta primera reflexión, el grupo deberá explorar en conjunto las ideas que asocian con los conceptos multiculturalidad e interculturalidad. Para ello, sigan las siguientes instrucciones:  1. Escriban las ideas que asocien a interculturalidad.  2. Escriban las ideas que asocien a multiculturalidad.  3. Identifiquen, intuitivamente, las relaciones o diferencias posibles entre ambos conceptos.</dc:title>
  <dc:creator>Ericka Castro Quesada</dc:creator>
  <cp:lastModifiedBy>Ericka Castro Quesada</cp:lastModifiedBy>
  <cp:revision>36</cp:revision>
  <dcterms:created xsi:type="dcterms:W3CDTF">2024-01-29T19:52:12Z</dcterms:created>
  <dcterms:modified xsi:type="dcterms:W3CDTF">2025-10-17T20:59:38Z</dcterms:modified>
</cp:coreProperties>
</file>