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738" r:id="rId3"/>
    <p:sldId id="558" r:id="rId4"/>
    <p:sldId id="265" r:id="rId5"/>
    <p:sldId id="739" r:id="rId6"/>
    <p:sldId id="273" r:id="rId7"/>
    <p:sldId id="740" r:id="rId8"/>
    <p:sldId id="741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E53DA-6C6E-493B-B9F8-F5E4B300D28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603A0-93CA-404F-B5A4-CA6AD624E38C}">
      <dgm:prSet custT="1"/>
      <dgm:spPr>
        <a:solidFill>
          <a:srgbClr val="ED7E33">
            <a:alpha val="90000"/>
          </a:srgbClr>
        </a:solidFill>
      </dgm:spPr>
      <dgm:t>
        <a:bodyPr/>
        <a:lstStyle/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Mayor involucramiento y motivación, aprendizajes contextualizados y significativos.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Habilidades de pensamiento crítico, al analizar información y tomar decisiones desde diversas perspectivas. 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Conocimiento, respeto y valoración  por diferentes visiones o sistemas de comprensión del mundo. </a:t>
          </a:r>
        </a:p>
        <a:p>
          <a:r>
            <a:rPr lang="es-ES" sz="1800" dirty="0">
              <a:solidFill>
                <a:schemeClr val="bg1"/>
              </a:solidFill>
              <a:latin typeface="Aptos" panose="020B0004020202020204" pitchFamily="34" charset="0"/>
            </a:rPr>
            <a:t>Desarrollo de la propia identidad y pertenencia, al valorar la historia y cultura propia y a la vez apreciar las de los/las demás.</a:t>
          </a:r>
          <a:endParaRPr lang="en-US" sz="18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5BA56D45-0DAE-4D46-A219-E6B8E0E49F3F}" type="parTrans" cxnId="{205D3CFD-ED8A-43DF-9172-31FB4D324C15}">
      <dgm:prSet/>
      <dgm:spPr/>
      <dgm:t>
        <a:bodyPr/>
        <a:lstStyle/>
        <a:p>
          <a:endParaRPr lang="en-US"/>
        </a:p>
      </dgm:t>
    </dgm:pt>
    <dgm:pt modelId="{05F1A04F-00E8-49B8-8B5A-61C0FA837871}" type="sibTrans" cxnId="{205D3CFD-ED8A-43DF-9172-31FB4D324C15}">
      <dgm:prSet phldrT="1" phldr="0"/>
      <dgm:spPr>
        <a:solidFill>
          <a:srgbClr val="ED7E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D30F32F-F14F-4AD7-84FA-77C34D60E63D}" type="pres">
      <dgm:prSet presAssocID="{844E53DA-6C6E-493B-B9F8-F5E4B300D28E}" presName="linearFlow" presStyleCnt="0">
        <dgm:presLayoutVars>
          <dgm:dir/>
          <dgm:animLvl val="lvl"/>
          <dgm:resizeHandles val="exact"/>
        </dgm:presLayoutVars>
      </dgm:prSet>
      <dgm:spPr/>
    </dgm:pt>
    <dgm:pt modelId="{B7FA1D5C-5B51-4B88-8EB7-A4BDAC1064DF}" type="pres">
      <dgm:prSet presAssocID="{D83603A0-93CA-404F-B5A4-CA6AD624E38C}" presName="compositeNode" presStyleCnt="0"/>
      <dgm:spPr/>
    </dgm:pt>
    <dgm:pt modelId="{27193E09-D455-4B9C-90E9-35D45FE677B2}" type="pres">
      <dgm:prSet presAssocID="{D83603A0-93CA-404F-B5A4-CA6AD624E38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939AEC-09E2-44C1-9EE5-E2DC28142C83}" type="pres">
      <dgm:prSet presAssocID="{D83603A0-93CA-404F-B5A4-CA6AD624E38C}" presName="parSh" presStyleCnt="0"/>
      <dgm:spPr/>
    </dgm:pt>
    <dgm:pt modelId="{F96F5814-EEA5-4998-A646-5761A44614C6}" type="pres">
      <dgm:prSet presAssocID="{D83603A0-93CA-404F-B5A4-CA6AD624E38C}" presName="lineNode" presStyleLbl="alignAccFollowNode1" presStyleIdx="0" presStyleCnt="3"/>
      <dgm:spPr/>
    </dgm:pt>
    <dgm:pt modelId="{7DAA2AE6-1D7E-4E52-9171-D238C300FD9A}" type="pres">
      <dgm:prSet presAssocID="{D83603A0-93CA-404F-B5A4-CA6AD624E38C}" presName="lineArrowNode" presStyleLbl="alignAccFollowNode1" presStyleIdx="1" presStyleCnt="3"/>
      <dgm:spPr/>
    </dgm:pt>
    <dgm:pt modelId="{0906509B-4177-42B1-B133-881E40F04F3F}" type="pres">
      <dgm:prSet presAssocID="{05F1A04F-00E8-49B8-8B5A-61C0FA837871}" presName="sibTransNodeCircle" presStyleLbl="alignNode1" presStyleIdx="0" presStyleCnt="1" custLinFactNeighborX="40830" custLinFactNeighborY="-32883">
        <dgm:presLayoutVars>
          <dgm:chMax val="0"/>
          <dgm:bulletEnabled/>
        </dgm:presLayoutVars>
      </dgm:prSet>
      <dgm:spPr/>
    </dgm:pt>
    <dgm:pt modelId="{B27627AD-AA16-437F-9A5D-1E4858DBC1E6}" type="pres">
      <dgm:prSet presAssocID="{05F1A04F-00E8-49B8-8B5A-61C0FA837871}" presName="spacerBetweenCircleAndCallout" presStyleCnt="0">
        <dgm:presLayoutVars/>
      </dgm:prSet>
      <dgm:spPr/>
    </dgm:pt>
    <dgm:pt modelId="{4176FB46-552D-4101-84CE-4A9A322E7474}" type="pres">
      <dgm:prSet presAssocID="{D83603A0-93CA-404F-B5A4-CA6AD624E38C}" presName="nodeText" presStyleLbl="alignAccFollowNode1" presStyleIdx="2" presStyleCnt="3" custScaleY="100000" custLinFactNeighborX="6424" custLinFactNeighborY="4904">
        <dgm:presLayoutVars>
          <dgm:bulletEnabled val="1"/>
        </dgm:presLayoutVars>
      </dgm:prSet>
      <dgm:spPr/>
    </dgm:pt>
  </dgm:ptLst>
  <dgm:cxnLst>
    <dgm:cxn modelId="{B0D9B312-6E16-41BB-A084-405B3BF8AAD2}" type="presOf" srcId="{D83603A0-93CA-404F-B5A4-CA6AD624E38C}" destId="{4176FB46-552D-4101-84CE-4A9A322E7474}" srcOrd="0" destOrd="0" presId="urn:microsoft.com/office/officeart/2016/7/layout/LinearArrowProcessNumbered"/>
    <dgm:cxn modelId="{37C3BE82-D3F9-4076-8575-E5EA24B1A8A5}" type="presOf" srcId="{844E53DA-6C6E-493B-B9F8-F5E4B300D28E}" destId="{9D30F32F-F14F-4AD7-84FA-77C34D60E63D}" srcOrd="0" destOrd="0" presId="urn:microsoft.com/office/officeart/2016/7/layout/LinearArrowProcessNumbered"/>
    <dgm:cxn modelId="{DF52F2C4-FF89-4A02-942E-E176C29D5DA8}" type="presOf" srcId="{05F1A04F-00E8-49B8-8B5A-61C0FA837871}" destId="{0906509B-4177-42B1-B133-881E40F04F3F}" srcOrd="0" destOrd="0" presId="urn:microsoft.com/office/officeart/2016/7/layout/LinearArrowProcessNumbered"/>
    <dgm:cxn modelId="{205D3CFD-ED8A-43DF-9172-31FB4D324C15}" srcId="{844E53DA-6C6E-493B-B9F8-F5E4B300D28E}" destId="{D83603A0-93CA-404F-B5A4-CA6AD624E38C}" srcOrd="0" destOrd="0" parTransId="{5BA56D45-0DAE-4D46-A219-E6B8E0E49F3F}" sibTransId="{05F1A04F-00E8-49B8-8B5A-61C0FA837871}"/>
    <dgm:cxn modelId="{FD24BE82-4534-46C8-AADE-DBA3FD421639}" type="presParOf" srcId="{9D30F32F-F14F-4AD7-84FA-77C34D60E63D}" destId="{B7FA1D5C-5B51-4B88-8EB7-A4BDAC1064DF}" srcOrd="0" destOrd="0" presId="urn:microsoft.com/office/officeart/2016/7/layout/LinearArrowProcessNumbered"/>
    <dgm:cxn modelId="{372CF798-FF55-4FDF-AEC6-E82BFCF9784B}" type="presParOf" srcId="{B7FA1D5C-5B51-4B88-8EB7-A4BDAC1064DF}" destId="{27193E09-D455-4B9C-90E9-35D45FE677B2}" srcOrd="0" destOrd="0" presId="urn:microsoft.com/office/officeart/2016/7/layout/LinearArrowProcessNumbered"/>
    <dgm:cxn modelId="{551D1E7D-A0D0-4FE0-9721-2186C74AC281}" type="presParOf" srcId="{B7FA1D5C-5B51-4B88-8EB7-A4BDAC1064DF}" destId="{AB939AEC-09E2-44C1-9EE5-E2DC28142C83}" srcOrd="1" destOrd="0" presId="urn:microsoft.com/office/officeart/2016/7/layout/LinearArrowProcessNumbered"/>
    <dgm:cxn modelId="{2FA3F7B8-6224-4C7E-9328-5490B1AB2CF4}" type="presParOf" srcId="{AB939AEC-09E2-44C1-9EE5-E2DC28142C83}" destId="{F96F5814-EEA5-4998-A646-5761A44614C6}" srcOrd="0" destOrd="0" presId="urn:microsoft.com/office/officeart/2016/7/layout/LinearArrowProcessNumbered"/>
    <dgm:cxn modelId="{BDAAFE19-0804-4B31-93B8-4BC52BA4F0AF}" type="presParOf" srcId="{AB939AEC-09E2-44C1-9EE5-E2DC28142C83}" destId="{7DAA2AE6-1D7E-4E52-9171-D238C300FD9A}" srcOrd="1" destOrd="0" presId="urn:microsoft.com/office/officeart/2016/7/layout/LinearArrowProcessNumbered"/>
    <dgm:cxn modelId="{EF254126-207D-47C1-A0D2-A8FE09D41F61}" type="presParOf" srcId="{AB939AEC-09E2-44C1-9EE5-E2DC28142C83}" destId="{0906509B-4177-42B1-B133-881E40F04F3F}" srcOrd="2" destOrd="0" presId="urn:microsoft.com/office/officeart/2016/7/layout/LinearArrowProcessNumbered"/>
    <dgm:cxn modelId="{0365B6BB-0E87-435E-9D45-B907C5F7D08B}" type="presParOf" srcId="{AB939AEC-09E2-44C1-9EE5-E2DC28142C83}" destId="{B27627AD-AA16-437F-9A5D-1E4858DBC1E6}" srcOrd="3" destOrd="0" presId="urn:microsoft.com/office/officeart/2016/7/layout/LinearArrowProcessNumbered"/>
    <dgm:cxn modelId="{43DF3899-0B39-49B3-82E2-8912CE40E0AD}" type="presParOf" srcId="{B7FA1D5C-5B51-4B88-8EB7-A4BDAC1064DF}" destId="{4176FB46-552D-4101-84CE-4A9A322E747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5814-EEA5-4998-A646-5761A44614C6}">
      <dsp:nvSpPr>
        <dsp:cNvPr id="0" name=""/>
        <dsp:cNvSpPr/>
      </dsp:nvSpPr>
      <dsp:spPr>
        <a:xfrm>
          <a:off x="10614" y="604723"/>
          <a:ext cx="0" cy="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6509B-4177-42B1-B133-881E40F04F3F}">
      <dsp:nvSpPr>
        <dsp:cNvPr id="0" name=""/>
        <dsp:cNvSpPr/>
      </dsp:nvSpPr>
      <dsp:spPr>
        <a:xfrm>
          <a:off x="4755609" y="-153430"/>
          <a:ext cx="1516320" cy="1516320"/>
        </a:xfrm>
        <a:prstGeom prst="ellipse">
          <a:avLst/>
        </a:prstGeom>
        <a:solidFill>
          <a:srgbClr val="ED7E33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42" tIns="58842" rIns="58842" bIns="5884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</a:t>
          </a:r>
          <a:endParaRPr lang="en-US" sz="2900" kern="1200" dirty="0"/>
        </a:p>
      </dsp:txBody>
      <dsp:txXfrm>
        <a:off x="4977669" y="68630"/>
        <a:ext cx="1072200" cy="1072200"/>
      </dsp:txXfrm>
    </dsp:sp>
    <dsp:sp modelId="{4176FB46-552D-4101-84CE-4A9A322E7474}">
      <dsp:nvSpPr>
        <dsp:cNvPr id="0" name=""/>
        <dsp:cNvSpPr/>
      </dsp:nvSpPr>
      <dsp:spPr>
        <a:xfrm>
          <a:off x="637503" y="1461146"/>
          <a:ext cx="9758543" cy="30098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rgbClr val="ED7E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5" tIns="165100" rIns="76976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Mayor involucramiento y motivación, aprendizajes contextualizados y significativos.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Habilidades de pensamiento crítico, al analizar información y tomar decisiones desde diversas perspectivas.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Conocimiento, respeto y valoración  por diferentes visiones o sistemas de comprensión del mundo.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Aptos" panose="020B0004020202020204" pitchFamily="34" charset="0"/>
            </a:rPr>
            <a:t>Desarrollo de la propia identidad y pertenencia, al valorar la historia y cultura propia y a la vez apreciar las de los/las demás.</a:t>
          </a:r>
          <a:endParaRPr lang="en-US" sz="18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637503" y="2063111"/>
        <a:ext cx="9758543" cy="240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7627-8976-4389-A0FB-72C8A96DD95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BF01-80E0-42C1-83C9-3F1B1A6D0F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1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60A35-3105-C7CC-5549-1353E8359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1BA10B-F384-5D3D-B6D0-5E69A8F14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D0A47-05BB-B97D-D38E-B3DF6C3D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D5625-C4DA-0F5D-5150-4CB7CC79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B3DE0-05C3-0734-E574-74CF4047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14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0D85C-2911-3C5D-FA91-B6533F9B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8A160B-38C2-41A1-D1FC-CCCF5F859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F79872-FA49-33F1-26AD-7F7AF578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4E63D3-CAA0-606C-0516-F70012CE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E6A1A-71AE-A20A-3883-64D12653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41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DD02CA-E4BB-A899-03EC-8198FAA1A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59B7D4-53BD-73CA-AFA6-AB4ADF74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001BB-9546-F608-F365-F724EBD5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32136F-9B3B-44F2-22CB-4268093C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13D1A-FC36-DBDA-2B39-62322996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89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FF3B1-1B18-C6C5-B5A4-47A27950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8470D-E195-071E-C181-253F1E3B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5E27D5-50BE-34D9-CA13-B7BB67E8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C16B-88EE-DACC-2EB4-89B34182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BD0A3-8484-29AF-32BF-1E35833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3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31810-E6E8-98DF-A0FF-3837206C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D5D9-B41E-C74F-56EC-890633C9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2591BF-81DD-3996-F802-07D73862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7D36C-0466-0757-3A65-F6390982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99A4B8-82C0-CF2C-BC29-2FB388FD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42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325BA-71EF-2308-D8CE-E48964E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932E6-23E7-1FE3-56EC-5461B68C4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B437D0-DB3B-032D-BF02-150CF7DEF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DCAB5A-906E-9B1F-1B82-A9D0DD8D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493D92-AC8E-16DE-BC3F-6A8D784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2CCC3-0B48-73F7-402A-ECB3BBB2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427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3E7A6-A4CC-7CD0-5179-162FA7F1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DE851F-D6F2-7FCA-988C-7EEE0BA4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85BE3D-BA63-B6AB-9E7D-FD3604CE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32A9D8-22C6-8770-C2CA-3CDF1C11A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0088E7-07ED-F95C-CE01-6059BB3A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3B8E67-F880-8BEB-487B-A5896D2C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438BA4-092D-91DC-9508-2BE3D305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EFCB7-D6FB-5379-92EC-1E9814CC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133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32ABD-66D6-656F-7569-8AC59604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68F8E1-BAAB-0221-8E11-F85546A3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E744BF-9B63-05A6-2C6D-98717BA0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15BDF8-7F1F-D8BB-0823-5BF7FDBF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6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68A27-B09F-651B-6A5D-A357967B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C2744B-5B04-49A0-1978-497F1E0D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448C79-650A-4431-C07B-F92AFD1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57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CA272-C21B-B11D-5174-020AAFE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6B1022-C5A8-29B4-EE8F-D0860AFF8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E7E9FE-429B-6947-1847-CCE73A012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D51C5-D08C-BCE5-F03F-F3BDF39B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F7FC4-AC7A-E8BB-96EF-A5CAF3C8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02BCAF-3615-C8D6-8C6A-895ECCD2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39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546BD-0CF5-C6BD-6644-457FC9A9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618C51-DF02-0FCD-EFC2-EE11DECAE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B443DB-523C-9160-A8B1-EF8BCAA26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23459-F5D3-4331-1325-5847ED83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C0484-667D-A078-67DE-35E4A8BC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97BA17-14F5-4A63-DD37-C1B9F36A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09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9BF2E3-9689-F94E-3C75-86B1663A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3702DB-F347-3E25-D98E-BCB2448A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ED7B7-11D9-727B-B14C-DD0AD167A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5F05-C0D2-460B-88F9-3FB3BCF16740}" type="datetimeFigureOut">
              <a:rPr lang="es-CL" smtClean="0"/>
              <a:t>25-03-2025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3EA93-11A6-A55B-1AE2-3BB485E30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F13B64-8936-CEF9-4A31-FAF2901CD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0350-AA67-45FD-9A79-85EF543390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5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D68BF5-53B3-C8F3-90C5-5D2B1C3C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823585"/>
            <a:ext cx="3619005" cy="4874081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418" y="2438400"/>
            <a:ext cx="6890327" cy="3777275"/>
          </a:xfrm>
        </p:spPr>
        <p:txBody>
          <a:bodyPr anchor="t">
            <a:normAutofit/>
          </a:bodyPr>
          <a:lstStyle/>
          <a:p>
            <a:endParaRPr lang="es-ES" sz="700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700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es-ES" sz="23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es-CL" sz="1800" b="1" dirty="0">
                <a:solidFill>
                  <a:schemeClr val="bg1"/>
                </a:solidFill>
                <a:effectLst/>
                <a:latin typeface="MuseoSans-500"/>
                <a:ea typeface="MuseoSans-500"/>
                <a:cs typeface="MuseoSans-500"/>
              </a:rPr>
              <a:t>JORNADAS DE REFLEXIÓN INTERCULTURAL DE ESTUDIANTES</a:t>
            </a:r>
          </a:p>
          <a:p>
            <a:pPr marL="0" indent="0">
              <a:buNone/>
            </a:pPr>
            <a:r>
              <a:rPr lang="es-CL" sz="1800" b="1" dirty="0">
                <a:solidFill>
                  <a:schemeClr val="bg1"/>
                </a:solidFill>
                <a:latin typeface="MuseoSans-500"/>
              </a:rPr>
              <a:t>Erika Castro</a:t>
            </a:r>
          </a:p>
          <a:p>
            <a:pPr marL="0" indent="0">
              <a:buNone/>
            </a:pPr>
            <a:r>
              <a:rPr lang="es-CL" sz="1800" b="1">
                <a:solidFill>
                  <a:schemeClr val="bg1"/>
                </a:solidFill>
                <a:latin typeface="MuseoSans-500"/>
              </a:rPr>
              <a:t>PEIB</a:t>
            </a:r>
            <a:endParaRPr lang="es-C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D68BF5-53B3-C8F3-90C5-5D2B1C3C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823585"/>
            <a:ext cx="3619005" cy="4874081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20F6A-9105-C1AB-DDE1-56ABFC04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418" y="2438400"/>
            <a:ext cx="6890327" cy="3777275"/>
          </a:xfrm>
        </p:spPr>
        <p:txBody>
          <a:bodyPr anchor="t">
            <a:normAutofit/>
          </a:bodyPr>
          <a:lstStyle/>
          <a:p>
            <a:endParaRPr lang="es-ES" sz="700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endParaRPr lang="es-ES" sz="700" dirty="0">
              <a:solidFill>
                <a:srgbClr val="FFFFFF"/>
              </a:solidFill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es-CL" sz="1800" dirty="0">
                <a:solidFill>
                  <a:schemeClr val="bg1"/>
                </a:solidFill>
                <a:effectLst/>
                <a:latin typeface="MuseoSans-500"/>
                <a:ea typeface="MuseoSans-500"/>
                <a:cs typeface="MuseoSans-500"/>
              </a:rPr>
              <a:t>La comunidad educativa intercultural incorpora, en los diversos aspectos de su quehacer, la importancia y el valor de la cultura y lengua indígena, así como la propia de otros contextos culturales, dando la oportunidad al conjunto de la comunidad y, específicamente, a estudiantes, de enriquecer su formación al aprender sobre conocimiento cultural y lingüístico de los pueblos originarios y los pertenecientes a otros grupos humanos.</a:t>
            </a:r>
            <a:endParaRPr lang="es-CL" sz="1800" dirty="0">
              <a:solidFill>
                <a:schemeClr val="bg1"/>
              </a:solidFill>
              <a:effectLst/>
              <a:latin typeface="Arial MT"/>
              <a:ea typeface="Arial MT"/>
              <a:cs typeface="Arial MT"/>
            </a:endParaRPr>
          </a:p>
          <a:p>
            <a:pPr marL="0" indent="0">
              <a:buNone/>
            </a:pPr>
            <a:endParaRPr lang="es-CL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3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8F931E-3499-A071-9E6E-FA8D0092929C}"/>
              </a:ext>
            </a:extLst>
          </p:cNvPr>
          <p:cNvSpPr txBox="1"/>
          <p:nvPr/>
        </p:nvSpPr>
        <p:spPr>
          <a:xfrm>
            <a:off x="544794" y="496608"/>
            <a:ext cx="6097424" cy="48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78"/>
              </a:lnSpc>
            </a:pPr>
            <a:r>
              <a:rPr lang="en-US" sz="1800" dirty="0">
                <a:latin typeface="Aptos" panose="020B0004020202020204" pitchFamily="34" charset="0"/>
              </a:rPr>
              <a:t>La </a:t>
            </a:r>
            <a:r>
              <a:rPr lang="en-US" sz="1800" dirty="0" err="1">
                <a:latin typeface="Aptos" panose="020B0004020202020204" pitchFamily="34" charset="0"/>
              </a:rPr>
              <a:t>Educación</a:t>
            </a:r>
            <a:r>
              <a:rPr lang="en-US" sz="1800" dirty="0">
                <a:latin typeface="Aptos" panose="020B0004020202020204" pitchFamily="34" charset="0"/>
              </a:rPr>
              <a:t> intercultural </a:t>
            </a:r>
            <a:r>
              <a:rPr lang="en-US" sz="1800" dirty="0" err="1">
                <a:latin typeface="Aptos" panose="020B0004020202020204" pitchFamily="34" charset="0"/>
              </a:rPr>
              <a:t>como</a:t>
            </a:r>
            <a:r>
              <a:rPr lang="en-US" sz="1800" dirty="0">
                <a:latin typeface="Aptos" panose="020B0004020202020204" pitchFamily="34" charset="0"/>
              </a:rPr>
              <a:t> motor de transformación 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3A427464-9639-369B-94DD-ED47F3B4505F}"/>
              </a:ext>
            </a:extLst>
          </p:cNvPr>
          <p:cNvSpPr txBox="1"/>
          <p:nvPr/>
        </p:nvSpPr>
        <p:spPr>
          <a:xfrm>
            <a:off x="155127" y="1113458"/>
            <a:ext cx="816155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1516" lvl="1" algn="just">
              <a:spcAft>
                <a:spcPts val="800"/>
              </a:spcAft>
            </a:pPr>
            <a:r>
              <a:rPr lang="en-US" sz="2000" b="1" u="sng" dirty="0">
                <a:latin typeface="Aptos" panose="020B0004020202020204" pitchFamily="34" charset="0"/>
              </a:rPr>
              <a:t>Para los y las </a:t>
            </a:r>
            <a:r>
              <a:rPr lang="en-US" sz="2000" b="1" u="sng" dirty="0" err="1">
                <a:latin typeface="Aptos" panose="020B0004020202020204" pitchFamily="34" charset="0"/>
              </a:rPr>
              <a:t>estudiantes</a:t>
            </a:r>
            <a:endParaRPr lang="en-US" sz="2000" b="1" u="sng" dirty="0">
              <a:latin typeface="Aptos" panose="020B0004020202020204" pitchFamily="34" charset="0"/>
            </a:endParaRPr>
          </a:p>
        </p:txBody>
      </p:sp>
      <p:graphicFrame>
        <p:nvGraphicFramePr>
          <p:cNvPr id="7" name="TextBox 14">
            <a:extLst>
              <a:ext uri="{FF2B5EF4-FFF2-40B4-BE49-F238E27FC236}">
                <a16:creationId xmlns:a16="http://schemas.microsoft.com/office/drawing/2014/main" id="{262599A3-AC23-5D4E-D787-A22C71D66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500639"/>
              </p:ext>
            </p:extLst>
          </p:nvPr>
        </p:nvGraphicFramePr>
        <p:xfrm>
          <a:off x="421563" y="1742816"/>
          <a:ext cx="1087465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group of people with hands raised&#10;&#10;Description automatically generated">
            <a:extLst>
              <a:ext uri="{FF2B5EF4-FFF2-40B4-BE49-F238E27FC236}">
                <a16:creationId xmlns:a16="http://schemas.microsoft.com/office/drawing/2014/main" id="{97835153-A8F2-7195-C80F-1F4C85C1D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8473" r="38036" b="11905"/>
          <a:stretch/>
        </p:blipFill>
        <p:spPr>
          <a:xfrm>
            <a:off x="5116994" y="1556350"/>
            <a:ext cx="1642729" cy="1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16BAE1-50F0-17C9-C3C3-292E3AD8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Objetivo de la jornada </a:t>
            </a:r>
            <a:endParaRPr lang="es-CL" dirty="0">
              <a:latin typeface="Aptos" panose="020B00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6887628-1D06-8E36-F127-00ED3F86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 r="24648"/>
          <a:stretch/>
        </p:blipFill>
        <p:spPr>
          <a:xfrm>
            <a:off x="838200" y="479493"/>
            <a:ext cx="3352165" cy="49470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710B2-0F72-611A-B060-764601B73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79680"/>
            <a:ext cx="5458838" cy="4192520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CL" sz="2400" dirty="0">
                <a:latin typeface="Aptos" panose="020B0004020202020204" pitchFamily="34" charset="0"/>
                <a:ea typeface="MuseoSans-500"/>
                <a:cs typeface="MuseoSans-500"/>
              </a:rPr>
              <a:t>P</a:t>
            </a:r>
            <a:r>
              <a:rPr lang="es-CL" sz="24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romover en el estudiantado un pensamiento crítico y propositivo frente a las desigualdades socioculturales, las jerarquías y arbitrariedades de la construcción del conocimiento y desarrollar un rol propositivo y activo mediante el diálogo intercultural.</a:t>
            </a:r>
            <a:endParaRPr lang="es-CL" sz="24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21821B-78E5-C5C7-29C1-62F19C009A01}"/>
              </a:ext>
            </a:extLst>
          </p:cNvPr>
          <p:cNvSpPr txBox="1"/>
          <p:nvPr/>
        </p:nvSpPr>
        <p:spPr>
          <a:xfrm rot="10800000" flipV="1">
            <a:off x="1657884" y="3631963"/>
            <a:ext cx="2076628" cy="3724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b="1" dirty="0"/>
              <a:t>Para transformar </a:t>
            </a:r>
            <a:endParaRPr lang="es-CL" b="1" dirty="0"/>
          </a:p>
        </p:txBody>
      </p:sp>
      <p:pic>
        <p:nvPicPr>
          <p:cNvPr id="4" name="Google Shape;369;p17">
            <a:extLst>
              <a:ext uri="{FF2B5EF4-FFF2-40B4-BE49-F238E27FC236}">
                <a16:creationId xmlns:a16="http://schemas.microsoft.com/office/drawing/2014/main" id="{D27F8269-EBCB-449D-910D-0DF641DB13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52" b="52525"/>
          <a:stretch/>
        </p:blipFill>
        <p:spPr>
          <a:xfrm>
            <a:off x="870413" y="4040436"/>
            <a:ext cx="3155649" cy="1350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8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oogle Shape;369;p17">
            <a:extLst>
              <a:ext uri="{FF2B5EF4-FFF2-40B4-BE49-F238E27FC236}">
                <a16:creationId xmlns:a16="http://schemas.microsoft.com/office/drawing/2014/main" id="{90EA0C3F-614C-221A-D0BB-20ED08F3FFCE}"/>
              </a:ext>
            </a:extLst>
          </p:cNvPr>
          <p:cNvPicPr preferRelativeResize="0"/>
          <p:nvPr/>
        </p:nvPicPr>
        <p:blipFill rotWithShape="1">
          <a:blip r:embed="rId2"/>
          <a:srcRect r="452" b="52525"/>
          <a:stretch/>
        </p:blipFill>
        <p:spPr>
          <a:xfrm>
            <a:off x="1067736" y="407975"/>
            <a:ext cx="3759491" cy="157646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9A982-E40C-4B2C-AA53-71C92933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206" y="1358781"/>
            <a:ext cx="3850593" cy="4818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Aptos" panose="020B0004020202020204" pitchFamily="34" charset="0"/>
              </a:rPr>
              <a:t>Conversemos …..</a:t>
            </a:r>
          </a:p>
          <a:p>
            <a:pPr marL="0" indent="0">
              <a:buNone/>
            </a:pPr>
            <a:endParaRPr lang="es-CL" dirty="0"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1BB532-F06A-1638-55AC-52C2B9F49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43" y="2140618"/>
            <a:ext cx="3117246" cy="41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oogle Shape;369;p17">
            <a:extLst>
              <a:ext uri="{FF2B5EF4-FFF2-40B4-BE49-F238E27FC236}">
                <a16:creationId xmlns:a16="http://schemas.microsoft.com/office/drawing/2014/main" id="{90EA0C3F-614C-221A-D0BB-20ED08F3FFCE}"/>
              </a:ext>
            </a:extLst>
          </p:cNvPr>
          <p:cNvPicPr preferRelativeResize="0"/>
          <p:nvPr/>
        </p:nvPicPr>
        <p:blipFill rotWithShape="1">
          <a:blip r:embed="rId2"/>
          <a:srcRect r="452" b="52525"/>
          <a:stretch/>
        </p:blipFill>
        <p:spPr>
          <a:xfrm>
            <a:off x="703183" y="2606467"/>
            <a:ext cx="3697902" cy="17686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9A982-E40C-4B2C-AA53-71C92933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136" y="1307507"/>
            <a:ext cx="5636664" cy="4869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latin typeface="Aptos" panose="020B0004020202020204" pitchFamily="34" charset="0"/>
              </a:rPr>
              <a:t>Conversemos …..</a:t>
            </a:r>
          </a:p>
          <a:p>
            <a:pPr marL="0" marR="82550" indent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 b="1" u="sng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Las temáticas </a:t>
            </a:r>
            <a:r>
              <a:rPr lang="es-CL" sz="19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que se sugieren abordar pueden ser:</a:t>
            </a:r>
            <a:endParaRPr lang="es-CL" sz="19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marR="82550" indent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A) La identificación y valoración en el entorno escolar y local de la diversidad cultural y lingüística en la cual están inmersos y el tipo de convivencia que se genera.</a:t>
            </a:r>
            <a:endParaRPr lang="es-CL" sz="19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marR="82550" indent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B)El rol de los niños /as y jóvenes en el rescate y fortalecimiento de la lengua y la cultura de los pueblos originarios u otras culturas, y su importancia para el fortalecimiento de la identidad indígena. </a:t>
            </a:r>
            <a:endParaRPr lang="es-CL" sz="19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marR="82550" indent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 C)La importancia de las competencias interculturales para el desarrollo de una ciudadanía intercultural.</a:t>
            </a:r>
            <a:endParaRPr lang="es-CL" sz="19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marR="82550" indent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 dirty="0">
                <a:latin typeface="Aptos" panose="020B0004020202020204" pitchFamily="34" charset="0"/>
                <a:ea typeface="MuseoSans-500"/>
                <a:cs typeface="MuseoSans-500"/>
              </a:rPr>
              <a:t>D</a:t>
            </a:r>
            <a:r>
              <a:rPr lang="es-CL" sz="19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) Análisis y reflexión de la realidad local y nacional, sobre temáticas vinculadas a la migración y la lengua- cultura de los pueblos originarios y cómo impacta en el mundo actual.</a:t>
            </a:r>
            <a:endParaRPr lang="es-CL" sz="1900" dirty="0">
              <a:latin typeface="Aptos" panose="020B0004020202020204" pitchFamily="34" charset="0"/>
              <a:ea typeface="MuseoSans-500"/>
              <a:cs typeface="MuseoSans-500"/>
            </a:endParaRPr>
          </a:p>
          <a:p>
            <a:pPr marL="0" marR="82550" indent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-CL" sz="19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E) La transformación de la institución escolar en un espacio de encuentro intercultural y la contribución de los niños, niñas y jóvenes a esta tarea.</a:t>
            </a:r>
            <a:endParaRPr lang="es-CL" sz="19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endParaRPr lang="es-CL" sz="19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endParaRPr lang="es-E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s-CL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6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oogle Shape;369;p17">
            <a:extLst>
              <a:ext uri="{FF2B5EF4-FFF2-40B4-BE49-F238E27FC236}">
                <a16:creationId xmlns:a16="http://schemas.microsoft.com/office/drawing/2014/main" id="{90EA0C3F-614C-221A-D0BB-20ED08F3FFCE}"/>
              </a:ext>
            </a:extLst>
          </p:cNvPr>
          <p:cNvPicPr preferRelativeResize="0"/>
          <p:nvPr/>
        </p:nvPicPr>
        <p:blipFill rotWithShape="1">
          <a:blip r:embed="rId2"/>
          <a:srcRect r="452" b="52525"/>
          <a:stretch/>
        </p:blipFill>
        <p:spPr>
          <a:xfrm>
            <a:off x="1652906" y="2110812"/>
            <a:ext cx="3321887" cy="16147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9A982-E40C-4B2C-AA53-71C92933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136" y="1307507"/>
            <a:ext cx="5636664" cy="486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Aptos" panose="020B0004020202020204" pitchFamily="34" charset="0"/>
              </a:rPr>
              <a:t>Conversemos …..</a:t>
            </a: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entendemos por interculturalidad y educación intercultural?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¿Cómo se vive hoy día la interculturalidad en mi escuela /liceo y en mi entorno y en mi país? </a:t>
            </a:r>
          </a:p>
          <a:p>
            <a:pPr marR="82550" algn="just">
              <a:spcBef>
                <a:spcPts val="800"/>
              </a:spcBef>
            </a:pPr>
            <a:r>
              <a:rPr lang="es-CL" sz="1800" dirty="0">
                <a:latin typeface="Aptos" panose="020B0004020202020204" pitchFamily="34" charset="0"/>
                <a:ea typeface="Arial MT"/>
                <a:cs typeface="Arial MT"/>
              </a:rPr>
              <a:t>¿</a:t>
            </a:r>
            <a:r>
              <a:rPr lang="es-CL" sz="1800" dirty="0">
                <a:effectLst/>
                <a:latin typeface="Aptos" panose="020B0004020202020204" pitchFamily="34" charset="0"/>
                <a:ea typeface="Arial MT"/>
                <a:cs typeface="Arial MT"/>
              </a:rPr>
              <a:t>Por qué es importante hoy día hablar de la interculturalidad y la educación intercultural?</a:t>
            </a: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siento, ¿qué pienso, como actúo ante las diversidades?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significa y cómo se desarrolla una ciudadanía intercultural?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endParaRPr lang="es-E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s-CL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4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oogle Shape;369;p17">
            <a:extLst>
              <a:ext uri="{FF2B5EF4-FFF2-40B4-BE49-F238E27FC236}">
                <a16:creationId xmlns:a16="http://schemas.microsoft.com/office/drawing/2014/main" id="{90EA0C3F-614C-221A-D0BB-20ED08F3FFCE}"/>
              </a:ext>
            </a:extLst>
          </p:cNvPr>
          <p:cNvPicPr preferRelativeResize="0"/>
          <p:nvPr/>
        </p:nvPicPr>
        <p:blipFill rotWithShape="1">
          <a:blip r:embed="rId2"/>
          <a:srcRect r="452" b="52525"/>
          <a:stretch/>
        </p:blipFill>
        <p:spPr>
          <a:xfrm>
            <a:off x="1652906" y="2110812"/>
            <a:ext cx="3321887" cy="16147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79A982-E40C-4B2C-AA53-71C92933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136" y="1307507"/>
            <a:ext cx="5636664" cy="486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Aptos" panose="020B0004020202020204" pitchFamily="34" charset="0"/>
              </a:rPr>
              <a:t>Conversemos …..</a:t>
            </a:r>
          </a:p>
          <a:p>
            <a:pPr marR="82550" algn="just">
              <a:spcBef>
                <a:spcPts val="800"/>
              </a:spcBef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y cómo te gustaría aprender de los pueblos originarios u otras culturas en tu escuela/liceo?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¿Cómo puedo aportar en mi escuela/liceo y /o entorno al desarrollo de una comunidad educativa y una sociedad intercultural?</a:t>
            </a: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debemos hacer para fortalecer y valorar nuestra identidad?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te gustaría incorporar en tu comunidad educativa para fortalecer la valoración de las  culturas originarias? 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</a:pPr>
            <a:r>
              <a:rPr lang="es-CL" sz="1800" dirty="0">
                <a:effectLst/>
                <a:latin typeface="Aptos" panose="020B0004020202020204" pitchFamily="34" charset="0"/>
                <a:ea typeface="MuseoSans-500"/>
                <a:cs typeface="MuseoSans-500"/>
              </a:rPr>
              <a:t>¿Qué acciones podrías realizar como estudiante para aportar al desarrollo de la interculturalidad en tu establecimiento?</a:t>
            </a: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R="82550" algn="just">
              <a:spcBef>
                <a:spcPts val="800"/>
              </a:spcBef>
              <a:spcAft>
                <a:spcPts val="0"/>
              </a:spcAft>
            </a:pPr>
            <a:endParaRPr lang="es-CL" sz="1800" dirty="0">
              <a:effectLst/>
              <a:latin typeface="Aptos" panose="020B0004020202020204" pitchFamily="34" charset="0"/>
              <a:ea typeface="Arial MT"/>
              <a:cs typeface="Arial MT"/>
            </a:endParaRPr>
          </a:p>
          <a:p>
            <a:pPr marL="0" indent="0">
              <a:buNone/>
            </a:pPr>
            <a:endParaRPr lang="es-E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s-CL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00666E-9704-AA57-1347-9C2DF9A0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b="1"/>
            </a:br>
            <a:br>
              <a:rPr lang="en-US" sz="3300" b="1"/>
            </a:br>
            <a:br>
              <a:rPr lang="en-US" sz="3300"/>
            </a:br>
            <a:br>
              <a:rPr lang="en-US" sz="3300"/>
            </a:br>
            <a:br>
              <a:rPr lang="en-US" sz="3300"/>
            </a:br>
            <a:endParaRPr lang="en-US" sz="33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7146A470-AFD5-6BBF-6BD1-E3854C204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0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045E228-AD28-F412-2379-EA71E852A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64152"/>
              </p:ext>
            </p:extLst>
          </p:nvPr>
        </p:nvGraphicFramePr>
        <p:xfrm>
          <a:off x="6441929" y="2006201"/>
          <a:ext cx="4955743" cy="1463040"/>
        </p:xfrm>
        <a:graphic>
          <a:graphicData uri="http://schemas.openxmlformats.org/drawingml/2006/table">
            <a:tbl>
              <a:tblPr/>
              <a:tblGrid>
                <a:gridCol w="4955743">
                  <a:extLst>
                    <a:ext uri="{9D8B030D-6E8A-4147-A177-3AD203B41FA5}">
                      <a16:colId xmlns:a16="http://schemas.microsoft.com/office/drawing/2014/main" val="2320915985"/>
                    </a:ext>
                  </a:extLst>
                </a:gridCol>
              </a:tblGrid>
              <a:tr h="552996">
                <a:tc>
                  <a:txBody>
                    <a:bodyPr/>
                    <a:lstStyle/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endParaRPr lang="es-CL" dirty="0">
                        <a:latin typeface="Aptos" panose="020B0004020202020204" pitchFamily="34" charset="0"/>
                      </a:endParaRPr>
                    </a:p>
                    <a:p>
                      <a:r>
                        <a:rPr lang="es-CL" dirty="0">
                          <a:latin typeface="Aptos" panose="020B0004020202020204" pitchFamily="34" charset="0"/>
                        </a:rPr>
                        <a:t>https://peib.mineduc.cl/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77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550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Amasis MT Pro</vt:lpstr>
      <vt:lpstr>Aptos</vt:lpstr>
      <vt:lpstr>Arial</vt:lpstr>
      <vt:lpstr>Arial MT</vt:lpstr>
      <vt:lpstr>Calibri</vt:lpstr>
      <vt:lpstr>Calibri Light</vt:lpstr>
      <vt:lpstr>MuseoSans-500</vt:lpstr>
      <vt:lpstr>Tema de Office</vt:lpstr>
      <vt:lpstr>Presentación de PowerPoint</vt:lpstr>
      <vt:lpstr>Presentación de PowerPoint</vt:lpstr>
      <vt:lpstr>Presentación de PowerPoint</vt:lpstr>
      <vt:lpstr>Objetivo de la jornada </vt:lpstr>
      <vt:lpstr>Presentación de PowerPoint</vt:lpstr>
      <vt:lpstr>Presentación de PowerPoint</vt:lpstr>
      <vt:lpstr>Presentación de PowerPoint</vt:lpstr>
      <vt:lpstr>Presentación de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1. Conocimientos previos. Grupos de 4 personas  Tiempo 15 minutos   Para comenzar, en esta sección los invitamos a conectar con sus aprendizajes previos y reflexionar respecto de los conceptos de multiculturalidad e interculturalidad. El objetivo de esta instancia es que, se aproximen a ambas nociones, para comprender posteriormente su vinculación con el contexto y la transformación escolar. Para desarrollar esta primera reflexión, el grupo deberá explorar en conjunto las ideas que asocian con los conceptos multiculturalidad e interculturalidad. Para ello, sigan las siguientes instrucciones:  1. Escriban las ideas que asocien a interculturalidad.  2. Escriban las ideas que asocien a multiculturalidad.  3. Identifiquen, intuitivamente, las relaciones o diferencias posibles entre ambos conceptos.</dc:title>
  <dc:creator>Ericka Castro Quesada</dc:creator>
  <cp:lastModifiedBy>Ericka Castro Quesada</cp:lastModifiedBy>
  <cp:revision>26</cp:revision>
  <dcterms:created xsi:type="dcterms:W3CDTF">2024-01-29T19:52:12Z</dcterms:created>
  <dcterms:modified xsi:type="dcterms:W3CDTF">2025-03-25T16:22:03Z</dcterms:modified>
</cp:coreProperties>
</file>