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7" r:id="rId2"/>
    <p:sldId id="738" r:id="rId3"/>
    <p:sldId id="756" r:id="rId4"/>
    <p:sldId id="265" r:id="rId5"/>
    <p:sldId id="273" r:id="rId6"/>
    <p:sldId id="757" r:id="rId7"/>
    <p:sldId id="740" r:id="rId8"/>
    <p:sldId id="758" r:id="rId9"/>
    <p:sldId id="263" r:id="rId10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E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C42D02-7DAA-4C57-88B2-613FBD0E47B5}" v="2" dt="2025-03-24T16:40:24.6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ka Castro Quesada" userId="43ed699357366fd0" providerId="LiveId" clId="{4DC42D02-7DAA-4C57-88B2-613FBD0E47B5}"/>
    <pc:docChg chg="custSel addSld delSld modSld sldOrd">
      <pc:chgData name="Ericka Castro Quesada" userId="43ed699357366fd0" providerId="LiveId" clId="{4DC42D02-7DAA-4C57-88B2-613FBD0E47B5}" dt="2025-03-24T16:41:40.203" v="331" actId="5793"/>
      <pc:docMkLst>
        <pc:docMk/>
      </pc:docMkLst>
      <pc:sldChg chg="delSp modSp del mod delDesignElem">
        <pc:chgData name="Ericka Castro Quesada" userId="43ed699357366fd0" providerId="LiveId" clId="{4DC42D02-7DAA-4C57-88B2-613FBD0E47B5}" dt="2025-03-24T16:40:24.661" v="294"/>
        <pc:sldMkLst>
          <pc:docMk/>
          <pc:sldMk cId="4180136621" sldId="263"/>
        </pc:sldMkLst>
        <pc:graphicFrameChg chg="del modGraphic">
          <ac:chgData name="Ericka Castro Quesada" userId="43ed699357366fd0" providerId="LiveId" clId="{4DC42D02-7DAA-4C57-88B2-613FBD0E47B5}" dt="2025-03-24T16:33:39.186" v="156" actId="478"/>
          <ac:graphicFrameMkLst>
            <pc:docMk/>
            <pc:sldMk cId="4180136621" sldId="263"/>
            <ac:graphicFrameMk id="7" creationId="{5045E228-AD28-F412-2379-EA71E852AB25}"/>
          </ac:graphicFrameMkLst>
        </pc:graphicFrameChg>
      </pc:sldChg>
      <pc:sldChg chg="modSp mod">
        <pc:chgData name="Ericka Castro Quesada" userId="43ed699357366fd0" providerId="LiveId" clId="{4DC42D02-7DAA-4C57-88B2-613FBD0E47B5}" dt="2025-03-24T16:29:12.255" v="152" actId="255"/>
        <pc:sldMkLst>
          <pc:docMk/>
          <pc:sldMk cId="959832256" sldId="265"/>
        </pc:sldMkLst>
        <pc:spChg chg="mod">
          <ac:chgData name="Ericka Castro Quesada" userId="43ed699357366fd0" providerId="LiveId" clId="{4DC42D02-7DAA-4C57-88B2-613FBD0E47B5}" dt="2025-03-24T16:29:12.255" v="152" actId="255"/>
          <ac:spMkLst>
            <pc:docMk/>
            <pc:sldMk cId="959832256" sldId="265"/>
            <ac:spMk id="3" creationId="{852710B2-0F72-611A-B060-764601B73415}"/>
          </ac:spMkLst>
        </pc:spChg>
      </pc:sldChg>
      <pc:sldChg chg="modSp mod">
        <pc:chgData name="Ericka Castro Quesada" userId="43ed699357366fd0" providerId="LiveId" clId="{4DC42D02-7DAA-4C57-88B2-613FBD0E47B5}" dt="2025-03-24T16:40:45.293" v="329" actId="20577"/>
        <pc:sldMkLst>
          <pc:docMk/>
          <pc:sldMk cId="2988285041" sldId="267"/>
        </pc:sldMkLst>
        <pc:spChg chg="mod">
          <ac:chgData name="Ericka Castro Quesada" userId="43ed699357366fd0" providerId="LiveId" clId="{4DC42D02-7DAA-4C57-88B2-613FBD0E47B5}" dt="2025-03-24T16:40:45.293" v="329" actId="20577"/>
          <ac:spMkLst>
            <pc:docMk/>
            <pc:sldMk cId="2988285041" sldId="267"/>
            <ac:spMk id="3" creationId="{45920F6A-9105-C1AB-DDE1-56ABFC04D376}"/>
          </ac:spMkLst>
        </pc:spChg>
      </pc:sldChg>
      <pc:sldChg chg="modSp mod">
        <pc:chgData name="Ericka Castro Quesada" userId="43ed699357366fd0" providerId="LiveId" clId="{4DC42D02-7DAA-4C57-88B2-613FBD0E47B5}" dt="2025-03-24T16:38:09.124" v="279" actId="27636"/>
        <pc:sldMkLst>
          <pc:docMk/>
          <pc:sldMk cId="1626667253" sldId="273"/>
        </pc:sldMkLst>
        <pc:spChg chg="mod">
          <ac:chgData name="Ericka Castro Quesada" userId="43ed699357366fd0" providerId="LiveId" clId="{4DC42D02-7DAA-4C57-88B2-613FBD0E47B5}" dt="2025-03-24T16:38:09.124" v="279" actId="27636"/>
          <ac:spMkLst>
            <pc:docMk/>
            <pc:sldMk cId="1626667253" sldId="273"/>
            <ac:spMk id="3" creationId="{BF79A982-E40C-4B2C-AA53-71C929331CE8}"/>
          </ac:spMkLst>
        </pc:spChg>
        <pc:picChg chg="mod">
          <ac:chgData name="Ericka Castro Quesada" userId="43ed699357366fd0" providerId="LiveId" clId="{4DC42D02-7DAA-4C57-88B2-613FBD0E47B5}" dt="2025-03-24T16:26:14.334" v="144" actId="1076"/>
          <ac:picMkLst>
            <pc:docMk/>
            <pc:sldMk cId="1626667253" sldId="273"/>
            <ac:picMk id="2" creationId="{90EA0C3F-614C-221A-D0BB-20ED08F3FFCE}"/>
          </ac:picMkLst>
        </pc:picChg>
      </pc:sldChg>
      <pc:sldChg chg="del">
        <pc:chgData name="Ericka Castro Quesada" userId="43ed699357366fd0" providerId="LiveId" clId="{4DC42D02-7DAA-4C57-88B2-613FBD0E47B5}" dt="2025-03-24T16:23:12.785" v="131" actId="47"/>
        <pc:sldMkLst>
          <pc:docMk/>
          <pc:sldMk cId="3086032422" sldId="558"/>
        </pc:sldMkLst>
      </pc:sldChg>
      <pc:sldChg chg="modSp mod">
        <pc:chgData name="Ericka Castro Quesada" userId="43ed699357366fd0" providerId="LiveId" clId="{4DC42D02-7DAA-4C57-88B2-613FBD0E47B5}" dt="2025-03-24T16:14:16.979" v="130" actId="255"/>
        <pc:sldMkLst>
          <pc:docMk/>
          <pc:sldMk cId="2449739829" sldId="738"/>
        </pc:sldMkLst>
        <pc:spChg chg="mod">
          <ac:chgData name="Ericka Castro Quesada" userId="43ed699357366fd0" providerId="LiveId" clId="{4DC42D02-7DAA-4C57-88B2-613FBD0E47B5}" dt="2025-03-24T16:14:16.979" v="130" actId="255"/>
          <ac:spMkLst>
            <pc:docMk/>
            <pc:sldMk cId="2449739829" sldId="738"/>
            <ac:spMk id="3" creationId="{45920F6A-9105-C1AB-DDE1-56ABFC04D376}"/>
          </ac:spMkLst>
        </pc:spChg>
      </pc:sldChg>
      <pc:sldChg chg="del">
        <pc:chgData name="Ericka Castro Quesada" userId="43ed699357366fd0" providerId="LiveId" clId="{4DC42D02-7DAA-4C57-88B2-613FBD0E47B5}" dt="2025-03-24T16:25:33.860" v="135" actId="47"/>
        <pc:sldMkLst>
          <pc:docMk/>
          <pc:sldMk cId="20098186" sldId="739"/>
        </pc:sldMkLst>
      </pc:sldChg>
      <pc:sldChg chg="modSp mod ord">
        <pc:chgData name="Ericka Castro Quesada" userId="43ed699357366fd0" providerId="LiveId" clId="{4DC42D02-7DAA-4C57-88B2-613FBD0E47B5}" dt="2025-03-24T16:40:57.874" v="330" actId="5793"/>
        <pc:sldMkLst>
          <pc:docMk/>
          <pc:sldMk cId="1529249513" sldId="740"/>
        </pc:sldMkLst>
        <pc:spChg chg="mod">
          <ac:chgData name="Ericka Castro Quesada" userId="43ed699357366fd0" providerId="LiveId" clId="{4DC42D02-7DAA-4C57-88B2-613FBD0E47B5}" dt="2025-03-24T16:40:57.874" v="330" actId="5793"/>
          <ac:spMkLst>
            <pc:docMk/>
            <pc:sldMk cId="1529249513" sldId="740"/>
            <ac:spMk id="3" creationId="{BF79A982-E40C-4B2C-AA53-71C929331CE8}"/>
          </ac:spMkLst>
        </pc:spChg>
        <pc:picChg chg="mod">
          <ac:chgData name="Ericka Castro Quesada" userId="43ed699357366fd0" providerId="LiveId" clId="{4DC42D02-7DAA-4C57-88B2-613FBD0E47B5}" dt="2025-03-24T16:37:33.434" v="274" actId="14100"/>
          <ac:picMkLst>
            <pc:docMk/>
            <pc:sldMk cId="1529249513" sldId="740"/>
            <ac:picMk id="2" creationId="{90EA0C3F-614C-221A-D0BB-20ED08F3FFCE}"/>
          </ac:picMkLst>
        </pc:picChg>
      </pc:sldChg>
      <pc:sldChg chg="del">
        <pc:chgData name="Ericka Castro Quesada" userId="43ed699357366fd0" providerId="LiveId" clId="{4DC42D02-7DAA-4C57-88B2-613FBD0E47B5}" dt="2025-03-24T16:38:33.023" v="280" actId="47"/>
        <pc:sldMkLst>
          <pc:docMk/>
          <pc:sldMk cId="3277793962" sldId="741"/>
        </pc:sldMkLst>
      </pc:sldChg>
      <pc:sldChg chg="modSp add mod">
        <pc:chgData name="Ericka Castro Quesada" userId="43ed699357366fd0" providerId="LiveId" clId="{4DC42D02-7DAA-4C57-88B2-613FBD0E47B5}" dt="2025-03-24T16:36:19.407" v="220" actId="27636"/>
        <pc:sldMkLst>
          <pc:docMk/>
          <pc:sldMk cId="3483895289" sldId="757"/>
        </pc:sldMkLst>
        <pc:spChg chg="mod">
          <ac:chgData name="Ericka Castro Quesada" userId="43ed699357366fd0" providerId="LiveId" clId="{4DC42D02-7DAA-4C57-88B2-613FBD0E47B5}" dt="2025-03-24T16:36:19.407" v="220" actId="27636"/>
          <ac:spMkLst>
            <pc:docMk/>
            <pc:sldMk cId="3483895289" sldId="757"/>
            <ac:spMk id="3" creationId="{B298A05D-B42F-C839-D364-4593C6A575AB}"/>
          </ac:spMkLst>
        </pc:spChg>
      </pc:sldChg>
      <pc:sldChg chg="modSp add mod">
        <pc:chgData name="Ericka Castro Quesada" userId="43ed699357366fd0" providerId="LiveId" clId="{4DC42D02-7DAA-4C57-88B2-613FBD0E47B5}" dt="2025-03-24T16:41:40.203" v="331" actId="5793"/>
        <pc:sldMkLst>
          <pc:docMk/>
          <pc:sldMk cId="1071314828" sldId="758"/>
        </pc:sldMkLst>
        <pc:spChg chg="mod">
          <ac:chgData name="Ericka Castro Quesada" userId="43ed699357366fd0" providerId="LiveId" clId="{4DC42D02-7DAA-4C57-88B2-613FBD0E47B5}" dt="2025-03-24T16:41:40.203" v="331" actId="5793"/>
          <ac:spMkLst>
            <pc:docMk/>
            <pc:sldMk cId="1071314828" sldId="758"/>
            <ac:spMk id="3" creationId="{DC966458-A6BA-9C53-55BE-548681928D3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DF7627-8976-4389-A0FB-72C8A96DD950}" type="datetimeFigureOut">
              <a:rPr lang="es-CL" smtClean="0"/>
              <a:t>25-03-2025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1ABF01-80E0-42C1-83C9-3F1B1A6D0F3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917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260A35-3105-C7CC-5549-1353E83598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31BA10B-F384-5D3D-B6D0-5E69A8F14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7D0A47-05BB-B97D-D38E-B3DF6C3D2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25-03-2025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BD5625-C4DA-0F5D-5150-4CB7CC79F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2B3DE0-05C3-0734-E574-74CF40473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1419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50D85C-2911-3C5D-FA91-B6533F9BB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28A160B-38C2-41A1-D1FC-CCCF5F859D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F79872-FA49-33F1-26AD-7F7AF5788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25-03-2025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4E63D3-CAA0-606C-0516-F70012CE2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0E6A1A-71AE-A20A-3883-64D1265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20410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9DD02CA-E4BB-A899-03EC-8198FAA1A7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A59B7D4-53BD-73CA-AFA6-AB4ADF749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2001BB-9546-F608-F365-F724EBD54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25-03-2025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32136F-9B3B-44F2-22CB-4268093C9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C13D1A-FC36-DBDA-2B39-62322996A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68929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4FF3B1-1B18-C6C5-B5A4-47A279507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48470D-E195-071E-C181-253F1E3B0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5E27D5-50BE-34D9-CA13-B7BB67E89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25-03-2025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D3C16B-88EE-DACC-2EB4-89B34182C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2BD0A3-8484-29AF-32BF-1E3583371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3035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31810-E6E8-98DF-A0FF-3837206CD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9DD5D9-B41E-C74F-56EC-890633C96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2591BF-81DD-3996-F802-07D73862C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25-03-2025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97D36C-0466-0757-3A65-F63909827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99A4B8-82C0-CF2C-BC29-2FB388FDF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4427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1325BA-71EF-2308-D8CE-E48964E36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1932E6-23E7-1FE3-56EC-5461B68C42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9B437D0-DB3B-032D-BF02-150CF7DEF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DCAB5A-906E-9B1F-1B82-A9D0DD8D3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25-03-2025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493D92-AC8E-16DE-BC3F-6A8D784E8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E2CCC3-0B48-73F7-402A-ECB3BBB27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64272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33E7A6-A4CC-7CD0-5179-162FA7F12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DE851F-D6F2-7FCA-988C-7EEE0BA411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C85BE3D-BA63-B6AB-9E7D-FD3604CEEE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232A9D8-22C6-8770-C2CA-3CDF1C11A9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50088E7-07ED-F95C-CE01-6059BB3AA2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13B8E67-F880-8BEB-487B-A5896D2C8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25-03-2025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8438BA4-092D-91DC-9508-2BE3D3059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B5EFCB7-D6FB-5379-92EC-1E9814CCE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133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E32ABD-66D6-656F-7569-8AC596047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368F8E1-BAAB-0221-8E11-F85546A3C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25-03-2025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AE744BF-9B63-05A6-2C6D-98717BA00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815BDF8-7F1F-D8BB-0823-5BF7FDBFA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5962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0C68A27-B09F-651B-6A5D-A357967BF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25-03-2025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CC2744B-5B04-49A0-1978-497F1E0DF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A448C79-650A-4431-C07B-F92AFD18E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64574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DCA272-C21B-B11D-5174-020AAFE8C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66B1022-C5A8-29B4-EE8F-D0860AFF8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9E7E9FE-429B-6947-1847-CCE73A012B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DED51C5-D08C-BCE5-F03F-F3BDF39B6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25-03-2025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3F7FC4-AC7A-E8BB-96EF-A5CAF3C88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402BCAF-3615-C8D6-8C6A-895ECCD23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36395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A546BD-0CF5-C6BD-6644-457FC9A99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9618C51-DF02-0FCD-EFC2-EE11DECAE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B443DB-523C-9160-A8B1-EF8BCAA26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2F23459-F5D3-4331-1325-5847ED83B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25-03-2025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A9C0484-667D-A078-67DE-35E4A8BCE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E97BA17-14F5-4A63-DD37-C1B9F36A4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409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89BF2E3-9689-F94E-3C75-86B1663A5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3702DB-F347-3E25-D98E-BCB2448AA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6ED7B7-11D9-727B-B14C-DD0AD167AD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B5F05-C0D2-460B-88F9-3FB3BCF16740}" type="datetimeFigureOut">
              <a:rPr lang="es-CL" smtClean="0"/>
              <a:t>25-03-2025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93EA93-11A6-A55B-1AE2-3BB485E308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F13B64-8936-CEF9-4A31-FAF2901CD3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70517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7B831B6F-405A-4B47-B9BB-5CA88F285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FD68BF5-53B3-C8F3-90C5-5D2B1C3CE5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988" y="823585"/>
            <a:ext cx="3619005" cy="4874081"/>
          </a:xfrm>
          <a:prstGeom prst="rect">
            <a:avLst/>
          </a:prstGeom>
        </p:spPr>
      </p:pic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15109354-9C5D-4F8C-B0E6-D1043C7BF2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3" name="sketch line">
            <a:extLst>
              <a:ext uri="{FF2B5EF4-FFF2-40B4-BE49-F238E27FC236}">
                <a16:creationId xmlns:a16="http://schemas.microsoft.com/office/drawing/2014/main" id="{49B530FE-A87D-41A0-A920-ADC6539EA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353" y="2560829"/>
            <a:ext cx="5029200" cy="18288"/>
          </a:xfrm>
          <a:custGeom>
            <a:avLst/>
            <a:gdLst>
              <a:gd name="connsiteX0" fmla="*/ 0 w 5029200"/>
              <a:gd name="connsiteY0" fmla="*/ 0 h 18288"/>
              <a:gd name="connsiteX1" fmla="*/ 528066 w 5029200"/>
              <a:gd name="connsiteY1" fmla="*/ 0 h 18288"/>
              <a:gd name="connsiteX2" fmla="*/ 1207008 w 5029200"/>
              <a:gd name="connsiteY2" fmla="*/ 0 h 18288"/>
              <a:gd name="connsiteX3" fmla="*/ 1785366 w 5029200"/>
              <a:gd name="connsiteY3" fmla="*/ 0 h 18288"/>
              <a:gd name="connsiteX4" fmla="*/ 2313432 w 5029200"/>
              <a:gd name="connsiteY4" fmla="*/ 0 h 18288"/>
              <a:gd name="connsiteX5" fmla="*/ 2992374 w 5029200"/>
              <a:gd name="connsiteY5" fmla="*/ 0 h 18288"/>
              <a:gd name="connsiteX6" fmla="*/ 3621024 w 5029200"/>
              <a:gd name="connsiteY6" fmla="*/ 0 h 18288"/>
              <a:gd name="connsiteX7" fmla="*/ 4249674 w 5029200"/>
              <a:gd name="connsiteY7" fmla="*/ 0 h 18288"/>
              <a:gd name="connsiteX8" fmla="*/ 5029200 w 5029200"/>
              <a:gd name="connsiteY8" fmla="*/ 0 h 18288"/>
              <a:gd name="connsiteX9" fmla="*/ 5029200 w 5029200"/>
              <a:gd name="connsiteY9" fmla="*/ 18288 h 18288"/>
              <a:gd name="connsiteX10" fmla="*/ 4501134 w 5029200"/>
              <a:gd name="connsiteY10" fmla="*/ 18288 h 18288"/>
              <a:gd name="connsiteX11" fmla="*/ 4023360 w 5029200"/>
              <a:gd name="connsiteY11" fmla="*/ 18288 h 18288"/>
              <a:gd name="connsiteX12" fmla="*/ 3344418 w 5029200"/>
              <a:gd name="connsiteY12" fmla="*/ 18288 h 18288"/>
              <a:gd name="connsiteX13" fmla="*/ 2816352 w 5029200"/>
              <a:gd name="connsiteY13" fmla="*/ 18288 h 18288"/>
              <a:gd name="connsiteX14" fmla="*/ 2137410 w 5029200"/>
              <a:gd name="connsiteY14" fmla="*/ 18288 h 18288"/>
              <a:gd name="connsiteX15" fmla="*/ 1408176 w 5029200"/>
              <a:gd name="connsiteY15" fmla="*/ 18288 h 18288"/>
              <a:gd name="connsiteX16" fmla="*/ 829818 w 5029200"/>
              <a:gd name="connsiteY16" fmla="*/ 18288 h 18288"/>
              <a:gd name="connsiteX17" fmla="*/ 0 w 5029200"/>
              <a:gd name="connsiteY17" fmla="*/ 18288 h 18288"/>
              <a:gd name="connsiteX18" fmla="*/ 0 w 5029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029200" h="18288" fill="none" extrusionOk="0">
                <a:moveTo>
                  <a:pt x="0" y="0"/>
                </a:moveTo>
                <a:cubicBezTo>
                  <a:pt x="142937" y="1696"/>
                  <a:pt x="371859" y="12840"/>
                  <a:pt x="528066" y="0"/>
                </a:cubicBezTo>
                <a:cubicBezTo>
                  <a:pt x="684273" y="-12840"/>
                  <a:pt x="928949" y="-5725"/>
                  <a:pt x="1207008" y="0"/>
                </a:cubicBezTo>
                <a:cubicBezTo>
                  <a:pt x="1485067" y="5725"/>
                  <a:pt x="1562886" y="-21331"/>
                  <a:pt x="1785366" y="0"/>
                </a:cubicBezTo>
                <a:cubicBezTo>
                  <a:pt x="2007846" y="21331"/>
                  <a:pt x="2056226" y="25221"/>
                  <a:pt x="2313432" y="0"/>
                </a:cubicBezTo>
                <a:cubicBezTo>
                  <a:pt x="2570638" y="-25221"/>
                  <a:pt x="2732455" y="16294"/>
                  <a:pt x="2992374" y="0"/>
                </a:cubicBezTo>
                <a:cubicBezTo>
                  <a:pt x="3252293" y="-16294"/>
                  <a:pt x="3319267" y="-29774"/>
                  <a:pt x="3621024" y="0"/>
                </a:cubicBezTo>
                <a:cubicBezTo>
                  <a:pt x="3922781" y="29774"/>
                  <a:pt x="3998107" y="-1004"/>
                  <a:pt x="4249674" y="0"/>
                </a:cubicBezTo>
                <a:cubicBezTo>
                  <a:pt x="4501241" y="1004"/>
                  <a:pt x="4792523" y="-4510"/>
                  <a:pt x="5029200" y="0"/>
                </a:cubicBezTo>
                <a:cubicBezTo>
                  <a:pt x="5029730" y="6954"/>
                  <a:pt x="5029934" y="12839"/>
                  <a:pt x="5029200" y="18288"/>
                </a:cubicBezTo>
                <a:cubicBezTo>
                  <a:pt x="4805432" y="23154"/>
                  <a:pt x="4715801" y="17034"/>
                  <a:pt x="4501134" y="18288"/>
                </a:cubicBezTo>
                <a:cubicBezTo>
                  <a:pt x="4286467" y="19542"/>
                  <a:pt x="4193719" y="41701"/>
                  <a:pt x="4023360" y="18288"/>
                </a:cubicBezTo>
                <a:cubicBezTo>
                  <a:pt x="3853001" y="-5125"/>
                  <a:pt x="3676466" y="16909"/>
                  <a:pt x="3344418" y="18288"/>
                </a:cubicBezTo>
                <a:cubicBezTo>
                  <a:pt x="3012370" y="19667"/>
                  <a:pt x="2945824" y="14410"/>
                  <a:pt x="2816352" y="18288"/>
                </a:cubicBezTo>
                <a:cubicBezTo>
                  <a:pt x="2686880" y="22166"/>
                  <a:pt x="2438351" y="13507"/>
                  <a:pt x="2137410" y="18288"/>
                </a:cubicBezTo>
                <a:cubicBezTo>
                  <a:pt x="1836469" y="23069"/>
                  <a:pt x="1581391" y="46111"/>
                  <a:pt x="1408176" y="18288"/>
                </a:cubicBezTo>
                <a:cubicBezTo>
                  <a:pt x="1234961" y="-9535"/>
                  <a:pt x="1040489" y="-7495"/>
                  <a:pt x="829818" y="18288"/>
                </a:cubicBezTo>
                <a:cubicBezTo>
                  <a:pt x="619147" y="44071"/>
                  <a:pt x="238626" y="3756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029200" h="18288" stroke="0" extrusionOk="0">
                <a:moveTo>
                  <a:pt x="0" y="0"/>
                </a:moveTo>
                <a:cubicBezTo>
                  <a:pt x="165412" y="-21137"/>
                  <a:pt x="322344" y="-21985"/>
                  <a:pt x="578358" y="0"/>
                </a:cubicBezTo>
                <a:cubicBezTo>
                  <a:pt x="834372" y="21985"/>
                  <a:pt x="907099" y="-19195"/>
                  <a:pt x="1056132" y="0"/>
                </a:cubicBezTo>
                <a:cubicBezTo>
                  <a:pt x="1205165" y="19195"/>
                  <a:pt x="1612834" y="-24928"/>
                  <a:pt x="1785366" y="0"/>
                </a:cubicBezTo>
                <a:cubicBezTo>
                  <a:pt x="1957898" y="24928"/>
                  <a:pt x="2149044" y="19108"/>
                  <a:pt x="2363724" y="0"/>
                </a:cubicBezTo>
                <a:cubicBezTo>
                  <a:pt x="2578404" y="-19108"/>
                  <a:pt x="2759981" y="-21788"/>
                  <a:pt x="2942082" y="0"/>
                </a:cubicBezTo>
                <a:cubicBezTo>
                  <a:pt x="3124183" y="21788"/>
                  <a:pt x="3482217" y="8836"/>
                  <a:pt x="3671316" y="0"/>
                </a:cubicBezTo>
                <a:cubicBezTo>
                  <a:pt x="3860415" y="-8836"/>
                  <a:pt x="4058665" y="-25048"/>
                  <a:pt x="4199382" y="0"/>
                </a:cubicBezTo>
                <a:cubicBezTo>
                  <a:pt x="4340099" y="25048"/>
                  <a:pt x="4735096" y="-22088"/>
                  <a:pt x="5029200" y="0"/>
                </a:cubicBezTo>
                <a:cubicBezTo>
                  <a:pt x="5028517" y="5414"/>
                  <a:pt x="5028480" y="12510"/>
                  <a:pt x="5029200" y="18288"/>
                </a:cubicBezTo>
                <a:cubicBezTo>
                  <a:pt x="4891577" y="31493"/>
                  <a:pt x="4684146" y="-2509"/>
                  <a:pt x="4501134" y="18288"/>
                </a:cubicBezTo>
                <a:cubicBezTo>
                  <a:pt x="4318122" y="39085"/>
                  <a:pt x="4030703" y="3672"/>
                  <a:pt x="3872484" y="18288"/>
                </a:cubicBezTo>
                <a:cubicBezTo>
                  <a:pt x="3714265" y="32905"/>
                  <a:pt x="3546134" y="7501"/>
                  <a:pt x="3294126" y="18288"/>
                </a:cubicBezTo>
                <a:cubicBezTo>
                  <a:pt x="3042118" y="29075"/>
                  <a:pt x="2912116" y="11153"/>
                  <a:pt x="2564892" y="18288"/>
                </a:cubicBezTo>
                <a:cubicBezTo>
                  <a:pt x="2217668" y="25423"/>
                  <a:pt x="2095118" y="11659"/>
                  <a:pt x="1835658" y="18288"/>
                </a:cubicBezTo>
                <a:cubicBezTo>
                  <a:pt x="1576198" y="24917"/>
                  <a:pt x="1500897" y="19889"/>
                  <a:pt x="1307592" y="18288"/>
                </a:cubicBezTo>
                <a:cubicBezTo>
                  <a:pt x="1114287" y="16687"/>
                  <a:pt x="961527" y="47453"/>
                  <a:pt x="678942" y="18288"/>
                </a:cubicBezTo>
                <a:cubicBezTo>
                  <a:pt x="396357" y="-10877"/>
                  <a:pt x="271066" y="23005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920F6A-9105-C1AB-DDE1-56ABFC04D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5418" y="2438400"/>
            <a:ext cx="6890327" cy="3777275"/>
          </a:xfrm>
        </p:spPr>
        <p:txBody>
          <a:bodyPr anchor="t">
            <a:normAutofit/>
          </a:bodyPr>
          <a:lstStyle/>
          <a:p>
            <a:endParaRPr lang="es-ES" sz="700" dirty="0">
              <a:solidFill>
                <a:srgbClr val="FFFFFF"/>
              </a:solidFill>
              <a:latin typeface="Amasis MT Pro" panose="02040504050005020304" pitchFamily="18" charset="0"/>
            </a:endParaRPr>
          </a:p>
          <a:p>
            <a:pPr marL="0" indent="0">
              <a:buNone/>
            </a:pPr>
            <a:endParaRPr lang="es-ES" sz="700" dirty="0">
              <a:solidFill>
                <a:srgbClr val="FFFFFF"/>
              </a:solidFill>
              <a:latin typeface="Amasis MT Pro" panose="02040504050005020304" pitchFamily="18" charset="0"/>
            </a:endParaRPr>
          </a:p>
          <a:p>
            <a:pPr marL="0" indent="0">
              <a:buNone/>
            </a:pPr>
            <a:r>
              <a:rPr lang="es-ES" sz="2300" dirty="0">
                <a:solidFill>
                  <a:srgbClr val="FFFFFF"/>
                </a:solidFill>
                <a:latin typeface="Aptos" panose="020B0004020202020204" pitchFamily="34" charset="0"/>
              </a:rPr>
              <a:t> </a:t>
            </a:r>
            <a:r>
              <a:rPr lang="es-CL" sz="1800" b="1" dirty="0">
                <a:solidFill>
                  <a:schemeClr val="bg1"/>
                </a:solidFill>
                <a:effectLst/>
                <a:latin typeface="MuseoSans-500"/>
                <a:ea typeface="MuseoSans-500"/>
                <a:cs typeface="MuseoSans-500"/>
              </a:rPr>
              <a:t>JORNADAS DE REFLEXIÓN INTERCULTURAL DE APODERADOS Y FAMILIAS </a:t>
            </a:r>
          </a:p>
          <a:p>
            <a:pPr marL="0" indent="0">
              <a:buNone/>
            </a:pPr>
            <a:endParaRPr lang="es-CL" sz="1800" b="1" dirty="0">
              <a:solidFill>
                <a:schemeClr val="bg1"/>
              </a:solidFill>
              <a:latin typeface="MuseoSans-500"/>
            </a:endParaRPr>
          </a:p>
          <a:p>
            <a:pPr marL="0" indent="0">
              <a:buNone/>
            </a:pPr>
            <a:r>
              <a:rPr lang="es-CL" sz="1800" b="1" dirty="0">
                <a:solidFill>
                  <a:schemeClr val="bg1"/>
                </a:solidFill>
                <a:latin typeface="MuseoSans-500"/>
              </a:rPr>
              <a:t>Erika Castro </a:t>
            </a:r>
          </a:p>
          <a:p>
            <a:pPr marL="0" indent="0">
              <a:buNone/>
            </a:pPr>
            <a:r>
              <a:rPr lang="es-CL" sz="1800" b="1" dirty="0">
                <a:solidFill>
                  <a:schemeClr val="bg1"/>
                </a:solidFill>
                <a:latin typeface="MuseoSans-500"/>
              </a:rPr>
              <a:t>PEIB</a:t>
            </a:r>
            <a:endParaRPr lang="es-CL" sz="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285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7B831B6F-405A-4B47-B9BB-5CA88F285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FD68BF5-53B3-C8F3-90C5-5D2B1C3CE5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988" y="823585"/>
            <a:ext cx="3619005" cy="4874081"/>
          </a:xfrm>
          <a:prstGeom prst="rect">
            <a:avLst/>
          </a:prstGeom>
        </p:spPr>
      </p:pic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15109354-9C5D-4F8C-B0E6-D1043C7BF2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3" name="sketch line">
            <a:extLst>
              <a:ext uri="{FF2B5EF4-FFF2-40B4-BE49-F238E27FC236}">
                <a16:creationId xmlns:a16="http://schemas.microsoft.com/office/drawing/2014/main" id="{49B530FE-A87D-41A0-A920-ADC6539EA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353" y="2560829"/>
            <a:ext cx="5029200" cy="18288"/>
          </a:xfrm>
          <a:custGeom>
            <a:avLst/>
            <a:gdLst>
              <a:gd name="connsiteX0" fmla="*/ 0 w 5029200"/>
              <a:gd name="connsiteY0" fmla="*/ 0 h 18288"/>
              <a:gd name="connsiteX1" fmla="*/ 528066 w 5029200"/>
              <a:gd name="connsiteY1" fmla="*/ 0 h 18288"/>
              <a:gd name="connsiteX2" fmla="*/ 1207008 w 5029200"/>
              <a:gd name="connsiteY2" fmla="*/ 0 h 18288"/>
              <a:gd name="connsiteX3" fmla="*/ 1785366 w 5029200"/>
              <a:gd name="connsiteY3" fmla="*/ 0 h 18288"/>
              <a:gd name="connsiteX4" fmla="*/ 2313432 w 5029200"/>
              <a:gd name="connsiteY4" fmla="*/ 0 h 18288"/>
              <a:gd name="connsiteX5" fmla="*/ 2992374 w 5029200"/>
              <a:gd name="connsiteY5" fmla="*/ 0 h 18288"/>
              <a:gd name="connsiteX6" fmla="*/ 3621024 w 5029200"/>
              <a:gd name="connsiteY6" fmla="*/ 0 h 18288"/>
              <a:gd name="connsiteX7" fmla="*/ 4249674 w 5029200"/>
              <a:gd name="connsiteY7" fmla="*/ 0 h 18288"/>
              <a:gd name="connsiteX8" fmla="*/ 5029200 w 5029200"/>
              <a:gd name="connsiteY8" fmla="*/ 0 h 18288"/>
              <a:gd name="connsiteX9" fmla="*/ 5029200 w 5029200"/>
              <a:gd name="connsiteY9" fmla="*/ 18288 h 18288"/>
              <a:gd name="connsiteX10" fmla="*/ 4501134 w 5029200"/>
              <a:gd name="connsiteY10" fmla="*/ 18288 h 18288"/>
              <a:gd name="connsiteX11" fmla="*/ 4023360 w 5029200"/>
              <a:gd name="connsiteY11" fmla="*/ 18288 h 18288"/>
              <a:gd name="connsiteX12" fmla="*/ 3344418 w 5029200"/>
              <a:gd name="connsiteY12" fmla="*/ 18288 h 18288"/>
              <a:gd name="connsiteX13" fmla="*/ 2816352 w 5029200"/>
              <a:gd name="connsiteY13" fmla="*/ 18288 h 18288"/>
              <a:gd name="connsiteX14" fmla="*/ 2137410 w 5029200"/>
              <a:gd name="connsiteY14" fmla="*/ 18288 h 18288"/>
              <a:gd name="connsiteX15" fmla="*/ 1408176 w 5029200"/>
              <a:gd name="connsiteY15" fmla="*/ 18288 h 18288"/>
              <a:gd name="connsiteX16" fmla="*/ 829818 w 5029200"/>
              <a:gd name="connsiteY16" fmla="*/ 18288 h 18288"/>
              <a:gd name="connsiteX17" fmla="*/ 0 w 5029200"/>
              <a:gd name="connsiteY17" fmla="*/ 18288 h 18288"/>
              <a:gd name="connsiteX18" fmla="*/ 0 w 5029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029200" h="18288" fill="none" extrusionOk="0">
                <a:moveTo>
                  <a:pt x="0" y="0"/>
                </a:moveTo>
                <a:cubicBezTo>
                  <a:pt x="142937" y="1696"/>
                  <a:pt x="371859" y="12840"/>
                  <a:pt x="528066" y="0"/>
                </a:cubicBezTo>
                <a:cubicBezTo>
                  <a:pt x="684273" y="-12840"/>
                  <a:pt x="928949" y="-5725"/>
                  <a:pt x="1207008" y="0"/>
                </a:cubicBezTo>
                <a:cubicBezTo>
                  <a:pt x="1485067" y="5725"/>
                  <a:pt x="1562886" y="-21331"/>
                  <a:pt x="1785366" y="0"/>
                </a:cubicBezTo>
                <a:cubicBezTo>
                  <a:pt x="2007846" y="21331"/>
                  <a:pt x="2056226" y="25221"/>
                  <a:pt x="2313432" y="0"/>
                </a:cubicBezTo>
                <a:cubicBezTo>
                  <a:pt x="2570638" y="-25221"/>
                  <a:pt x="2732455" y="16294"/>
                  <a:pt x="2992374" y="0"/>
                </a:cubicBezTo>
                <a:cubicBezTo>
                  <a:pt x="3252293" y="-16294"/>
                  <a:pt x="3319267" y="-29774"/>
                  <a:pt x="3621024" y="0"/>
                </a:cubicBezTo>
                <a:cubicBezTo>
                  <a:pt x="3922781" y="29774"/>
                  <a:pt x="3998107" y="-1004"/>
                  <a:pt x="4249674" y="0"/>
                </a:cubicBezTo>
                <a:cubicBezTo>
                  <a:pt x="4501241" y="1004"/>
                  <a:pt x="4792523" y="-4510"/>
                  <a:pt x="5029200" y="0"/>
                </a:cubicBezTo>
                <a:cubicBezTo>
                  <a:pt x="5029730" y="6954"/>
                  <a:pt x="5029934" y="12839"/>
                  <a:pt x="5029200" y="18288"/>
                </a:cubicBezTo>
                <a:cubicBezTo>
                  <a:pt x="4805432" y="23154"/>
                  <a:pt x="4715801" y="17034"/>
                  <a:pt x="4501134" y="18288"/>
                </a:cubicBezTo>
                <a:cubicBezTo>
                  <a:pt x="4286467" y="19542"/>
                  <a:pt x="4193719" y="41701"/>
                  <a:pt x="4023360" y="18288"/>
                </a:cubicBezTo>
                <a:cubicBezTo>
                  <a:pt x="3853001" y="-5125"/>
                  <a:pt x="3676466" y="16909"/>
                  <a:pt x="3344418" y="18288"/>
                </a:cubicBezTo>
                <a:cubicBezTo>
                  <a:pt x="3012370" y="19667"/>
                  <a:pt x="2945824" y="14410"/>
                  <a:pt x="2816352" y="18288"/>
                </a:cubicBezTo>
                <a:cubicBezTo>
                  <a:pt x="2686880" y="22166"/>
                  <a:pt x="2438351" y="13507"/>
                  <a:pt x="2137410" y="18288"/>
                </a:cubicBezTo>
                <a:cubicBezTo>
                  <a:pt x="1836469" y="23069"/>
                  <a:pt x="1581391" y="46111"/>
                  <a:pt x="1408176" y="18288"/>
                </a:cubicBezTo>
                <a:cubicBezTo>
                  <a:pt x="1234961" y="-9535"/>
                  <a:pt x="1040489" y="-7495"/>
                  <a:pt x="829818" y="18288"/>
                </a:cubicBezTo>
                <a:cubicBezTo>
                  <a:pt x="619147" y="44071"/>
                  <a:pt x="238626" y="3756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029200" h="18288" stroke="0" extrusionOk="0">
                <a:moveTo>
                  <a:pt x="0" y="0"/>
                </a:moveTo>
                <a:cubicBezTo>
                  <a:pt x="165412" y="-21137"/>
                  <a:pt x="322344" y="-21985"/>
                  <a:pt x="578358" y="0"/>
                </a:cubicBezTo>
                <a:cubicBezTo>
                  <a:pt x="834372" y="21985"/>
                  <a:pt x="907099" y="-19195"/>
                  <a:pt x="1056132" y="0"/>
                </a:cubicBezTo>
                <a:cubicBezTo>
                  <a:pt x="1205165" y="19195"/>
                  <a:pt x="1612834" y="-24928"/>
                  <a:pt x="1785366" y="0"/>
                </a:cubicBezTo>
                <a:cubicBezTo>
                  <a:pt x="1957898" y="24928"/>
                  <a:pt x="2149044" y="19108"/>
                  <a:pt x="2363724" y="0"/>
                </a:cubicBezTo>
                <a:cubicBezTo>
                  <a:pt x="2578404" y="-19108"/>
                  <a:pt x="2759981" y="-21788"/>
                  <a:pt x="2942082" y="0"/>
                </a:cubicBezTo>
                <a:cubicBezTo>
                  <a:pt x="3124183" y="21788"/>
                  <a:pt x="3482217" y="8836"/>
                  <a:pt x="3671316" y="0"/>
                </a:cubicBezTo>
                <a:cubicBezTo>
                  <a:pt x="3860415" y="-8836"/>
                  <a:pt x="4058665" y="-25048"/>
                  <a:pt x="4199382" y="0"/>
                </a:cubicBezTo>
                <a:cubicBezTo>
                  <a:pt x="4340099" y="25048"/>
                  <a:pt x="4735096" y="-22088"/>
                  <a:pt x="5029200" y="0"/>
                </a:cubicBezTo>
                <a:cubicBezTo>
                  <a:pt x="5028517" y="5414"/>
                  <a:pt x="5028480" y="12510"/>
                  <a:pt x="5029200" y="18288"/>
                </a:cubicBezTo>
                <a:cubicBezTo>
                  <a:pt x="4891577" y="31493"/>
                  <a:pt x="4684146" y="-2509"/>
                  <a:pt x="4501134" y="18288"/>
                </a:cubicBezTo>
                <a:cubicBezTo>
                  <a:pt x="4318122" y="39085"/>
                  <a:pt x="4030703" y="3672"/>
                  <a:pt x="3872484" y="18288"/>
                </a:cubicBezTo>
                <a:cubicBezTo>
                  <a:pt x="3714265" y="32905"/>
                  <a:pt x="3546134" y="7501"/>
                  <a:pt x="3294126" y="18288"/>
                </a:cubicBezTo>
                <a:cubicBezTo>
                  <a:pt x="3042118" y="29075"/>
                  <a:pt x="2912116" y="11153"/>
                  <a:pt x="2564892" y="18288"/>
                </a:cubicBezTo>
                <a:cubicBezTo>
                  <a:pt x="2217668" y="25423"/>
                  <a:pt x="2095118" y="11659"/>
                  <a:pt x="1835658" y="18288"/>
                </a:cubicBezTo>
                <a:cubicBezTo>
                  <a:pt x="1576198" y="24917"/>
                  <a:pt x="1500897" y="19889"/>
                  <a:pt x="1307592" y="18288"/>
                </a:cubicBezTo>
                <a:cubicBezTo>
                  <a:pt x="1114287" y="16687"/>
                  <a:pt x="961527" y="47453"/>
                  <a:pt x="678942" y="18288"/>
                </a:cubicBezTo>
                <a:cubicBezTo>
                  <a:pt x="396357" y="-10877"/>
                  <a:pt x="271066" y="23005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920F6A-9105-C1AB-DDE1-56ABFC04D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5418" y="2438400"/>
            <a:ext cx="6890327" cy="3777275"/>
          </a:xfrm>
        </p:spPr>
        <p:txBody>
          <a:bodyPr anchor="t">
            <a:normAutofit/>
          </a:bodyPr>
          <a:lstStyle/>
          <a:p>
            <a:endParaRPr lang="es-ES" sz="700" dirty="0">
              <a:solidFill>
                <a:srgbClr val="FFFFFF"/>
              </a:solidFill>
              <a:latin typeface="Amasis MT Pro" panose="02040504050005020304" pitchFamily="18" charset="0"/>
            </a:endParaRPr>
          </a:p>
          <a:p>
            <a:pPr marL="0" indent="0">
              <a:buNone/>
            </a:pPr>
            <a:endParaRPr lang="es-ES" sz="700" dirty="0">
              <a:solidFill>
                <a:srgbClr val="FFFFFF"/>
              </a:solidFill>
              <a:latin typeface="Amasis MT Pro" panose="02040504050005020304" pitchFamily="18" charset="0"/>
            </a:endParaRPr>
          </a:p>
          <a:p>
            <a:pPr marL="0" indent="0">
              <a:buNone/>
            </a:pPr>
            <a:r>
              <a:rPr lang="es-ES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 MT"/>
                <a:cs typeface="Arial MT"/>
              </a:rPr>
              <a:t>En la comunidad educativa intercultural, sostenemos que la incorporación de la familia y comunidad propiciará la articulación de los conocimientos indígenas con los conocimientos formales de la institución educativa. También se consideran procesos reflexivos y de vinculación de los contenidos curriculares con los saberes y conocimientos que los estudiantes han construido en la educación familiar.</a:t>
            </a:r>
            <a:endParaRPr lang="es-CL" sz="2000" dirty="0">
              <a:solidFill>
                <a:schemeClr val="bg1"/>
              </a:solidFill>
              <a:effectLst/>
              <a:latin typeface="Arial MT"/>
              <a:ea typeface="Arial MT"/>
              <a:cs typeface="Arial MT"/>
            </a:endParaRPr>
          </a:p>
          <a:p>
            <a:pPr marL="0" indent="0">
              <a:buNone/>
            </a:pPr>
            <a:endParaRPr lang="es-CL" sz="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739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08EFDEA-E63C-5286-A00C-F2AD98225E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2175" y="523874"/>
            <a:ext cx="7383139" cy="633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780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116BAE1-50F0-17C9-C3C3-292E3AD8E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rmAutofit/>
          </a:bodyPr>
          <a:lstStyle/>
          <a:p>
            <a:r>
              <a:rPr lang="es-ES" dirty="0">
                <a:latin typeface="Aptos" panose="020B0004020202020204" pitchFamily="34" charset="0"/>
              </a:rPr>
              <a:t>Objetivo de la jornada </a:t>
            </a:r>
            <a:endParaRPr lang="es-CL" dirty="0">
              <a:latin typeface="Aptos" panose="020B0004020202020204" pitchFamily="34" charset="0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6887628-1D06-8E36-F127-00ED3F8648E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71" r="24648"/>
          <a:stretch/>
        </p:blipFill>
        <p:spPr>
          <a:xfrm>
            <a:off x="838200" y="479493"/>
            <a:ext cx="3352165" cy="4947086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2710B2-0F72-611A-B060-764601B73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79680"/>
            <a:ext cx="5458838" cy="4192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sz="2400" dirty="0">
                <a:effectLst/>
                <a:latin typeface="Arial" panose="020B0604020202020204" pitchFamily="34" charset="0"/>
                <a:ea typeface="MuseoSans-500"/>
                <a:cs typeface="Arial MT"/>
              </a:rPr>
              <a:t>Promover la reflexión de los padres, madres, apoderados, familia y comunidad sobre la importancia de la educación intercultural, la implementación de la asignatura de los pueblos originarios ancestrales y cómo desde su rol pueden aportar al desarrollo de un proyecto educativo intercultural.  </a:t>
            </a:r>
            <a:endParaRPr lang="es-CL" sz="2400" dirty="0">
              <a:effectLst/>
              <a:latin typeface="Arial MT"/>
              <a:ea typeface="Arial MT"/>
              <a:cs typeface="Arial MT"/>
            </a:endParaRPr>
          </a:p>
          <a:p>
            <a:endParaRPr lang="es-E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921821B-78E5-C5C7-29C1-62F19C009A01}"/>
              </a:ext>
            </a:extLst>
          </p:cNvPr>
          <p:cNvSpPr txBox="1"/>
          <p:nvPr/>
        </p:nvSpPr>
        <p:spPr>
          <a:xfrm rot="10800000" flipV="1">
            <a:off x="1657884" y="3631963"/>
            <a:ext cx="2076628" cy="372448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es-ES" b="1" dirty="0"/>
              <a:t>Para transformar </a:t>
            </a:r>
            <a:endParaRPr lang="es-CL" b="1" dirty="0"/>
          </a:p>
        </p:txBody>
      </p:sp>
      <p:pic>
        <p:nvPicPr>
          <p:cNvPr id="4" name="Google Shape;369;p17">
            <a:extLst>
              <a:ext uri="{FF2B5EF4-FFF2-40B4-BE49-F238E27FC236}">
                <a16:creationId xmlns:a16="http://schemas.microsoft.com/office/drawing/2014/main" id="{D27F8269-EBCB-449D-910D-0DF641DB132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r="452" b="52525"/>
          <a:stretch/>
        </p:blipFill>
        <p:spPr>
          <a:xfrm>
            <a:off x="870413" y="4040436"/>
            <a:ext cx="3155649" cy="13501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9832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Google Shape;369;p17">
            <a:extLst>
              <a:ext uri="{FF2B5EF4-FFF2-40B4-BE49-F238E27FC236}">
                <a16:creationId xmlns:a16="http://schemas.microsoft.com/office/drawing/2014/main" id="{90EA0C3F-614C-221A-D0BB-20ED08F3FFCE}"/>
              </a:ext>
            </a:extLst>
          </p:cNvPr>
          <p:cNvPicPr preferRelativeResize="0"/>
          <p:nvPr/>
        </p:nvPicPr>
        <p:blipFill rotWithShape="1">
          <a:blip r:embed="rId2"/>
          <a:srcRect r="452" b="52525"/>
          <a:stretch/>
        </p:blipFill>
        <p:spPr>
          <a:xfrm>
            <a:off x="95857" y="90273"/>
            <a:ext cx="3697902" cy="176861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79A982-E40C-4B2C-AA53-71C929331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6722" y="1761893"/>
            <a:ext cx="8867078" cy="441506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s-ES" sz="3200" dirty="0">
                <a:latin typeface="Aptos" panose="020B0004020202020204" pitchFamily="34" charset="0"/>
              </a:rPr>
              <a:t>Conversemos …..</a:t>
            </a:r>
          </a:p>
          <a:p>
            <a:pPr marL="0" marR="82550" indent="0" algn="just">
              <a:spcBef>
                <a:spcPts val="800"/>
              </a:spcBef>
              <a:spcAft>
                <a:spcPts val="0"/>
              </a:spcAft>
              <a:buNone/>
            </a:pPr>
            <a:r>
              <a:rPr lang="es-CL" sz="3200" b="1" u="sng" dirty="0">
                <a:effectLst/>
                <a:latin typeface="Aptos" panose="020B0004020202020204" pitchFamily="34" charset="0"/>
                <a:ea typeface="MuseoSans-500"/>
                <a:cs typeface="MuseoSans-500"/>
              </a:rPr>
              <a:t>Las temáticas </a:t>
            </a:r>
            <a:r>
              <a:rPr lang="es-CL" sz="3200" dirty="0">
                <a:effectLst/>
                <a:latin typeface="Aptos" panose="020B0004020202020204" pitchFamily="34" charset="0"/>
                <a:ea typeface="MuseoSans-500"/>
                <a:cs typeface="MuseoSans-500"/>
              </a:rPr>
              <a:t>que se sugieren abordar pueden ser:</a:t>
            </a:r>
            <a:endParaRPr lang="es-CL" sz="3200" dirty="0">
              <a:effectLst/>
              <a:latin typeface="Aptos" panose="020B0004020202020204" pitchFamily="34" charset="0"/>
              <a:ea typeface="Arial MT"/>
              <a:cs typeface="Arial MT"/>
            </a:endParaRPr>
          </a:p>
          <a:p>
            <a:pPr marL="342900" marR="82550" lvl="0" indent="-342900" algn="just">
              <a:spcBef>
                <a:spcPts val="800"/>
              </a:spcBef>
              <a:buFont typeface="+mj-lt"/>
              <a:buAutoNum type="alphaLcParenR"/>
            </a:pPr>
            <a:r>
              <a:rPr lang="es-CL" sz="3200" dirty="0">
                <a:effectLst/>
                <a:latin typeface="Arial" panose="020B0604020202020204" pitchFamily="34" charset="0"/>
                <a:ea typeface="MuseoSans-500"/>
                <a:cs typeface="Arial MT"/>
              </a:rPr>
              <a:t>Las diversidades culturales y cómo impacta en los establecimientos educativos.</a:t>
            </a:r>
            <a:endParaRPr lang="es-CL" sz="3200" dirty="0">
              <a:effectLst/>
              <a:latin typeface="Arial MT"/>
              <a:ea typeface="Arial MT"/>
              <a:cs typeface="Arial MT"/>
            </a:endParaRPr>
          </a:p>
          <a:p>
            <a:pPr marL="342900" marR="82550" lvl="0" indent="-342900" algn="just">
              <a:spcBef>
                <a:spcPts val="800"/>
              </a:spcBef>
              <a:buFont typeface="+mj-lt"/>
              <a:buAutoNum type="alphaLcParenR"/>
            </a:pPr>
            <a:r>
              <a:rPr lang="es-CL" sz="3200" dirty="0">
                <a:effectLst/>
                <a:latin typeface="Arial" panose="020B0604020202020204" pitchFamily="34" charset="0"/>
                <a:ea typeface="MuseoSans-500"/>
                <a:cs typeface="Arial MT"/>
              </a:rPr>
              <a:t>Marco legal y normativa en torno a la inclusión, diversidad, interculturalidad y pueblos indígenas.</a:t>
            </a:r>
            <a:endParaRPr lang="es-CL" sz="3200" dirty="0">
              <a:effectLst/>
              <a:latin typeface="Arial MT"/>
              <a:ea typeface="Arial MT"/>
              <a:cs typeface="Arial MT"/>
            </a:endParaRPr>
          </a:p>
          <a:p>
            <a:pPr marL="342900" marR="82550" lvl="0" indent="-342900" algn="just">
              <a:spcBef>
                <a:spcPts val="800"/>
              </a:spcBef>
              <a:buFont typeface="+mj-lt"/>
              <a:buAutoNum type="alphaLcParenR"/>
            </a:pPr>
            <a:r>
              <a:rPr lang="es-CL" sz="3200" dirty="0">
                <a:effectLst/>
                <a:latin typeface="Arial" panose="020B0604020202020204" pitchFamily="34" charset="0"/>
                <a:ea typeface="MuseoSans-500"/>
                <a:cs typeface="Arial MT"/>
              </a:rPr>
              <a:t>Qué es la interculturalidad y la educación intercultural y su importancia </a:t>
            </a:r>
            <a:endParaRPr lang="es-CL" sz="3200" dirty="0">
              <a:effectLst/>
              <a:latin typeface="Arial MT"/>
              <a:ea typeface="Arial MT"/>
              <a:cs typeface="Arial MT"/>
            </a:endParaRPr>
          </a:p>
          <a:p>
            <a:pPr marL="342900" marR="82550" lvl="0" indent="-342900" algn="just">
              <a:spcBef>
                <a:spcPts val="800"/>
              </a:spcBef>
              <a:buFont typeface="+mj-lt"/>
              <a:buAutoNum type="alphaLcParenR"/>
            </a:pPr>
            <a:r>
              <a:rPr lang="es-CL" sz="3200" dirty="0">
                <a:effectLst/>
                <a:latin typeface="Arial" panose="020B0604020202020204" pitchFamily="34" charset="0"/>
                <a:ea typeface="MuseoSans-500"/>
                <a:cs typeface="Arial MT"/>
              </a:rPr>
              <a:t>Qué son las competencias interculturales y cómo impacta en el aprendizaje de sus hijos/as la educación intercultural.</a:t>
            </a:r>
            <a:endParaRPr lang="es-CL" sz="3200" dirty="0">
              <a:effectLst/>
              <a:latin typeface="Arial MT"/>
              <a:ea typeface="Arial MT"/>
              <a:cs typeface="Arial MT"/>
            </a:endParaRPr>
          </a:p>
          <a:p>
            <a:pPr marL="342900" marR="82550" lvl="0" indent="-342900" algn="just">
              <a:spcBef>
                <a:spcPts val="800"/>
              </a:spcBef>
              <a:buFont typeface="+mj-lt"/>
              <a:buAutoNum type="alphaLcParenR"/>
            </a:pPr>
            <a:r>
              <a:rPr lang="es-CL" sz="3200" dirty="0">
                <a:effectLst/>
                <a:latin typeface="Arial" panose="020B0604020202020204" pitchFamily="34" charset="0"/>
                <a:ea typeface="MuseoSans-500"/>
                <a:cs typeface="Arial MT"/>
              </a:rPr>
              <a:t>Cuál es el propósito de la asignatura de lengua y cultura de los pueblos originarios ancestrales, qué contenidos se desarrollan y por qué es importante para sus hijos/as </a:t>
            </a:r>
            <a:endParaRPr lang="es-CL" sz="3200" dirty="0">
              <a:effectLst/>
              <a:latin typeface="Arial MT"/>
              <a:ea typeface="Arial MT"/>
              <a:cs typeface="Arial MT"/>
            </a:endParaRPr>
          </a:p>
          <a:p>
            <a:pPr marL="342900" marR="82550" lvl="0" indent="-342900" algn="just">
              <a:spcBef>
                <a:spcPts val="800"/>
              </a:spcBef>
              <a:buFont typeface="+mj-lt"/>
              <a:buAutoNum type="alphaLcParenR"/>
            </a:pPr>
            <a:r>
              <a:rPr lang="es-CL" sz="3200" dirty="0">
                <a:effectLst/>
                <a:latin typeface="Arial" panose="020B0604020202020204" pitchFamily="34" charset="0"/>
                <a:ea typeface="MuseoSans-500"/>
                <a:cs typeface="Arial MT"/>
              </a:rPr>
              <a:t>Cómo impacta la interculturalidad en la convivencia escolar y en el desarrollo formativo.</a:t>
            </a:r>
            <a:endParaRPr lang="es-CL" sz="3200" dirty="0">
              <a:effectLst/>
              <a:latin typeface="Arial MT"/>
              <a:ea typeface="Arial MT"/>
              <a:cs typeface="Arial MT"/>
            </a:endParaRPr>
          </a:p>
          <a:p>
            <a:pPr marL="342900" marR="82550" lvl="0" indent="-342900" algn="just">
              <a:spcBef>
                <a:spcPts val="800"/>
              </a:spcBef>
              <a:buFont typeface="+mj-lt"/>
              <a:buAutoNum type="alphaLcParenR"/>
            </a:pPr>
            <a:r>
              <a:rPr lang="es-CL" sz="3200" dirty="0">
                <a:effectLst/>
                <a:latin typeface="Arial" panose="020B0604020202020204" pitchFamily="34" charset="0"/>
                <a:ea typeface="MuseoSans-500"/>
                <a:cs typeface="Arial MT"/>
              </a:rPr>
              <a:t>Protocolo de vinculación familia, escuela y comunidad.</a:t>
            </a:r>
            <a:endParaRPr lang="es-CL" sz="3200" dirty="0">
              <a:effectLst/>
              <a:latin typeface="Arial MT"/>
              <a:ea typeface="Arial MT"/>
              <a:cs typeface="Arial MT"/>
            </a:endParaRPr>
          </a:p>
          <a:p>
            <a:pPr marL="342900" marR="82550" lvl="0" indent="-342900" algn="just">
              <a:spcBef>
                <a:spcPts val="800"/>
              </a:spcBef>
              <a:buFont typeface="+mj-lt"/>
              <a:buAutoNum type="alphaLcParenR"/>
            </a:pPr>
            <a:r>
              <a:rPr lang="es-CL" sz="3200" dirty="0">
                <a:effectLst/>
                <a:latin typeface="Arial" panose="020B0604020202020204" pitchFamily="34" charset="0"/>
                <a:ea typeface="MuseoSans-500"/>
                <a:cs typeface="Arial MT"/>
              </a:rPr>
              <a:t>Rol y colaboración de los padres, madres, apoderados y comunidad en la propuesta formativa del establecimiento de su hijo/a.</a:t>
            </a:r>
            <a:endParaRPr lang="es-CL" sz="3200" dirty="0">
              <a:effectLst/>
              <a:latin typeface="Arial MT"/>
              <a:ea typeface="Arial MT"/>
              <a:cs typeface="Arial MT"/>
            </a:endParaRPr>
          </a:p>
          <a:p>
            <a:pPr marR="82550" algn="just">
              <a:spcBef>
                <a:spcPts val="800"/>
              </a:spcBef>
              <a:spcAft>
                <a:spcPts val="0"/>
              </a:spcAft>
            </a:pPr>
            <a:endParaRPr lang="es-CL" sz="3200" dirty="0">
              <a:effectLst/>
              <a:latin typeface="Aptos" panose="020B0004020202020204" pitchFamily="34" charset="0"/>
              <a:ea typeface="Arial MT"/>
              <a:cs typeface="Arial MT"/>
            </a:endParaRPr>
          </a:p>
          <a:p>
            <a:pPr marL="0" indent="0">
              <a:buNone/>
            </a:pPr>
            <a:endParaRPr lang="es-ES" dirty="0"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es-CL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667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64B214-690C-BC3B-A3FE-1AFF7ACBB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504090C-8671-2C03-8C64-09F2BF80D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9523BC22-0E53-7DC1-D297-D2E5E6C3B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4BA4F5D-B3D3-C54A-EAE6-951DF0632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Google Shape;369;p17">
            <a:extLst>
              <a:ext uri="{FF2B5EF4-FFF2-40B4-BE49-F238E27FC236}">
                <a16:creationId xmlns:a16="http://schemas.microsoft.com/office/drawing/2014/main" id="{2E7C3AE1-9A18-5400-A0A0-F5E89514B757}"/>
              </a:ext>
            </a:extLst>
          </p:cNvPr>
          <p:cNvPicPr preferRelativeResize="0"/>
          <p:nvPr/>
        </p:nvPicPr>
        <p:blipFill rotWithShape="1">
          <a:blip r:embed="rId2"/>
          <a:srcRect r="452" b="52525"/>
          <a:stretch/>
        </p:blipFill>
        <p:spPr>
          <a:xfrm>
            <a:off x="1652906" y="2110812"/>
            <a:ext cx="3321887" cy="1614793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98A05D-B42F-C839-D364-4593C6A575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7136" y="1307507"/>
            <a:ext cx="5636664" cy="48694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2000" dirty="0">
                <a:latin typeface="Arial MT"/>
              </a:rPr>
              <a:t>METODOLOGÍA </a:t>
            </a:r>
          </a:p>
          <a:p>
            <a:pPr marL="0" indent="0">
              <a:buNone/>
            </a:pPr>
            <a:endParaRPr lang="es-ES" sz="2000" dirty="0">
              <a:latin typeface="Arial MT"/>
            </a:endParaRPr>
          </a:p>
          <a:p>
            <a:pPr marL="342900" marR="82550" lvl="0" indent="-342900" algn="just">
              <a:spcBef>
                <a:spcPts val="800"/>
              </a:spcBef>
              <a:buSzPts val="1100"/>
              <a:buFont typeface="Arial MT"/>
              <a:buAutoNum type="arabicPeriod"/>
            </a:pPr>
            <a:r>
              <a:rPr lang="es-ES" sz="1800" dirty="0">
                <a:effectLst/>
                <a:latin typeface="Arial" panose="020B0604020202020204" pitchFamily="34" charset="0"/>
                <a:ea typeface="Arial MT"/>
                <a:cs typeface="Arial" panose="020B0604020202020204" pitchFamily="34" charset="0"/>
              </a:rPr>
              <a:t>DIAGNÓSTICO: recoge información y sensibiliza a la comunidad educativa.</a:t>
            </a:r>
            <a:endParaRPr lang="es-CL" sz="1800" dirty="0">
              <a:effectLst/>
              <a:latin typeface="Arial" panose="020B0604020202020204" pitchFamily="34" charset="0"/>
              <a:ea typeface="Arial MT"/>
              <a:cs typeface="Arial" panose="020B0604020202020204" pitchFamily="34" charset="0"/>
            </a:endParaRPr>
          </a:p>
          <a:p>
            <a:pPr marL="342900" marR="82550" lvl="0" indent="-342900" algn="just">
              <a:spcBef>
                <a:spcPts val="800"/>
              </a:spcBef>
              <a:buSzPts val="1100"/>
              <a:buFont typeface="Arial MT"/>
              <a:buAutoNum type="arabicPeriod"/>
            </a:pPr>
            <a:r>
              <a:rPr lang="es-ES" sz="1800" dirty="0">
                <a:effectLst/>
                <a:latin typeface="Arial" panose="020B0604020202020204" pitchFamily="34" charset="0"/>
                <a:ea typeface="Arial MT"/>
                <a:cs typeface="Arial" panose="020B0604020202020204" pitchFamily="34" charset="0"/>
              </a:rPr>
              <a:t>SUEÑOS: qué metas y objetivos tienen los participantes respecto del proceso educativo a desarrollar.</a:t>
            </a:r>
            <a:endParaRPr lang="es-CL" sz="1800" dirty="0">
              <a:effectLst/>
              <a:latin typeface="Arial" panose="020B0604020202020204" pitchFamily="34" charset="0"/>
              <a:ea typeface="Arial MT"/>
              <a:cs typeface="Arial" panose="020B0604020202020204" pitchFamily="34" charset="0"/>
            </a:endParaRPr>
          </a:p>
          <a:p>
            <a:pPr marL="342900" marR="82550" lvl="0" indent="-342900" algn="just">
              <a:spcBef>
                <a:spcPts val="800"/>
              </a:spcBef>
              <a:buSzPts val="1100"/>
              <a:buFont typeface="Arial MT"/>
              <a:buAutoNum type="arabicPeriod"/>
            </a:pPr>
            <a:r>
              <a:rPr lang="es-ES" sz="1800" dirty="0">
                <a:effectLst/>
                <a:latin typeface="Arial" panose="020B0604020202020204" pitchFamily="34" charset="0"/>
                <a:ea typeface="Arial MT"/>
                <a:cs typeface="Arial" panose="020B0604020202020204" pitchFamily="34" charset="0"/>
              </a:rPr>
              <a:t>PRIORIDADES: análisis de las metas y objetivos respecto del proceso, identificando prioridades.</a:t>
            </a:r>
            <a:endParaRPr lang="es-CL" sz="1800" dirty="0">
              <a:effectLst/>
              <a:latin typeface="Arial" panose="020B0604020202020204" pitchFamily="34" charset="0"/>
              <a:ea typeface="Arial MT"/>
              <a:cs typeface="Arial" panose="020B0604020202020204" pitchFamily="34" charset="0"/>
            </a:endParaRPr>
          </a:p>
          <a:p>
            <a:pPr marL="342900" marR="82550" lvl="0" indent="-342900" algn="just">
              <a:spcBef>
                <a:spcPts val="800"/>
              </a:spcBef>
              <a:buSzPts val="1100"/>
              <a:buFont typeface="Arial MT"/>
              <a:buAutoNum type="arabicPeriod"/>
            </a:pPr>
            <a:r>
              <a:rPr lang="es-ES" sz="1800" dirty="0">
                <a:effectLst/>
                <a:latin typeface="Arial" panose="020B0604020202020204" pitchFamily="34" charset="0"/>
                <a:ea typeface="Arial MT"/>
                <a:cs typeface="Arial" panose="020B0604020202020204" pitchFamily="34" charset="0"/>
              </a:rPr>
              <a:t>TOMA DE DECISIONES: mediante el diálogo igualitario se definen tópicos y principios en el proyecto educativo y se determinan acciones a seguir.</a:t>
            </a:r>
            <a:endParaRPr lang="es-CL" sz="1800" dirty="0">
              <a:effectLst/>
              <a:latin typeface="Arial" panose="020B0604020202020204" pitchFamily="34" charset="0"/>
              <a:ea typeface="Arial MT"/>
              <a:cs typeface="Arial" panose="020B0604020202020204" pitchFamily="34" charset="0"/>
            </a:endParaRPr>
          </a:p>
          <a:p>
            <a:pPr marL="342900" marR="82550" lvl="0" indent="-342900" algn="just">
              <a:spcBef>
                <a:spcPts val="800"/>
              </a:spcBef>
              <a:buSzPts val="1100"/>
              <a:buFont typeface="Arial MT"/>
              <a:buAutoNum type="arabicPeriod"/>
            </a:pPr>
            <a:r>
              <a:rPr lang="es-ES" sz="1800" dirty="0">
                <a:effectLst/>
                <a:latin typeface="Arial" panose="020B0604020202020204" pitchFamily="34" charset="0"/>
                <a:ea typeface="Arial MT"/>
                <a:cs typeface="Arial" panose="020B0604020202020204" pitchFamily="34" charset="0"/>
              </a:rPr>
              <a:t>PLANIFICACIÓN E IMPLEMENTACIÓN: articulación de las metas, prioridades y caminos a seguir para alcanzarlas (revisión de los instrumentos de gestión y participación).</a:t>
            </a:r>
            <a:endParaRPr lang="es-CL" sz="1800" dirty="0">
              <a:effectLst/>
              <a:latin typeface="Arial" panose="020B0604020202020204" pitchFamily="34" charset="0"/>
              <a:ea typeface="Arial MT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dirty="0">
              <a:latin typeface="Aptos" panose="020B0004020202020204" pitchFamily="34" charset="0"/>
            </a:endParaRPr>
          </a:p>
          <a:p>
            <a:pPr marL="0" marR="82550" indent="0" algn="just">
              <a:spcBef>
                <a:spcPts val="800"/>
              </a:spcBef>
              <a:spcAft>
                <a:spcPts val="0"/>
              </a:spcAft>
              <a:buNone/>
            </a:pPr>
            <a:endParaRPr lang="es-CL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895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Google Shape;369;p17">
            <a:extLst>
              <a:ext uri="{FF2B5EF4-FFF2-40B4-BE49-F238E27FC236}">
                <a16:creationId xmlns:a16="http://schemas.microsoft.com/office/drawing/2014/main" id="{90EA0C3F-614C-221A-D0BB-20ED08F3FFCE}"/>
              </a:ext>
            </a:extLst>
          </p:cNvPr>
          <p:cNvPicPr preferRelativeResize="0"/>
          <p:nvPr/>
        </p:nvPicPr>
        <p:blipFill rotWithShape="1">
          <a:blip r:embed="rId2"/>
          <a:srcRect r="452" b="52525"/>
          <a:stretch/>
        </p:blipFill>
        <p:spPr>
          <a:xfrm>
            <a:off x="95858" y="0"/>
            <a:ext cx="2672864" cy="1614793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79A982-E40C-4B2C-AA53-71C929331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5210" y="1307507"/>
            <a:ext cx="8978590" cy="486945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sz="2600" dirty="0">
                <a:latin typeface="Arial MT"/>
              </a:rPr>
              <a:t>Conversemos …..</a:t>
            </a:r>
          </a:p>
          <a:p>
            <a:pPr marL="0" marR="82550" indent="0" algn="just">
              <a:spcBef>
                <a:spcPts val="800"/>
              </a:spcBef>
              <a:spcAft>
                <a:spcPts val="0"/>
              </a:spcAft>
              <a:buNone/>
            </a:pPr>
            <a:r>
              <a:rPr lang="es-CL" sz="2600" dirty="0">
                <a:latin typeface="Arial MT"/>
              </a:rPr>
              <a:t>Las preguntas pueden ser:</a:t>
            </a:r>
          </a:p>
          <a:p>
            <a:pPr marL="0" marR="82550" lvl="0" indent="0" algn="just">
              <a:spcBef>
                <a:spcPts val="800"/>
              </a:spcBef>
              <a:buSzPts val="1100"/>
              <a:buNone/>
            </a:pPr>
            <a:r>
              <a:rPr lang="es-CL" sz="2600" dirty="0">
                <a:effectLst/>
                <a:latin typeface="Arial MT"/>
                <a:ea typeface="MuseoSans-500"/>
                <a:cs typeface="Arial MT"/>
              </a:rPr>
              <a:t>¿Por qué hablamos de diversidad cultural en la escuela y como se manifiesta esto en el establecimiento de mi hijo /a?</a:t>
            </a:r>
            <a:endParaRPr lang="es-CL" sz="2600" dirty="0">
              <a:effectLst/>
              <a:latin typeface="Arial MT"/>
              <a:ea typeface="Arial MT"/>
              <a:cs typeface="Arial MT"/>
            </a:endParaRPr>
          </a:p>
          <a:p>
            <a:pPr marL="0" marR="82550" lvl="0" indent="0" algn="just">
              <a:spcBef>
                <a:spcPts val="800"/>
              </a:spcBef>
              <a:buSzPts val="1100"/>
              <a:buNone/>
            </a:pPr>
            <a:r>
              <a:rPr lang="es-CL" sz="2600" dirty="0">
                <a:effectLst/>
                <a:latin typeface="Arial MT"/>
                <a:ea typeface="MuseoSans-500"/>
                <a:cs typeface="Arial MT"/>
              </a:rPr>
              <a:t>¿Qué es la interculturalidad, la educación intercultural, las competencias interculturales y por qué es importante en la educación de mi hijo /a?</a:t>
            </a:r>
            <a:endParaRPr lang="es-CL" sz="2600" dirty="0">
              <a:effectLst/>
              <a:latin typeface="Arial MT"/>
              <a:ea typeface="Arial MT"/>
              <a:cs typeface="Arial MT"/>
            </a:endParaRPr>
          </a:p>
          <a:p>
            <a:pPr marL="0" marR="82550" lvl="0" indent="0" algn="just">
              <a:spcBef>
                <a:spcPts val="800"/>
              </a:spcBef>
              <a:buSzPts val="1100"/>
              <a:buNone/>
            </a:pPr>
            <a:r>
              <a:rPr lang="es-CL" sz="2600" dirty="0">
                <a:effectLst/>
                <a:latin typeface="Arial MT"/>
                <a:ea typeface="MuseoSans-500"/>
                <a:cs typeface="Arial MT"/>
              </a:rPr>
              <a:t>¿En el establecimiento de su hijo/a implementan la asignatura de los pueblos originarios ancestrales? ¿Conoce en qué consiste la asignatura y la importancia en el desarrollo formativo de su hijo/a y en la comunidad de su pueblo?</a:t>
            </a:r>
            <a:endParaRPr lang="es-CL" sz="2600" dirty="0">
              <a:effectLst/>
              <a:latin typeface="Arial MT"/>
              <a:ea typeface="Arial MT"/>
              <a:cs typeface="Arial MT"/>
            </a:endParaRPr>
          </a:p>
          <a:p>
            <a:pPr marL="0" marR="82550" lvl="0" indent="0" algn="just">
              <a:spcBef>
                <a:spcPts val="800"/>
              </a:spcBef>
              <a:buSzPts val="1100"/>
              <a:buNone/>
            </a:pPr>
            <a:r>
              <a:rPr lang="es-CL" sz="2600" dirty="0">
                <a:effectLst/>
                <a:latin typeface="Arial MT"/>
                <a:ea typeface="MuseoSans-500"/>
                <a:cs typeface="Arial MT"/>
              </a:rPr>
              <a:t>¿Conoce las leyes y normas nacionales e internacionales que da respaldo y legitimidad a la inclusión, la interculturalidad y la transmisión de lengua y cultura de los pueblos indígenas?</a:t>
            </a:r>
            <a:endParaRPr lang="es-CL" sz="2600" dirty="0">
              <a:effectLst/>
              <a:latin typeface="Arial MT"/>
              <a:ea typeface="Arial MT"/>
              <a:cs typeface="Arial MT"/>
            </a:endParaRPr>
          </a:p>
          <a:p>
            <a:pPr marR="82550" indent="0" algn="just">
              <a:spcBef>
                <a:spcPts val="800"/>
              </a:spcBef>
              <a:buNone/>
            </a:pPr>
            <a:endParaRPr lang="es-CL" sz="2600" dirty="0">
              <a:effectLst/>
              <a:latin typeface="Arial MT"/>
              <a:ea typeface="Arial MT"/>
              <a:cs typeface="Arial MT"/>
            </a:endParaRPr>
          </a:p>
          <a:p>
            <a:pPr marL="0" marR="82550" indent="0" algn="just">
              <a:spcBef>
                <a:spcPts val="800"/>
              </a:spcBef>
              <a:spcAft>
                <a:spcPts val="0"/>
              </a:spcAft>
              <a:buNone/>
            </a:pPr>
            <a:endParaRPr lang="es-CL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249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458E35-30E7-DC00-DCA4-8E2641C3E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FE5F5FB-54A4-37D5-CBF5-04246B7E7F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19AF65E3-85EF-44A4-4B0C-20BA66ABA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0F62712-32DF-9094-3C71-BBB065432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Google Shape;369;p17">
            <a:extLst>
              <a:ext uri="{FF2B5EF4-FFF2-40B4-BE49-F238E27FC236}">
                <a16:creationId xmlns:a16="http://schemas.microsoft.com/office/drawing/2014/main" id="{DFA43824-E359-A793-F172-8ADDFE790474}"/>
              </a:ext>
            </a:extLst>
          </p:cNvPr>
          <p:cNvPicPr preferRelativeResize="0"/>
          <p:nvPr/>
        </p:nvPicPr>
        <p:blipFill rotWithShape="1">
          <a:blip r:embed="rId2"/>
          <a:srcRect r="452" b="52525"/>
          <a:stretch/>
        </p:blipFill>
        <p:spPr>
          <a:xfrm>
            <a:off x="95858" y="0"/>
            <a:ext cx="2672864" cy="1614793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966458-A6BA-9C53-55BE-548681928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5210" y="1307507"/>
            <a:ext cx="8978590" cy="4869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600" dirty="0">
                <a:latin typeface="Arial MT"/>
              </a:rPr>
              <a:t>Conversemos …..</a:t>
            </a:r>
          </a:p>
          <a:p>
            <a:pPr marL="0" marR="82550" indent="0" algn="just">
              <a:spcBef>
                <a:spcPts val="800"/>
              </a:spcBef>
              <a:spcAft>
                <a:spcPts val="0"/>
              </a:spcAft>
              <a:buNone/>
            </a:pPr>
            <a:r>
              <a:rPr lang="es-CL" sz="2600" dirty="0">
                <a:latin typeface="Arial MT"/>
              </a:rPr>
              <a:t>Las preguntas pueden ser:</a:t>
            </a:r>
          </a:p>
          <a:p>
            <a:pPr marL="0" marR="82550" lvl="0" indent="0" algn="just">
              <a:spcBef>
                <a:spcPts val="800"/>
              </a:spcBef>
              <a:buSzPts val="1100"/>
              <a:buNone/>
            </a:pPr>
            <a:r>
              <a:rPr lang="es-CL" sz="2600" dirty="0">
                <a:effectLst/>
                <a:latin typeface="Arial MT"/>
                <a:ea typeface="MuseoSans-500"/>
                <a:cs typeface="Arial MT"/>
              </a:rPr>
              <a:t>¿Conoce el proyecto educativo del establecimiento de su hijo/a y considera importante que tenga un sello intercultural?</a:t>
            </a:r>
            <a:endParaRPr lang="es-CL" sz="2600" dirty="0">
              <a:effectLst/>
              <a:latin typeface="Arial MT"/>
              <a:ea typeface="Arial MT"/>
              <a:cs typeface="Arial MT"/>
            </a:endParaRPr>
          </a:p>
          <a:p>
            <a:pPr marL="0" marR="82550" lvl="0" indent="0" algn="just">
              <a:spcBef>
                <a:spcPts val="800"/>
              </a:spcBef>
              <a:buSzPts val="1100"/>
              <a:buNone/>
            </a:pPr>
            <a:r>
              <a:rPr lang="es-CL" sz="2600" dirty="0">
                <a:effectLst/>
                <a:latin typeface="Arial MT"/>
                <a:ea typeface="MuseoSans-500"/>
                <a:cs typeface="Arial MT"/>
              </a:rPr>
              <a:t>¿Conoce la propuesta formativa del establecimiento de su hijo/a?</a:t>
            </a:r>
            <a:endParaRPr lang="es-CL" sz="2600" dirty="0">
              <a:effectLst/>
              <a:latin typeface="Arial MT"/>
              <a:ea typeface="Arial MT"/>
              <a:cs typeface="Arial MT"/>
            </a:endParaRPr>
          </a:p>
          <a:p>
            <a:pPr marL="0" marR="82550" lvl="0" indent="0" algn="just">
              <a:spcBef>
                <a:spcPts val="800"/>
              </a:spcBef>
              <a:buSzPts val="1100"/>
              <a:buNone/>
            </a:pPr>
            <a:r>
              <a:rPr lang="es-CL" sz="2600" dirty="0">
                <a:effectLst/>
                <a:latin typeface="Arial MT"/>
                <a:ea typeface="MuseoSans-500"/>
                <a:cs typeface="Arial MT"/>
              </a:rPr>
              <a:t>¿Cómo cree usted desde su rol puede aportar para enriquecer la propuesta formativa del establecimiento y apoyar el proceso de aprendizaje de su hijo/a?</a:t>
            </a:r>
            <a:endParaRPr lang="es-CL" sz="2600" dirty="0">
              <a:effectLst/>
              <a:latin typeface="Arial MT"/>
              <a:ea typeface="Arial MT"/>
              <a:cs typeface="Arial MT"/>
            </a:endParaRPr>
          </a:p>
          <a:p>
            <a:pPr marR="82550" indent="0" algn="just">
              <a:spcBef>
                <a:spcPts val="800"/>
              </a:spcBef>
              <a:buNone/>
            </a:pPr>
            <a:endParaRPr lang="es-CL" sz="2600" dirty="0">
              <a:effectLst/>
              <a:latin typeface="Arial MT"/>
              <a:ea typeface="Arial MT"/>
              <a:cs typeface="Arial MT"/>
            </a:endParaRPr>
          </a:p>
          <a:p>
            <a:pPr marL="0" marR="82550" indent="0" algn="just">
              <a:spcBef>
                <a:spcPts val="800"/>
              </a:spcBef>
              <a:spcAft>
                <a:spcPts val="0"/>
              </a:spcAft>
              <a:buNone/>
            </a:pPr>
            <a:endParaRPr lang="es-CL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314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00666E-9704-AA57-1347-9C2DF9A06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4716" y="739978"/>
            <a:ext cx="5334930" cy="300414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br>
              <a:rPr lang="en-US" sz="3300" b="1"/>
            </a:br>
            <a:br>
              <a:rPr lang="en-US" sz="3300" b="1"/>
            </a:br>
            <a:br>
              <a:rPr lang="en-US" sz="3300"/>
            </a:br>
            <a:br>
              <a:rPr lang="en-US" sz="3300"/>
            </a:br>
            <a:br>
              <a:rPr lang="en-US" sz="3300"/>
            </a:br>
            <a:endParaRPr lang="en-US" sz="3300"/>
          </a:p>
        </p:txBody>
      </p:sp>
      <p:pic>
        <p:nvPicPr>
          <p:cNvPr id="4" name="Imagen 3" descr="Tabla&#10;&#10;Descripción generada automáticamente">
            <a:extLst>
              <a:ext uri="{FF2B5EF4-FFF2-40B4-BE49-F238E27FC236}">
                <a16:creationId xmlns:a16="http://schemas.microsoft.com/office/drawing/2014/main" id="{7146A470-AFD5-6BBF-6BD1-E3854C204B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000"/>
          <a:stretch/>
        </p:blipFill>
        <p:spPr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5045E228-AD28-F412-2379-EA71E852AB25}"/>
              </a:ext>
            </a:extLst>
          </p:cNvPr>
          <p:cNvGraphicFramePr>
            <a:graphicFrameLocks noGrp="1"/>
          </p:cNvGraphicFramePr>
          <p:nvPr/>
        </p:nvGraphicFramePr>
        <p:xfrm>
          <a:off x="6441929" y="2006201"/>
          <a:ext cx="4955743" cy="1463040"/>
        </p:xfrm>
        <a:graphic>
          <a:graphicData uri="http://schemas.openxmlformats.org/drawingml/2006/table">
            <a:tbl>
              <a:tblPr/>
              <a:tblGrid>
                <a:gridCol w="4955743">
                  <a:extLst>
                    <a:ext uri="{9D8B030D-6E8A-4147-A177-3AD203B41FA5}">
                      <a16:colId xmlns:a16="http://schemas.microsoft.com/office/drawing/2014/main" val="2320915985"/>
                    </a:ext>
                  </a:extLst>
                </a:gridCol>
              </a:tblGrid>
              <a:tr h="552996">
                <a:tc>
                  <a:txBody>
                    <a:bodyPr/>
                    <a:lstStyle/>
                    <a:p>
                      <a:endParaRPr lang="es-CL" dirty="0">
                        <a:latin typeface="Aptos" panose="020B0004020202020204" pitchFamily="34" charset="0"/>
                      </a:endParaRPr>
                    </a:p>
                    <a:p>
                      <a:endParaRPr lang="es-CL" dirty="0">
                        <a:latin typeface="Aptos" panose="020B0004020202020204" pitchFamily="34" charset="0"/>
                      </a:endParaRPr>
                    </a:p>
                    <a:p>
                      <a:r>
                        <a:rPr lang="es-CL" dirty="0">
                          <a:latin typeface="Aptos" panose="020B0004020202020204" pitchFamily="34" charset="0"/>
                        </a:rPr>
                        <a:t>https://peib.mineduc.cl/recursos/set-textos-comunidad-educativa-intercultural/</a:t>
                      </a:r>
                    </a:p>
                    <a:p>
                      <a:endParaRPr lang="es-CL" dirty="0">
                        <a:latin typeface="Aptos" panose="020B00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778849"/>
                  </a:ext>
                </a:extLst>
              </a:tr>
            </a:tbl>
          </a:graphicData>
        </a:graphic>
      </p:graphicFrame>
      <p:pic>
        <p:nvPicPr>
          <p:cNvPr id="3" name="Imagen 2">
            <a:extLst>
              <a:ext uri="{FF2B5EF4-FFF2-40B4-BE49-F238E27FC236}">
                <a16:creationId xmlns:a16="http://schemas.microsoft.com/office/drawing/2014/main" id="{76C59340-7366-0F61-503C-892ED6E618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9141" y="248280"/>
            <a:ext cx="1554615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136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3663</TotalTime>
  <Words>585</Words>
  <Application>Microsoft Office PowerPoint</Application>
  <PresentationFormat>Panorámica</PresentationFormat>
  <Paragraphs>45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7" baseType="lpstr">
      <vt:lpstr>Amasis MT Pro</vt:lpstr>
      <vt:lpstr>Aptos</vt:lpstr>
      <vt:lpstr>Arial</vt:lpstr>
      <vt:lpstr>Arial MT</vt:lpstr>
      <vt:lpstr>Calibri</vt:lpstr>
      <vt:lpstr>Calibri Light</vt:lpstr>
      <vt:lpstr>MuseoSans-500</vt:lpstr>
      <vt:lpstr>Tema de Office</vt:lpstr>
      <vt:lpstr>Presentación de PowerPoint</vt:lpstr>
      <vt:lpstr>Presentación de PowerPoint</vt:lpstr>
      <vt:lpstr>Presentación de PowerPoint</vt:lpstr>
      <vt:lpstr>Objetivo de la jornada </vt:lpstr>
      <vt:lpstr>Presentación de PowerPoint</vt:lpstr>
      <vt:lpstr>Presentación de PowerPoint</vt:lpstr>
      <vt:lpstr>Presentación de PowerPoint</vt:lpstr>
      <vt:lpstr>Presentación de PowerPoint</vt:lpstr>
      <vt:lpstr>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1. Conocimientos previos. Grupos de 4 personas  Tiempo 15 minutos   Para comenzar, en esta sección los invitamos a conectar con sus aprendizajes previos y reflexionar respecto de los conceptos de multiculturalidad e interculturalidad. El objetivo de esta instancia es que, se aproximen a ambas nociones, para comprender posteriormente su vinculación con el contexto y la transformación escolar. Para desarrollar esta primera reflexión, el grupo deberá explorar en conjunto las ideas que asocian con los conceptos multiculturalidad e interculturalidad. Para ello, sigan las siguientes instrucciones:  1. Escriban las ideas que asocien a interculturalidad.  2. Escriban las ideas que asocien a multiculturalidad.  3. Identifiquen, intuitivamente, las relaciones o diferencias posibles entre ambos conceptos.</dc:title>
  <dc:creator>Ericka Castro Quesada</dc:creator>
  <cp:lastModifiedBy>Ericka Castro Quesada</cp:lastModifiedBy>
  <cp:revision>26</cp:revision>
  <dcterms:created xsi:type="dcterms:W3CDTF">2024-01-29T19:52:12Z</dcterms:created>
  <dcterms:modified xsi:type="dcterms:W3CDTF">2025-03-25T10:06:38Z</dcterms:modified>
</cp:coreProperties>
</file>