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5" r:id="rId2"/>
    <p:sldId id="267" r:id="rId3"/>
    <p:sldId id="256" r:id="rId4"/>
    <p:sldId id="559" r:id="rId5"/>
    <p:sldId id="268" r:id="rId6"/>
    <p:sldId id="735" r:id="rId7"/>
    <p:sldId id="277" r:id="rId8"/>
    <p:sldId id="259" r:id="rId9"/>
    <p:sldId id="261" r:id="rId10"/>
    <p:sldId id="260" r:id="rId11"/>
    <p:sldId id="560" r:id="rId12"/>
    <p:sldId id="276" r:id="rId13"/>
    <p:sldId id="739" r:id="rId14"/>
    <p:sldId id="264" r:id="rId15"/>
    <p:sldId id="738" r:id="rId16"/>
    <p:sldId id="740" r:id="rId17"/>
    <p:sldId id="742" r:id="rId18"/>
    <p:sldId id="743" r:id="rId19"/>
    <p:sldId id="741" r:id="rId20"/>
    <p:sldId id="744" r:id="rId21"/>
    <p:sldId id="734" r:id="rId22"/>
    <p:sldId id="543" r:id="rId23"/>
    <p:sldId id="263" r:id="rId2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F7627-8976-4389-A0FB-72C8A96DD950}" type="datetimeFigureOut">
              <a:rPr lang="es-CL" smtClean="0"/>
              <a:t>25-03-2025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ABF01-80E0-42C1-83C9-3F1B1A6D0F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917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60A35-3105-C7CC-5549-1353E8359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1BA10B-F384-5D3D-B6D0-5E69A8F14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7D0A47-05BB-B97D-D38E-B3DF6C3D2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5F05-C0D2-460B-88F9-3FB3BCF16740}" type="datetimeFigureOut">
              <a:rPr lang="es-CL" smtClean="0"/>
              <a:t>25-03-2025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BD5625-C4DA-0F5D-5150-4CB7CC79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2B3DE0-05C3-0734-E574-74CF40473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141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50D85C-2911-3C5D-FA91-B6533F9BB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8A160B-38C2-41A1-D1FC-CCCF5F859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F79872-FA49-33F1-26AD-7F7AF5788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5F05-C0D2-460B-88F9-3FB3BCF16740}" type="datetimeFigureOut">
              <a:rPr lang="es-CL" smtClean="0"/>
              <a:t>25-03-2025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4E63D3-CAA0-606C-0516-F70012CE2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0E6A1A-71AE-A20A-3883-64D12653D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0410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9DD02CA-E4BB-A899-03EC-8198FAA1A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59B7D4-53BD-73CA-AFA6-AB4ADF749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2001BB-9546-F608-F365-F724EBD54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5F05-C0D2-460B-88F9-3FB3BCF16740}" type="datetimeFigureOut">
              <a:rPr lang="es-CL" smtClean="0"/>
              <a:t>25-03-2025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32136F-9B3B-44F2-22CB-4268093C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C13D1A-FC36-DBDA-2B39-62322996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892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FF3B1-1B18-C6C5-B5A4-47A279507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48470D-E195-071E-C181-253F1E3B0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5E27D5-50BE-34D9-CA13-B7BB67E89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5F05-C0D2-460B-88F9-3FB3BCF16740}" type="datetimeFigureOut">
              <a:rPr lang="es-CL" smtClean="0"/>
              <a:t>25-03-2025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D3C16B-88EE-DACC-2EB4-89B34182C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2BD0A3-8484-29AF-32BF-1E358337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03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D31810-E6E8-98DF-A0FF-3837206CD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9DD5D9-B41E-C74F-56EC-890633C96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2591BF-81DD-3996-F802-07D73862C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5F05-C0D2-460B-88F9-3FB3BCF16740}" type="datetimeFigureOut">
              <a:rPr lang="es-CL" smtClean="0"/>
              <a:t>25-03-2025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97D36C-0466-0757-3A65-F63909827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99A4B8-82C0-CF2C-BC29-2FB388FDF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4427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1325BA-71EF-2308-D8CE-E48964E36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1932E6-23E7-1FE3-56EC-5461B68C42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9B437D0-DB3B-032D-BF02-150CF7DEF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DCAB5A-906E-9B1F-1B82-A9D0DD8D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5F05-C0D2-460B-88F9-3FB3BCF16740}" type="datetimeFigureOut">
              <a:rPr lang="es-CL" smtClean="0"/>
              <a:t>25-03-2025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493D92-AC8E-16DE-BC3F-6A8D784E8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E2CCC3-0B48-73F7-402A-ECB3BBB27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427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3E7A6-A4CC-7CD0-5179-162FA7F12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DE851F-D6F2-7FCA-988C-7EEE0BA41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85BE3D-BA63-B6AB-9E7D-FD3604CEE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232A9D8-22C6-8770-C2CA-3CDF1C11A9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50088E7-07ED-F95C-CE01-6059BB3AA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13B8E67-F880-8BEB-487B-A5896D2C8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5F05-C0D2-460B-88F9-3FB3BCF16740}" type="datetimeFigureOut">
              <a:rPr lang="es-CL" smtClean="0"/>
              <a:t>25-03-2025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8438BA4-092D-91DC-9508-2BE3D3059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5EFCB7-D6FB-5379-92EC-1E9814CCE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1333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E32ABD-66D6-656F-7569-8AC596047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368F8E1-BAAB-0221-8E11-F85546A3C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5F05-C0D2-460B-88F9-3FB3BCF16740}" type="datetimeFigureOut">
              <a:rPr lang="es-CL" smtClean="0"/>
              <a:t>25-03-2025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AE744BF-9B63-05A6-2C6D-98717BA00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815BDF8-7F1F-D8BB-0823-5BF7FDBF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962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C68A27-B09F-651B-6A5D-A357967BF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5F05-C0D2-460B-88F9-3FB3BCF16740}" type="datetimeFigureOut">
              <a:rPr lang="es-CL" smtClean="0"/>
              <a:t>25-03-2025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C2744B-5B04-49A0-1978-497F1E0DF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A448C79-650A-4431-C07B-F92AFD1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457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DCA272-C21B-B11D-5174-020AAFE8C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6B1022-C5A8-29B4-EE8F-D0860AFF8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E7E9FE-429B-6947-1847-CCE73A012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ED51C5-D08C-BCE5-F03F-F3BDF39B6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5F05-C0D2-460B-88F9-3FB3BCF16740}" type="datetimeFigureOut">
              <a:rPr lang="es-CL" smtClean="0"/>
              <a:t>25-03-2025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3F7FC4-AC7A-E8BB-96EF-A5CAF3C88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02BCAF-3615-C8D6-8C6A-895ECCD2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6395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A546BD-0CF5-C6BD-6644-457FC9A99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9618C51-DF02-0FCD-EFC2-EE11DECAE2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B443DB-523C-9160-A8B1-EF8BCAA26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F23459-F5D3-4331-1325-5847ED83B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5F05-C0D2-460B-88F9-3FB3BCF16740}" type="datetimeFigureOut">
              <a:rPr lang="es-CL" smtClean="0"/>
              <a:t>25-03-2025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9C0484-667D-A078-67DE-35E4A8BCE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97BA17-14F5-4A63-DD37-C1B9F36A4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409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89BF2E3-9689-F94E-3C75-86B1663A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3702DB-F347-3E25-D98E-BCB2448AA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6ED7B7-11D9-727B-B14C-DD0AD167A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B5F05-C0D2-460B-88F9-3FB3BCF16740}" type="datetimeFigureOut">
              <a:rPr lang="es-CL" smtClean="0"/>
              <a:t>25-03-2025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93EA93-11A6-A55B-1AE2-3BB485E30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F13B64-8936-CEF9-4A31-FAF2901CD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051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6RRicW264lVEvWdWrHk_tM-loYLdVt3L/view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dee.cl/uncategorized/fiestas-patrias-en-escuelas-multiculturales-un-18-sin-puro-chile/" TargetMode="External"/><Relationship Id="rId2" Type="http://schemas.openxmlformats.org/officeDocument/2006/relationships/hyperlink" Target="https://www.biobiochile.cl/noticias/nacional/region-metropolitana/2023/07/06/racismo-bullying-profesor-denuncia-discriminacion-hacia-alumnas-extranjeras-en-tour-por-duoc-uc.s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16BAE1-50F0-17C9-C3C3-292E3AD8E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s-ES" dirty="0">
                <a:latin typeface="Aptos" panose="020B0004020202020204" pitchFamily="34" charset="0"/>
              </a:rPr>
              <a:t>Objetivo de la jornada </a:t>
            </a:r>
            <a:endParaRPr lang="es-CL" dirty="0">
              <a:latin typeface="Aptos" panose="020B00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6887628-1D06-8E36-F127-00ED3F8648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1" r="24648"/>
          <a:stretch/>
        </p:blipFill>
        <p:spPr>
          <a:xfrm>
            <a:off x="838200" y="479493"/>
            <a:ext cx="3658559" cy="472796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2710B2-0F72-611A-B060-764601B73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79680"/>
            <a:ext cx="5458838" cy="1799840"/>
          </a:xfrm>
        </p:spPr>
        <p:txBody>
          <a:bodyPr>
            <a:normAutofit/>
          </a:bodyPr>
          <a:lstStyle/>
          <a:p>
            <a:r>
              <a:rPr lang="es-ES" dirty="0"/>
              <a:t>Sensibilizar y conocer los principales ámbitos de acción que constituye una comunidad educativa intercultural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21821B-78E5-C5C7-29C1-62F19C009A01}"/>
              </a:ext>
            </a:extLst>
          </p:cNvPr>
          <p:cNvSpPr txBox="1"/>
          <p:nvPr/>
        </p:nvSpPr>
        <p:spPr>
          <a:xfrm rot="10800000" flipV="1">
            <a:off x="1036320" y="3429000"/>
            <a:ext cx="2718512" cy="147732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s-ES" b="1" dirty="0"/>
              <a:t>Para transformar </a:t>
            </a:r>
          </a:p>
          <a:p>
            <a:endParaRPr lang="es-ES" b="1" dirty="0"/>
          </a:p>
          <a:p>
            <a:r>
              <a:rPr lang="es-ES" b="1" dirty="0"/>
              <a:t>Erika Castro</a:t>
            </a:r>
          </a:p>
          <a:p>
            <a:r>
              <a:rPr lang="es-ES" b="1" dirty="0"/>
              <a:t>PEIB </a:t>
            </a:r>
          </a:p>
          <a:p>
            <a:r>
              <a:rPr lang="es-ES" b="1" dirty="0"/>
              <a:t>2025</a:t>
            </a:r>
            <a:endParaRPr lang="es-CL" b="1" dirty="0"/>
          </a:p>
        </p:txBody>
      </p:sp>
      <p:pic>
        <p:nvPicPr>
          <p:cNvPr id="4" name="Google Shape;369;p17">
            <a:extLst>
              <a:ext uri="{FF2B5EF4-FFF2-40B4-BE49-F238E27FC236}">
                <a16:creationId xmlns:a16="http://schemas.microsoft.com/office/drawing/2014/main" id="{D27F8269-EBCB-449D-910D-0DF641DB132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452" b="52525"/>
          <a:stretch/>
        </p:blipFill>
        <p:spPr>
          <a:xfrm>
            <a:off x="2739313" y="5357671"/>
            <a:ext cx="3155649" cy="135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8AFA965-6F14-3B2E-BABE-7DF166AC4A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0" y="6002269"/>
            <a:ext cx="155448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3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B270CA9B-D7F3-FE9A-0177-E58F4AFE3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693" y="256381"/>
            <a:ext cx="5157787" cy="823912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es-ES"/>
              <a:t> Qué entiendo por la educación </a:t>
            </a:r>
            <a:r>
              <a:rPr lang="es-ES" dirty="0"/>
              <a:t>intercultural </a:t>
            </a:r>
            <a:endParaRPr lang="es-CL" dirty="0"/>
          </a:p>
        </p:txBody>
      </p:sp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F1BB8AAE-6C94-850A-E9D8-C1A60C87E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8694" y="1162229"/>
            <a:ext cx="5157786" cy="45890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s-CL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B6AB32D7-62CD-217F-3766-D0EB839E6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6381"/>
            <a:ext cx="5183188" cy="823912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es-ES" dirty="0"/>
              <a:t>Importancia de la educación intercultural para transformar la escuela </a:t>
            </a:r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A09CF861-5867-179D-D00E-1294ED6635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2" y="1162227"/>
            <a:ext cx="5157786" cy="458909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s-C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9DA5E47-95C9-D603-7497-B71B769A7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6371" y="5851746"/>
            <a:ext cx="155461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2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B6CE49-5116-568C-F5E2-66E1C6C37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E18F6E8B-15ED-43C7-94BA-91549A651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3B69C1-D0C1-6FFD-B327-FDC2F7B8C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023754"/>
            <a:ext cx="4900144" cy="2736965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en-US" sz="3800"/>
            </a:br>
            <a:r>
              <a:rPr lang="en-US" sz="3800" b="1"/>
              <a:t> “Propuesta Pedagógica Intercultural”. </a:t>
            </a:r>
            <a:br>
              <a:rPr lang="en-US" sz="3800" b="1"/>
            </a:br>
            <a:endParaRPr lang="en-US" sz="380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10B47B03-6183-E47A-7226-87BA4F98D19C}"/>
              </a:ext>
            </a:extLst>
          </p:cNvPr>
          <p:cNvSpPr txBox="1"/>
          <p:nvPr/>
        </p:nvSpPr>
        <p:spPr>
          <a:xfrm>
            <a:off x="1113809" y="1016076"/>
            <a:ext cx="4900143" cy="1709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/>
              <a:t>10 minutos</a:t>
            </a:r>
          </a:p>
        </p:txBody>
      </p:sp>
      <p:grpSp>
        <p:nvGrpSpPr>
          <p:cNvPr id="20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áfico 2" descr="Reloj despertador con relleno sólido">
            <a:extLst>
              <a:ext uri="{FF2B5EF4-FFF2-40B4-BE49-F238E27FC236}">
                <a16:creationId xmlns:a16="http://schemas.microsoft.com/office/drawing/2014/main" id="{6D22B46B-D874-5091-D85E-DA73056C9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0583" y="471748"/>
            <a:ext cx="2552007" cy="255200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2528817-33BF-B216-FA81-F09B39AB77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1" r="24648"/>
          <a:stretch/>
        </p:blipFill>
        <p:spPr>
          <a:xfrm>
            <a:off x="8521623" y="3676230"/>
            <a:ext cx="2371902" cy="25520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7B4E67E-4CE7-E17E-4A6F-B2A1AB81A552}"/>
              </a:ext>
            </a:extLst>
          </p:cNvPr>
          <p:cNvSpPr txBox="1"/>
          <p:nvPr/>
        </p:nvSpPr>
        <p:spPr>
          <a:xfrm rot="10800000" flipV="1">
            <a:off x="8536254" y="5025362"/>
            <a:ext cx="2718512" cy="92333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s-ES" b="1" dirty="0"/>
              <a:t> Profundiza y Reflexiona </a:t>
            </a:r>
          </a:p>
          <a:p>
            <a:endParaRPr lang="es-ES" b="1" dirty="0"/>
          </a:p>
          <a:p>
            <a:endParaRPr lang="es-CL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BE2F23E-CF8A-F0CD-7ACA-820DFA3589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91" y="6074550"/>
            <a:ext cx="155461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7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920F6A-9105-C1AB-DDE1-56ABFC04D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918" y="637759"/>
            <a:ext cx="10515600" cy="582286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</a:pPr>
            <a:endParaRPr lang="es-CL" sz="1800" dirty="0"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</a:pPr>
            <a:endParaRPr lang="es-CL" sz="18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s-CL" sz="2000" dirty="0">
                <a:solidFill>
                  <a:schemeClr val="accent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“</a:t>
            </a:r>
            <a:r>
              <a:rPr lang="es-CL" sz="2000" b="1" dirty="0">
                <a:solidFill>
                  <a:schemeClr val="accent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La pedagogía intercultural </a:t>
            </a:r>
            <a:r>
              <a:rPr lang="es-CL" sz="20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se orienta a la interacción respetuosa de las distintas culturas que convergen dentro y fuera del aula </a:t>
            </a:r>
            <a:r>
              <a:rPr lang="es-CL" sz="2000" dirty="0">
                <a:solidFill>
                  <a:schemeClr val="accent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a través de metodologías pertinentes</a:t>
            </a:r>
            <a:r>
              <a:rPr lang="es-CL" sz="20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, asume las características de los y las estudiantes, su forma de aprehender el mundo, sus creencias, estilos de vida, saberes, historias, prácticas, lenguajes y las distintas fuentes de construcción de sentido de sus identidades para </a:t>
            </a:r>
            <a:r>
              <a:rPr lang="es-CL" sz="2000" dirty="0">
                <a:solidFill>
                  <a:schemeClr val="accent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lograr aprendizajes integrales y de calidad</a:t>
            </a:r>
            <a:r>
              <a:rPr lang="es-CL" sz="20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, favoreciendo en las comunidades educativas espacios de participación, comunicación y diálogo con otros, sin desconocer el conflicto que muchas veces caracteriza las relaciones entre grupos.” </a:t>
            </a:r>
          </a:p>
          <a:p>
            <a:pPr marL="0" indent="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s-CL" sz="18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(Prácticas pedagógicas interculturales: Reflexiones, experiencias y posibilidades desde el </a:t>
            </a:r>
            <a:r>
              <a:rPr lang="es-CL" sz="1800" dirty="0" err="1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aula.CPEIP</a:t>
            </a:r>
            <a:r>
              <a:rPr lang="es-CL" sz="18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 2018</a:t>
            </a:r>
            <a:r>
              <a:rPr lang="es-CL" sz="18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  </a:t>
            </a:r>
            <a:r>
              <a:rPr lang="es-CL" sz="18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)</a:t>
            </a:r>
            <a:endParaRPr lang="es-CL" sz="1800" dirty="0"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457200" lvl="1" indent="0" algn="ctr">
              <a:buNone/>
            </a:pPr>
            <a:endParaRPr lang="es-CL" i="1" dirty="0">
              <a:solidFill>
                <a:schemeClr val="accent2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5E37B06-5691-2653-CF15-FA50B0028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1" y="6074550"/>
            <a:ext cx="155461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69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7611F-8C95-6E43-8D4C-82D6C6DA7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D82506-148A-E325-E186-3128D55E5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918" y="637759"/>
            <a:ext cx="10515600" cy="582286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</a:pPr>
            <a:endParaRPr lang="es-CL" sz="2000" b="1" dirty="0">
              <a:solidFill>
                <a:schemeClr val="accent2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s-CL" sz="2000" b="1" dirty="0">
                <a:solidFill>
                  <a:schemeClr val="accent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La pedagogía intercultural </a:t>
            </a:r>
            <a:r>
              <a:rPr lang="es-CL" sz="20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propicia que los y las  docentes y educadores tradicionales: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CL" sz="2000" dirty="0"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C</a:t>
            </a:r>
            <a:r>
              <a:rPr lang="es-CL" sz="20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uestionen sus propias visiones y reflexionen sobre su propia práctica pedagógica,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CL" sz="2000" dirty="0"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D</a:t>
            </a:r>
            <a:r>
              <a:rPr lang="es-CL" sz="20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iseñando, planificando y organizando las clases 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CL" sz="20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Promoviendo en el estudiantado un rol protagonista </a:t>
            </a:r>
          </a:p>
          <a:p>
            <a:pPr marL="0" indent="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s-CL" sz="2000" dirty="0"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P</a:t>
            </a:r>
            <a:r>
              <a:rPr lang="es-CL" sz="20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ara: </a:t>
            </a:r>
            <a:endParaRPr lang="es-CL" sz="2000" dirty="0">
              <a:highlight>
                <a:srgbClr val="FFFFFF"/>
              </a:highlight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CL" sz="20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Formular  preguntas que problematice en las desigualdades socioculturales, las jerarquías y arbitrariedades de la construcción del conocimiento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CL" sz="20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Construir  posturas y tomar decisiones,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CL" sz="2000" dirty="0"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D</a:t>
            </a:r>
            <a:r>
              <a:rPr lang="es-CL" sz="20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esarrollar un rol activo, reflexivo y propositivo mediante el diálogo intercultural.</a:t>
            </a:r>
            <a:endParaRPr lang="es-CL" sz="2000" dirty="0"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</a:pPr>
            <a:endParaRPr lang="es-CL" i="1" dirty="0">
              <a:solidFill>
                <a:schemeClr val="accent2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0D91505-A669-F39D-05C1-558FAF988EF6}"/>
              </a:ext>
            </a:extLst>
          </p:cNvPr>
          <p:cNvSpPr txBox="1">
            <a:spLocks/>
          </p:cNvSpPr>
          <p:nvPr/>
        </p:nvSpPr>
        <p:spPr>
          <a:xfrm>
            <a:off x="751318" y="790159"/>
            <a:ext cx="10515600" cy="5822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s-CL" sz="2000" b="1" dirty="0">
              <a:solidFill>
                <a:schemeClr val="accent2"/>
              </a:solidFill>
              <a:highlight>
                <a:srgbClr val="FFFFFF"/>
              </a:highlight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s-CL" i="1" dirty="0">
              <a:solidFill>
                <a:schemeClr val="accent2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C69D2DD-7F18-9823-C9C5-EEB7125F9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64"/>
            <a:ext cx="155461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76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920F6A-9105-C1AB-DDE1-56ABFC04D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160"/>
            <a:ext cx="3427001" cy="3908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0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Las formas de enseñanza que posibilitan interculturalidad en el espacio educativo 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ES" sz="2000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s-ES" sz="2000" dirty="0">
              <a:latin typeface="Aptos" panose="020B0004020202020204" pitchFamily="34" charset="0"/>
            </a:endParaRPr>
          </a:p>
          <a:p>
            <a:endParaRPr lang="es-CL" sz="2000" dirty="0"/>
          </a:p>
        </p:txBody>
      </p:sp>
      <p:pic>
        <p:nvPicPr>
          <p:cNvPr id="2" name="image11.png">
            <a:extLst>
              <a:ext uri="{FF2B5EF4-FFF2-40B4-BE49-F238E27FC236}">
                <a16:creationId xmlns:a16="http://schemas.microsoft.com/office/drawing/2014/main" id="{625839FC-5283-A5C4-BF74-38A2545E89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82485" y="1349829"/>
            <a:ext cx="10218113" cy="532311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7BF4363-C509-3EA2-D3E6-B03FA0E99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1" y="6074550"/>
            <a:ext cx="155461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86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E40A0-FC4A-11A6-14C1-EA6761FC5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940769-C0C7-C9B6-6E41-54C169944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918" y="637759"/>
            <a:ext cx="10515600" cy="582286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</a:pPr>
            <a:endParaRPr lang="es-CL" sz="2000" b="1" dirty="0">
              <a:solidFill>
                <a:schemeClr val="accent2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s-CL" sz="2000" b="1" dirty="0">
                <a:solidFill>
                  <a:schemeClr val="accent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Las prácticas pedagógicas interculturales </a:t>
            </a:r>
            <a:r>
              <a:rPr lang="es-CL" sz="20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son “las acciones </a:t>
            </a:r>
            <a:r>
              <a:rPr lang="es-CL" sz="2000" dirty="0">
                <a:solidFill>
                  <a:schemeClr val="accent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planificadas y sistemáticas </a:t>
            </a:r>
            <a:r>
              <a:rPr lang="es-CL" sz="20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que realiza un docente </a:t>
            </a:r>
            <a:r>
              <a:rPr lang="es-CL" sz="2000" dirty="0">
                <a:solidFill>
                  <a:schemeClr val="accent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dentro y fuera del aula</a:t>
            </a:r>
            <a:r>
              <a:rPr lang="es-CL" sz="20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, con el fin de asegurar el desarrollo integral y oportunidades de aprendizajes interculturales y de calidad para sus estudiantes, a través de interacciones pedagógicas que permiten enriquecer el proceso de enseñanza y aprendizaje a partir del </a:t>
            </a:r>
            <a:r>
              <a:rPr lang="es-CL" sz="2000" dirty="0">
                <a:solidFill>
                  <a:schemeClr val="accent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intercambio respetuoso de diferentes identidades, saberes, historias, manifestaciones culturales y espirituales que conviven en el aula. </a:t>
            </a:r>
            <a:r>
              <a:rPr lang="es-CL" sz="20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Para lograrlo, el profesorado asume una </a:t>
            </a:r>
            <a:r>
              <a:rPr lang="es-CL" sz="2000" dirty="0">
                <a:solidFill>
                  <a:schemeClr val="accent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posición crítica frente a las asimetrías existentes</a:t>
            </a:r>
            <a:r>
              <a:rPr lang="es-CL" sz="20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, y mediante la </a:t>
            </a:r>
            <a:r>
              <a:rPr lang="es-CL" sz="2000" dirty="0">
                <a:solidFill>
                  <a:schemeClr val="accent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autorreflexión</a:t>
            </a:r>
            <a:r>
              <a:rPr lang="es-CL" sz="20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, la retroalimentación y el trabajo colaborativo con distintos miembros de la comunidad educativa, transforma </a:t>
            </a:r>
            <a:r>
              <a:rPr lang="es-CL" sz="2000" dirty="0">
                <a:solidFill>
                  <a:schemeClr val="accent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progresivamente su propia práctica </a:t>
            </a:r>
            <a:r>
              <a:rPr lang="es-CL" sz="20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y el espacio educativo, generando ambientes de aprendizaje acogedores y democráticos que favorecen las condiciones para construir estilos de vida sostenibles y un buen vivir”. </a:t>
            </a:r>
          </a:p>
          <a:p>
            <a:pPr marL="0" indent="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s-CL" sz="18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(Prácticas pedagógicas interculturales: Reflexiones, experiencias y posibilidades desde el </a:t>
            </a:r>
            <a:r>
              <a:rPr lang="es-CL" sz="1800" dirty="0" err="1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aula.CPEIP</a:t>
            </a:r>
            <a:r>
              <a:rPr lang="es-CL" sz="18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 2018)</a:t>
            </a:r>
            <a:endParaRPr lang="es-CL" sz="1800" dirty="0"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</a:pPr>
            <a:endParaRPr lang="es-CL" i="1" dirty="0">
              <a:solidFill>
                <a:schemeClr val="accent2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41FE4CD-DDD1-8A57-5479-79C463CAC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1" y="6074550"/>
            <a:ext cx="155461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2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C96DE6-8489-6660-993D-E8342E296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26436C-02CA-35D6-4894-8D1158504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59" y="2623381"/>
            <a:ext cx="3888528" cy="3553581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800"/>
              </a:spcAft>
              <a:buNone/>
            </a:pPr>
            <a:endParaRPr lang="es-CL" sz="2000" b="1">
              <a:effectLst/>
              <a:highlight>
                <a:srgbClr val="FFFFFF"/>
              </a:highlight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800"/>
              </a:spcAft>
              <a:buNone/>
            </a:pPr>
            <a:endParaRPr lang="es-CL" sz="2000" i="1">
              <a:latin typeface="Aptos" panose="020B0004020202020204" pitchFamily="34" charset="0"/>
            </a:endParaRPr>
          </a:p>
        </p:txBody>
      </p:sp>
      <p:pic>
        <p:nvPicPr>
          <p:cNvPr id="2" name="image43.png">
            <a:extLst>
              <a:ext uri="{FF2B5EF4-FFF2-40B4-BE49-F238E27FC236}">
                <a16:creationId xmlns:a16="http://schemas.microsoft.com/office/drawing/2014/main" id="{8F6FFDBD-BA05-5460-12F0-9F19343331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412542" y="1"/>
            <a:ext cx="5260956" cy="6857999"/>
          </a:xfrm>
          <a:prstGeom prst="rect">
            <a:avLst/>
          </a:prstGeom>
        </p:spPr>
      </p:pic>
      <p:pic>
        <p:nvPicPr>
          <p:cNvPr id="4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AD5C9B9-DC95-A007-FAD9-F7DDB8FEE9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1" r="24648"/>
          <a:stretch/>
        </p:blipFill>
        <p:spPr>
          <a:xfrm>
            <a:off x="838201" y="239486"/>
            <a:ext cx="2318656" cy="288471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F401E0C-496D-1597-B380-C9ACBA5F5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1681843"/>
            <a:ext cx="2394856" cy="263434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0BC35FC-0093-735F-63BD-742FED24A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91" y="6074550"/>
            <a:ext cx="155461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3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5B4F6-EE9B-288A-B3C9-3AB526577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A737A5-F83E-1663-4048-8DB8A9080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023754"/>
            <a:ext cx="4900144" cy="2736965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en-US" sz="3800" dirty="0"/>
            </a:br>
            <a:r>
              <a:rPr lang="en-US" sz="3800" b="1" dirty="0"/>
              <a:t> “Ahora me toca a mí”</a:t>
            </a:r>
            <a:endParaRPr lang="en-US" sz="3800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EC3EF62E-34ED-3895-32D5-7C66FC958076}"/>
              </a:ext>
            </a:extLst>
          </p:cNvPr>
          <p:cNvSpPr txBox="1"/>
          <p:nvPr/>
        </p:nvSpPr>
        <p:spPr>
          <a:xfrm>
            <a:off x="1113809" y="1016076"/>
            <a:ext cx="4900143" cy="1709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/>
              <a:t>03 minutos</a:t>
            </a:r>
          </a:p>
        </p:txBody>
      </p:sp>
      <p:pic>
        <p:nvPicPr>
          <p:cNvPr id="3" name="Gráfico 2" descr="Reloj despertador con relleno sólido">
            <a:extLst>
              <a:ext uri="{FF2B5EF4-FFF2-40B4-BE49-F238E27FC236}">
                <a16:creationId xmlns:a16="http://schemas.microsoft.com/office/drawing/2014/main" id="{F00F19C6-D572-6659-4831-D49ED23F5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0583" y="471748"/>
            <a:ext cx="2552007" cy="2552007"/>
          </a:xfrm>
          <a:prstGeom prst="rect">
            <a:avLst/>
          </a:prstGeom>
        </p:spPr>
      </p:pic>
      <p:pic>
        <p:nvPicPr>
          <p:cNvPr id="5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B8025EF-47A3-9901-478C-28634BF7FA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1" r="24648"/>
          <a:stretch/>
        </p:blipFill>
        <p:spPr>
          <a:xfrm>
            <a:off x="8000583" y="3208712"/>
            <a:ext cx="2898217" cy="25520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30F776-0E2B-E8CE-081F-FD53BCC33DDC}"/>
              </a:ext>
            </a:extLst>
          </p:cNvPr>
          <p:cNvSpPr txBox="1"/>
          <p:nvPr/>
        </p:nvSpPr>
        <p:spPr>
          <a:xfrm rot="10800000" flipV="1">
            <a:off x="8090435" y="4745347"/>
            <a:ext cx="2718512" cy="92333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s-ES" b="1" dirty="0"/>
              <a:t> Movilízate y Transforma </a:t>
            </a:r>
          </a:p>
          <a:p>
            <a:endParaRPr lang="es-ES" b="1" dirty="0"/>
          </a:p>
          <a:p>
            <a:endParaRPr lang="es-CL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FEC4983-6A22-B3AF-46DC-08E90916F7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91" y="6074550"/>
            <a:ext cx="155461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8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CD837-02D9-A5C1-F7C4-ECFAD2B13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0F0F4C-4BDA-AEAE-3C26-25303DD6E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918" y="607279"/>
            <a:ext cx="10515600" cy="582286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</a:pPr>
            <a:endParaRPr lang="es-CL" sz="2000" b="1" dirty="0">
              <a:solidFill>
                <a:schemeClr val="accent2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</a:pPr>
            <a:endParaRPr lang="es-CL" i="1" dirty="0">
              <a:solidFill>
                <a:schemeClr val="accent2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726B58-6456-407E-8160-39C5473FA5A0}"/>
              </a:ext>
            </a:extLst>
          </p:cNvPr>
          <p:cNvSpPr txBox="1"/>
          <p:nvPr/>
        </p:nvSpPr>
        <p:spPr>
          <a:xfrm>
            <a:off x="264160" y="914400"/>
            <a:ext cx="11033760" cy="5029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000" dirty="0">
                <a:solidFill>
                  <a:schemeClr val="accent2"/>
                </a:solidFill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L</a:t>
            </a:r>
            <a:r>
              <a:rPr lang="es-CL" sz="2000" dirty="0">
                <a:solidFill>
                  <a:schemeClr val="accent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a  propuesta pedagógica </a:t>
            </a:r>
            <a:r>
              <a:rPr lang="es-CL" sz="20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es una instancia en donde docentes y educadores tradicionales, tienen la posibilidad de </a:t>
            </a:r>
            <a:r>
              <a:rPr lang="es-CL" sz="2000" dirty="0">
                <a:solidFill>
                  <a:schemeClr val="accent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crear un espacio  favorable que brinde oportunidades a todos y todas </a:t>
            </a:r>
            <a:r>
              <a:rPr lang="es-CL" sz="20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las/los estudiantes para compartir valores, creencias, historias y experiencias de vida generando, de esta manera,  una cultura de aprendizaje 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0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Para lograr esto, </a:t>
            </a:r>
            <a:r>
              <a:rPr lang="es-CL" sz="2000" dirty="0"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se propone </a:t>
            </a:r>
            <a:r>
              <a:rPr lang="es-CL" sz="20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:</a:t>
            </a:r>
            <a:endParaRPr lang="es-CL" sz="2000" dirty="0"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s-CL" sz="2000" u="none" strike="noStrike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Pensar bien en lo que quieren que sus estudiantes aprendan: ¿Qué conocimientos y habilidades son importantes? ¿Por qué?</a:t>
            </a:r>
            <a:endParaRPr lang="es-CL" sz="2000" u="none" strike="noStrike" dirty="0"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s-CL" sz="2000" u="none" strike="noStrike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Conectar el aprendizaje con la vida real: Hacer que las clases sean interesantes y útiles para los/as estudiantes, relacionándolas con sus experiencias y con su comunidad.</a:t>
            </a:r>
            <a:endParaRPr lang="es-CL" sz="2000" u="none" strike="noStrike" dirty="0"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s-CL" sz="2000" u="none" strike="noStrike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Respetar todas las culturas: Valorar los conocimientos y las costumbres de todos los estudiantes, incluyendo a aquellos que vienen de pueblos indígenas u otra</a:t>
            </a:r>
            <a:r>
              <a:rPr lang="es-CL" sz="2000" b="1" u="none" strike="noStrike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s culturas.</a:t>
            </a:r>
            <a:endParaRPr lang="es-CL" sz="2000" u="none" strike="noStrike" dirty="0"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s-CL" sz="2000" u="none" strike="noStrike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Crear un diálogo: Fomentar conversaciones donde todos puedan compartir sus ideas y aprender unos de otros.</a:t>
            </a:r>
            <a:endParaRPr lang="es-CL" sz="2000" u="none" strike="noStrike" dirty="0"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D10D1AE-C85D-2216-E483-9766515E1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1" y="6074550"/>
            <a:ext cx="155461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24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375AA-F5AB-ACE5-1CD6-5514856D9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D2A35-1411-C719-D257-58B5F2D15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001" y="690880"/>
            <a:ext cx="9306559" cy="4964078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es-C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2700" b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3. movilízate y transforma</a:t>
            </a:r>
            <a:br>
              <a:rPr lang="es-CL" sz="18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18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Grupos de 4 personas </a:t>
            </a:r>
            <a:br>
              <a:rPr lang="es-C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sz="18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invitamos a  movilizarte y realizar el siguiente ejercicio para revisar tus propias prácticas  y planificar e implementar experiencias de aprendizajes que promuevan la interculturalidad.</a:t>
            </a:r>
            <a:br>
              <a:rPr lang="es-C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ello, realiza el siguiente ejercicio </a:t>
            </a:r>
            <a:br>
              <a:rPr lang="es-C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L" dirty="0">
              <a:latin typeface="Aptos" panose="020B0004020202020204" pitchFamily="34" charset="0"/>
            </a:endParaRPr>
          </a:p>
        </p:txBody>
      </p:sp>
      <p:pic>
        <p:nvPicPr>
          <p:cNvPr id="3" name="Gráfico 2" descr="Reloj despertador con relleno sólido">
            <a:extLst>
              <a:ext uri="{FF2B5EF4-FFF2-40B4-BE49-F238E27FC236}">
                <a16:creationId xmlns:a16="http://schemas.microsoft.com/office/drawing/2014/main" id="{51B2DCBC-C9C8-4DA6-4E05-09881B6D7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4287" y="120145"/>
            <a:ext cx="1541580" cy="1541580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CB056D73-959E-9B22-3764-CBB1DF582539}"/>
              </a:ext>
            </a:extLst>
          </p:cNvPr>
          <p:cNvSpPr txBox="1"/>
          <p:nvPr/>
        </p:nvSpPr>
        <p:spPr>
          <a:xfrm>
            <a:off x="9560560" y="1371600"/>
            <a:ext cx="2245361" cy="1499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19"/>
              </a:lnSpc>
            </a:pPr>
            <a:r>
              <a:rPr lang="en-US" sz="2400" b="1" dirty="0">
                <a:solidFill>
                  <a:srgbClr val="F2D039"/>
                </a:solidFill>
                <a:latin typeface="Aptos" panose="020B0004020202020204" pitchFamily="34" charset="0"/>
              </a:rPr>
              <a:t>15 trabajo </a:t>
            </a:r>
          </a:p>
          <a:p>
            <a:pPr algn="ctr">
              <a:lnSpc>
                <a:spcPts val="6319"/>
              </a:lnSpc>
            </a:pPr>
            <a:r>
              <a:rPr lang="en-US" sz="2400" b="1" dirty="0">
                <a:solidFill>
                  <a:srgbClr val="F2D039"/>
                </a:solidFill>
                <a:latin typeface="Aptos" panose="020B0004020202020204" pitchFamily="34" charset="0"/>
              </a:rPr>
              <a:t>10 exposición 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B63E211-1018-784E-4DF6-F79E8170F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266212"/>
              </p:ext>
            </p:extLst>
          </p:nvPr>
        </p:nvGraphicFramePr>
        <p:xfrm>
          <a:off x="1072054" y="3411521"/>
          <a:ext cx="10216056" cy="2932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5352">
                  <a:extLst>
                    <a:ext uri="{9D8B030D-6E8A-4147-A177-3AD203B41FA5}">
                      <a16:colId xmlns:a16="http://schemas.microsoft.com/office/drawing/2014/main" val="44004796"/>
                    </a:ext>
                  </a:extLst>
                </a:gridCol>
                <a:gridCol w="3405352">
                  <a:extLst>
                    <a:ext uri="{9D8B030D-6E8A-4147-A177-3AD203B41FA5}">
                      <a16:colId xmlns:a16="http://schemas.microsoft.com/office/drawing/2014/main" val="3806059410"/>
                    </a:ext>
                  </a:extLst>
                </a:gridCol>
                <a:gridCol w="3405352">
                  <a:extLst>
                    <a:ext uri="{9D8B030D-6E8A-4147-A177-3AD203B41FA5}">
                      <a16:colId xmlns:a16="http://schemas.microsoft.com/office/drawing/2014/main" val="3761823273"/>
                    </a:ext>
                  </a:extLst>
                </a:gridCol>
              </a:tblGrid>
              <a:tr h="2097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L" sz="2000" dirty="0">
                          <a:effectLst/>
                          <a:highlight>
                            <a:srgbClr val="FFFFFF"/>
                          </a:highlight>
                          <a:latin typeface="Aptos" panose="020B0004020202020204" pitchFamily="34" charset="0"/>
                        </a:rPr>
                        <a:t>¿Cómo puede planificar e implementar una clase que  permita articular los contenidos de las distintas asignaturas con los saberes y conocimientos  territoriales y culturales de mi comunidad educativa? </a:t>
                      </a:r>
                      <a:endParaRPr lang="es-CL" sz="200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dirty="0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dirty="0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es-CL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dirty="0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es-CL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dirty="0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es-CL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highlight>
                            <a:srgbClr val="FFFFFF"/>
                          </a:highlight>
                          <a:latin typeface="Aptos" panose="020B0004020202020204" pitchFamily="34" charset="0"/>
                        </a:rPr>
                        <a:t>¿Qué aprendizajes ( conocimientos, habilidades y actitudes) se pueden lograr a través de esta articulación de saberes?</a:t>
                      </a:r>
                      <a:endParaRPr lang="es-CL" sz="20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L" sz="1100" dirty="0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es-CL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L" sz="2000" dirty="0">
                          <a:effectLst/>
                          <a:highlight>
                            <a:srgbClr val="FFFFFF"/>
                          </a:highlight>
                          <a:latin typeface="Aptos" panose="020B0004020202020204" pitchFamily="34" charset="0"/>
                        </a:rPr>
                        <a:t>A partir de la articulación de saberes ¿Cómo se potencian nuevos aprendizajes?</a:t>
                      </a:r>
                      <a:endParaRPr lang="es-CL" sz="200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dirty="0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696737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83E759EE-6744-AC19-829D-CB26A5A83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777" y="2454594"/>
            <a:ext cx="7414873" cy="45719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9D6C2EB-6070-8A24-81EB-0CDF8237FA9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6054930" y="2405818"/>
            <a:ext cx="2247285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cómo imaginamos este cuadro?</a:t>
            </a:r>
            <a:endParaRPr kumimoji="0" lang="es-CL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09FF398-26A4-5D89-B3CB-10DB8E03E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618" y="249680"/>
            <a:ext cx="155461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06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D68BF5-53B3-C8F3-90C5-5D2B1C3CE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88" y="823585"/>
            <a:ext cx="3619005" cy="4874081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3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onnsiteX0" fmla="*/ 0 w 5029200"/>
              <a:gd name="connsiteY0" fmla="*/ 0 h 18288"/>
              <a:gd name="connsiteX1" fmla="*/ 528066 w 5029200"/>
              <a:gd name="connsiteY1" fmla="*/ 0 h 18288"/>
              <a:gd name="connsiteX2" fmla="*/ 1207008 w 5029200"/>
              <a:gd name="connsiteY2" fmla="*/ 0 h 18288"/>
              <a:gd name="connsiteX3" fmla="*/ 1785366 w 5029200"/>
              <a:gd name="connsiteY3" fmla="*/ 0 h 18288"/>
              <a:gd name="connsiteX4" fmla="*/ 2313432 w 5029200"/>
              <a:gd name="connsiteY4" fmla="*/ 0 h 18288"/>
              <a:gd name="connsiteX5" fmla="*/ 2992374 w 5029200"/>
              <a:gd name="connsiteY5" fmla="*/ 0 h 18288"/>
              <a:gd name="connsiteX6" fmla="*/ 3621024 w 5029200"/>
              <a:gd name="connsiteY6" fmla="*/ 0 h 18288"/>
              <a:gd name="connsiteX7" fmla="*/ 4249674 w 5029200"/>
              <a:gd name="connsiteY7" fmla="*/ 0 h 18288"/>
              <a:gd name="connsiteX8" fmla="*/ 5029200 w 5029200"/>
              <a:gd name="connsiteY8" fmla="*/ 0 h 18288"/>
              <a:gd name="connsiteX9" fmla="*/ 5029200 w 5029200"/>
              <a:gd name="connsiteY9" fmla="*/ 18288 h 18288"/>
              <a:gd name="connsiteX10" fmla="*/ 4501134 w 5029200"/>
              <a:gd name="connsiteY10" fmla="*/ 18288 h 18288"/>
              <a:gd name="connsiteX11" fmla="*/ 4023360 w 5029200"/>
              <a:gd name="connsiteY11" fmla="*/ 18288 h 18288"/>
              <a:gd name="connsiteX12" fmla="*/ 3344418 w 5029200"/>
              <a:gd name="connsiteY12" fmla="*/ 18288 h 18288"/>
              <a:gd name="connsiteX13" fmla="*/ 2816352 w 5029200"/>
              <a:gd name="connsiteY13" fmla="*/ 18288 h 18288"/>
              <a:gd name="connsiteX14" fmla="*/ 2137410 w 5029200"/>
              <a:gd name="connsiteY14" fmla="*/ 18288 h 18288"/>
              <a:gd name="connsiteX15" fmla="*/ 1408176 w 5029200"/>
              <a:gd name="connsiteY15" fmla="*/ 18288 h 18288"/>
              <a:gd name="connsiteX16" fmla="*/ 829818 w 5029200"/>
              <a:gd name="connsiteY16" fmla="*/ 18288 h 18288"/>
              <a:gd name="connsiteX17" fmla="*/ 0 w 5029200"/>
              <a:gd name="connsiteY17" fmla="*/ 18288 h 18288"/>
              <a:gd name="connsiteX18" fmla="*/ 0 w 5029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920F6A-9105-C1AB-DDE1-56ABFC04D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981" y="2479040"/>
            <a:ext cx="6890327" cy="3777275"/>
          </a:xfrm>
        </p:spPr>
        <p:txBody>
          <a:bodyPr anchor="t">
            <a:normAutofit/>
          </a:bodyPr>
          <a:lstStyle/>
          <a:p>
            <a:endParaRPr lang="es-ES" sz="700" dirty="0">
              <a:solidFill>
                <a:srgbClr val="FFFFFF"/>
              </a:solidFill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es-ES" sz="700" dirty="0">
              <a:solidFill>
                <a:srgbClr val="FFFFFF"/>
              </a:solidFill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es-ES" sz="2300" dirty="0">
              <a:solidFill>
                <a:srgbClr val="FFFFFF"/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s-ES" sz="23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</a:p>
          <a:p>
            <a:endParaRPr lang="es-CL" sz="700" dirty="0">
              <a:solidFill>
                <a:srgbClr val="FFFFFF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DBD889-7D1C-FA8E-9AD1-EB78B6302DC0}"/>
              </a:ext>
            </a:extLst>
          </p:cNvPr>
          <p:cNvSpPr txBox="1"/>
          <p:nvPr/>
        </p:nvSpPr>
        <p:spPr>
          <a:xfrm>
            <a:off x="5777684" y="1092525"/>
            <a:ext cx="42636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3200" dirty="0">
                <a:solidFill>
                  <a:schemeClr val="bg1"/>
                </a:solidFill>
                <a:latin typeface="Aptos" panose="020B0004020202020204" pitchFamily="34" charset="0"/>
              </a:rPr>
              <a:t>Video construyendo comunidad educativa intercultural </a:t>
            </a:r>
            <a:endParaRPr lang="es-CL" sz="3200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E115962-E36E-3079-2DF3-658455A144C1}"/>
              </a:ext>
            </a:extLst>
          </p:cNvPr>
          <p:cNvSpPr txBox="1"/>
          <p:nvPr/>
        </p:nvSpPr>
        <p:spPr>
          <a:xfrm>
            <a:off x="5546144" y="2940388"/>
            <a:ext cx="609600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" dirty="0">
                <a:hlinkClick r:id="rId3"/>
              </a:rPr>
              <a:t>https://drive.google.com/file/d/16RRicW264lVEvWdWrHk_tM-loYLdVt3L/view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sz="2400" dirty="0">
                <a:solidFill>
                  <a:schemeClr val="bg1"/>
                </a:solidFill>
              </a:rPr>
              <a:t>¿Qué destacan del video? </a:t>
            </a:r>
          </a:p>
          <a:p>
            <a:pPr marL="0" indent="0">
              <a:buNone/>
            </a:pPr>
            <a:r>
              <a:rPr lang="es-ES" sz="2400" dirty="0">
                <a:solidFill>
                  <a:schemeClr val="bg1"/>
                </a:solidFill>
              </a:rPr>
              <a:t>¿</a:t>
            </a:r>
            <a:r>
              <a:rPr lang="es-CL" sz="2400" dirty="0">
                <a:solidFill>
                  <a:schemeClr val="bg1"/>
                </a:solidFill>
              </a:rPr>
              <a:t>Qué fue lo que más le llamo la atención?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8" name="Gráfico 7" descr="Reloj despertador con relleno sólido">
            <a:extLst>
              <a:ext uri="{FF2B5EF4-FFF2-40B4-BE49-F238E27FC236}">
                <a16:creationId xmlns:a16="http://schemas.microsoft.com/office/drawing/2014/main" id="{6D456D85-78C8-8667-FD46-0CCD3C8183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07604" y="5076006"/>
            <a:ext cx="1541580" cy="1541580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3D2D59FF-BE8B-7A76-B976-D534A43C9575}"/>
              </a:ext>
            </a:extLst>
          </p:cNvPr>
          <p:cNvSpPr txBox="1"/>
          <p:nvPr/>
        </p:nvSpPr>
        <p:spPr>
          <a:xfrm>
            <a:off x="9415494" y="5803836"/>
            <a:ext cx="3022505" cy="689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19"/>
              </a:lnSpc>
            </a:pPr>
            <a:r>
              <a:rPr lang="en-US" sz="2500" dirty="0">
                <a:solidFill>
                  <a:srgbClr val="F2D039"/>
                </a:solidFill>
                <a:latin typeface="Museo"/>
              </a:rPr>
              <a:t>05 minutos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24744FC-62E8-82FA-2D23-2DA45D0D61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92" y="6108127"/>
            <a:ext cx="155461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85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E1A67-18AA-469D-5C56-E9C4DE320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1CC0EE-A091-CDDE-7BBB-01FF1FCFA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918" y="607279"/>
            <a:ext cx="10515600" cy="582286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</a:pPr>
            <a:endParaRPr lang="es-CL" sz="2000" b="1" dirty="0">
              <a:solidFill>
                <a:schemeClr val="accent2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</a:pPr>
            <a:endParaRPr lang="es-CL" sz="2000" i="1" dirty="0">
              <a:solidFill>
                <a:schemeClr val="accent2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37F56D-EE08-859F-E28A-D4F61D131281}"/>
              </a:ext>
            </a:extLst>
          </p:cNvPr>
          <p:cNvSpPr txBox="1"/>
          <p:nvPr/>
        </p:nvSpPr>
        <p:spPr>
          <a:xfrm>
            <a:off x="264160" y="914400"/>
            <a:ext cx="11033760" cy="4718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endParaRPr lang="es-CL" sz="1800" u="none" strike="noStrike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CL" sz="2000" dirty="0">
                <a:solidFill>
                  <a:schemeClr val="accent2"/>
                </a:solidFill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Algunas ideas clave que te pueden orientar en el ejercicio es :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s-CL" sz="2000" u="none" strike="noStrike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Conectar saberes y conocimientos en donde se puede relacionar conceptos, habilidades y actitudes de diferentes asignaturas.</a:t>
            </a:r>
            <a:endParaRPr lang="es-CL" sz="2000" u="none" strike="noStrike" dirty="0"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s-CL" sz="2000" u="none" strike="noStrike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Articular saberes, experiencias, sentimientos y opiniones  de los y las estudiantes con los conocimientos, actitudes y habilidades definidos en una o más asignaturas del currículum.</a:t>
            </a:r>
            <a:endParaRPr lang="es-CL" sz="2000" u="none" strike="noStrike" dirty="0"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s-CL" sz="2000" u="none" strike="noStrike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Desarrollar el pensamiento crítico con actividades que posibiliten el análisis, sistematización, evaluación y creación.</a:t>
            </a:r>
            <a:endParaRPr lang="es-CL" sz="2000" u="none" strike="noStrike" dirty="0"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s-CL" sz="2000" u="none" strike="noStrike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Promover la  colaboración, comunicación, diálogo y empatía.</a:t>
            </a:r>
            <a:endParaRPr lang="es-CL" sz="2000" u="none" strike="noStrike" dirty="0"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s-CL" sz="2000" u="none" strike="noStrike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Proporcionar una visión ampliada e integral ya que se consideran distintas perspectivas para abordar un conocimiento. </a:t>
            </a:r>
            <a:endParaRPr lang="es-CL" sz="2000" u="none" strike="noStrike" dirty="0"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0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 </a:t>
            </a:r>
            <a:endParaRPr lang="es-CL" sz="2000" dirty="0"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59B6C7D-6974-CB5E-B860-EB4971180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7" y="116745"/>
            <a:ext cx="155461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72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FB1FD9CA-20DA-AF40-DE8F-1DED3FB32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80" y="221674"/>
            <a:ext cx="3243339" cy="3916218"/>
          </a:xfrm>
          <a:prstGeom prst="rect">
            <a:avLst/>
          </a:prstGeom>
        </p:spPr>
      </p:pic>
      <p:pic>
        <p:nvPicPr>
          <p:cNvPr id="4" name="Imagen 3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B8DE5DDF-E4FA-FCD9-2EF0-31D4C412C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534" y="221673"/>
            <a:ext cx="2953288" cy="3833091"/>
          </a:xfrm>
          <a:prstGeom prst="rect">
            <a:avLst/>
          </a:prstGeom>
        </p:spPr>
      </p:pic>
      <p:pic>
        <p:nvPicPr>
          <p:cNvPr id="5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1CBEE905-D8AA-1ED8-2700-B064027F9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337" y="221673"/>
            <a:ext cx="2851823" cy="3694546"/>
          </a:xfrm>
          <a:prstGeom prst="rect">
            <a:avLst/>
          </a:prstGeom>
        </p:spPr>
      </p:pic>
      <p:pic>
        <p:nvPicPr>
          <p:cNvPr id="6" name="Imagen 5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33917CAC-F698-49C3-936F-7E9806DF4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9788" y="3195117"/>
            <a:ext cx="2655623" cy="344120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4F5D510-CE79-A77B-E2CD-9173238ACC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2405" y="4137892"/>
            <a:ext cx="5423595" cy="254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82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ACFF4B94-81C1-86EC-2AF5-C0588E774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353" y="3429000"/>
            <a:ext cx="2405556" cy="3124101"/>
          </a:xfrm>
          <a:prstGeom prst="rect">
            <a:avLst/>
          </a:prstGeom>
        </p:spPr>
      </p:pic>
      <p:pic>
        <p:nvPicPr>
          <p:cNvPr id="10" name="Imagen 9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EC2E5516-7976-2124-FEE7-B25387267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421" y="277165"/>
            <a:ext cx="2202526" cy="2879120"/>
          </a:xfrm>
          <a:prstGeom prst="rect">
            <a:avLst/>
          </a:prstGeom>
        </p:spPr>
      </p:pic>
      <p:pic>
        <p:nvPicPr>
          <p:cNvPr id="14" name="Imagen 13" descr="Imagen que contiene Texto&#10;&#10;Descripción generada automáticamente">
            <a:extLst>
              <a:ext uri="{FF2B5EF4-FFF2-40B4-BE49-F238E27FC236}">
                <a16:creationId xmlns:a16="http://schemas.microsoft.com/office/drawing/2014/main" id="{257C2F1C-8874-8F49-5073-AF71551E6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1435" y="190123"/>
            <a:ext cx="2079595" cy="2534970"/>
          </a:xfrm>
          <a:prstGeom prst="rect">
            <a:avLst/>
          </a:prstGeom>
        </p:spPr>
      </p:pic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E875F801-28D8-C19A-E976-3AEC257E70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303" y="320517"/>
            <a:ext cx="2666683" cy="3452021"/>
          </a:xfrm>
          <a:prstGeom prst="rect">
            <a:avLst/>
          </a:prstGeom>
        </p:spPr>
      </p:pic>
      <p:pic>
        <p:nvPicPr>
          <p:cNvPr id="16" name="Imagen 15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8FA89B5A-9CA2-2988-790B-092CDEAF89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9336" y="3156285"/>
            <a:ext cx="1997145" cy="259306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32E43E7-736A-3836-E25D-E761A96893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065" y="3871586"/>
            <a:ext cx="5655619" cy="266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08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00666E-9704-AA57-1347-9C2DF9A0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3300" b="1"/>
            </a:br>
            <a:br>
              <a:rPr lang="en-US" sz="3300" b="1"/>
            </a:br>
            <a:br>
              <a:rPr lang="en-US" sz="3300"/>
            </a:br>
            <a:br>
              <a:rPr lang="en-US" sz="3300"/>
            </a:br>
            <a:br>
              <a:rPr lang="en-US" sz="3300"/>
            </a:br>
            <a:endParaRPr lang="en-US" sz="33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Imagen 3" descr="Tabla&#10;&#10;Descripción generada automáticamente">
            <a:extLst>
              <a:ext uri="{FF2B5EF4-FFF2-40B4-BE49-F238E27FC236}">
                <a16:creationId xmlns:a16="http://schemas.microsoft.com/office/drawing/2014/main" id="{7146A470-AFD5-6BBF-6BD1-E3854C204B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00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5045E228-AD28-F412-2379-EA71E852A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054784"/>
              </p:ext>
            </p:extLst>
          </p:nvPr>
        </p:nvGraphicFramePr>
        <p:xfrm>
          <a:off x="6441929" y="2006201"/>
          <a:ext cx="4955743" cy="1463040"/>
        </p:xfrm>
        <a:graphic>
          <a:graphicData uri="http://schemas.openxmlformats.org/drawingml/2006/table">
            <a:tbl>
              <a:tblPr/>
              <a:tblGrid>
                <a:gridCol w="4955743">
                  <a:extLst>
                    <a:ext uri="{9D8B030D-6E8A-4147-A177-3AD203B41FA5}">
                      <a16:colId xmlns:a16="http://schemas.microsoft.com/office/drawing/2014/main" val="2320915985"/>
                    </a:ext>
                  </a:extLst>
                </a:gridCol>
              </a:tblGrid>
              <a:tr h="552996">
                <a:tc>
                  <a:txBody>
                    <a:bodyPr/>
                    <a:lstStyle/>
                    <a:p>
                      <a:endParaRPr lang="es-CL" dirty="0">
                        <a:latin typeface="Aptos" panose="020B0004020202020204" pitchFamily="34" charset="0"/>
                      </a:endParaRPr>
                    </a:p>
                    <a:p>
                      <a:endParaRPr lang="es-CL" dirty="0">
                        <a:latin typeface="Aptos" panose="020B0004020202020204" pitchFamily="34" charset="0"/>
                      </a:endParaRPr>
                    </a:p>
                    <a:p>
                      <a:r>
                        <a:rPr lang="es-CL" dirty="0">
                          <a:latin typeface="Aptos" panose="020B0004020202020204" pitchFamily="34" charset="0"/>
                        </a:rPr>
                        <a:t>https://peib.mineduc.cl/recursos/set-textos-comunidad-educativa-intercultural/</a:t>
                      </a:r>
                    </a:p>
                    <a:p>
                      <a:endParaRPr lang="es-CL" dirty="0">
                        <a:latin typeface="Aptos" panose="020B00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778849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76C59340-7366-0F61-503C-892ED6E61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9141" y="248280"/>
            <a:ext cx="155461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3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11AD99-4BD6-F93D-04E7-B0BE3ABAC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40" y="274320"/>
            <a:ext cx="9651815" cy="6784459"/>
          </a:xfrm>
        </p:spPr>
        <p:txBody>
          <a:bodyPr>
            <a:normAutofit fontScale="90000"/>
          </a:bodyPr>
          <a:lstStyle/>
          <a:p>
            <a:pPr marL="342900" lvl="0" indent="-342900" algn="l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rabicPeriod"/>
            </a:pPr>
            <a:br>
              <a:rPr lang="es-C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sz="2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2700" b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1. </a:t>
            </a:r>
            <a:r>
              <a:rPr lang="es-CL" sz="2700" b="1" dirty="0">
                <a:solidFill>
                  <a:schemeClr val="accent2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CL" sz="2700" b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onéctate e Inspírate </a:t>
            </a:r>
            <a:br>
              <a:rPr lang="es-CL" sz="18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sz="18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18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Grupos de 4 personas </a:t>
            </a:r>
            <a:br>
              <a:rPr lang="es-C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sz="18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comenzar, los invitamos a conectar con sus aprendizajes previos y reflexionar , para ello observa </a:t>
            </a:r>
            <a:br>
              <a:rPr lang="es-C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18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una experiencia concreta que nos permitirá comenzar a conectarnos con </a:t>
            </a:r>
            <a:r>
              <a:rPr lang="es-CL" sz="1800" dirty="0"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esta temática </a:t>
            </a:r>
            <a:r>
              <a:rPr lang="es-CL" sz="18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y que puedas pensar también en cómo puedes relacionar lo revisado con tu propia experiencia</a:t>
            </a:r>
            <a:br>
              <a:rPr lang="es-CL" sz="18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</a:br>
            <a:br>
              <a:rPr lang="es-C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18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Para ello, te invitamos a seleccionar una de las noticias expuestas y comentar tu opinión en relación a: </a:t>
            </a:r>
            <a:r>
              <a:rPr lang="es-CL" sz="18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 </a:t>
            </a:r>
            <a:br>
              <a:rPr lang="es-CL" sz="18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</a:br>
            <a:r>
              <a:rPr lang="es-CL" sz="18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1. </a:t>
            </a:r>
            <a:r>
              <a:rPr lang="es-CL" sz="1800" u="none" strike="noStrike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la situación de tensión cultural que se describe</a:t>
            </a:r>
            <a:br>
              <a:rPr lang="es-CL" sz="1800" u="none" strike="noStrike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</a:br>
            <a:r>
              <a:rPr lang="es-CL" sz="1800" u="none" strike="noStrike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2. </a:t>
            </a:r>
            <a:r>
              <a:rPr lang="es-CL" sz="1800" u="none" strike="noStrike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el abordaje pedagógico de la situación.</a:t>
            </a:r>
            <a:br>
              <a:rPr lang="es-CL" sz="1800" u="none" strike="noStrike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</a:br>
            <a:r>
              <a:rPr lang="es-CL" sz="1800" u="none" strike="noStrike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3. </a:t>
            </a:r>
            <a:r>
              <a:rPr lang="es-CL" sz="1800" dirty="0"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P</a:t>
            </a:r>
            <a:r>
              <a:rPr lang="es-CL" sz="1800" u="none" strike="noStrike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ostura personal respecto a cómo lo habrías abordado desde tu propio rol en tu comunidad educativa. </a:t>
            </a:r>
            <a:br>
              <a:rPr lang="es-CL" sz="1800" u="none" strike="noStrike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</a:br>
            <a:br>
              <a:rPr lang="es-CL" sz="1800" u="none" strike="noStrike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</a:br>
            <a:r>
              <a:rPr lang="es-CL" sz="1800" u="none" strike="noStrike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https://www.biobiochile.cl/noticias/nacional/region-metropolitana/2023/07/06/racismo-bullying-profesor-denuncia-discriminacion-hacia-alumnas-extranjeras-en-tour-por-duoc-uc.shtml</a:t>
            </a:r>
            <a:br>
              <a:rPr lang="es-CL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s-CL" sz="1800" u="sng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https://www.pidee.cl/uncategorized/fiestas-patrias-en-escuelas-multiculturales-un-18-sin-puro-chile/</a:t>
            </a:r>
            <a:br>
              <a:rPr lang="es-CL" sz="1800" u="none" strike="noStrike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</a:rPr>
            </a:br>
            <a:br>
              <a:rPr lang="es-CL" sz="1800" u="none" strike="noStrike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s-CL" sz="1800" u="none" strike="noStrike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s-CL" sz="1800" u="none" strike="noStrike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s-CL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s-C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s-C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L" dirty="0">
              <a:latin typeface="Aptos" panose="020B0004020202020204" pitchFamily="34" charset="0"/>
            </a:endParaRPr>
          </a:p>
        </p:txBody>
      </p:sp>
      <p:pic>
        <p:nvPicPr>
          <p:cNvPr id="3" name="Gráfico 2" descr="Reloj despertador con relleno sólido">
            <a:extLst>
              <a:ext uri="{FF2B5EF4-FFF2-40B4-BE49-F238E27FC236}">
                <a16:creationId xmlns:a16="http://schemas.microsoft.com/office/drawing/2014/main" id="{77705489-E086-ABCE-4B13-ED79E48EC5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31998" y="5042100"/>
            <a:ext cx="1541580" cy="1541580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BDB8F9DA-5BCA-E9A2-BDCE-4262F8E45947}"/>
              </a:ext>
            </a:extLst>
          </p:cNvPr>
          <p:cNvSpPr txBox="1"/>
          <p:nvPr/>
        </p:nvSpPr>
        <p:spPr>
          <a:xfrm>
            <a:off x="8573579" y="4752378"/>
            <a:ext cx="2490662" cy="2306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19"/>
              </a:lnSpc>
            </a:pPr>
            <a:r>
              <a:rPr lang="en-US" sz="2000" b="1" dirty="0">
                <a:solidFill>
                  <a:srgbClr val="F2D039"/>
                </a:solidFill>
                <a:latin typeface="Museo"/>
              </a:rPr>
              <a:t>15 minutos trabajo </a:t>
            </a:r>
          </a:p>
          <a:p>
            <a:pPr algn="ctr">
              <a:lnSpc>
                <a:spcPts val="6319"/>
              </a:lnSpc>
            </a:pPr>
            <a:r>
              <a:rPr lang="en-US" sz="2000" b="1" dirty="0">
                <a:solidFill>
                  <a:srgbClr val="F2D039"/>
                </a:solidFill>
                <a:latin typeface="Museo"/>
              </a:rPr>
              <a:t>15 exposición </a:t>
            </a:r>
          </a:p>
          <a:p>
            <a:pPr algn="ctr">
              <a:lnSpc>
                <a:spcPts val="6319"/>
              </a:lnSpc>
            </a:pPr>
            <a:endParaRPr lang="en-US" sz="2500" dirty="0">
              <a:solidFill>
                <a:srgbClr val="F2D039"/>
              </a:solidFill>
              <a:latin typeface="Museo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6FD7B36-BA2B-1A5C-049E-1BEAB683B2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92" y="6108127"/>
            <a:ext cx="155461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20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163A56-9F9A-BB48-ED60-BF8D6E2CD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18F6E8B-15ED-43C7-94BA-91549A651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DDC67D-1207-6089-7DB1-F30ACC9F1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023754"/>
            <a:ext cx="4900144" cy="2736965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en-US" sz="4600"/>
            </a:br>
            <a:r>
              <a:rPr lang="en-US" sz="4600" b="1"/>
              <a:t>“Conociendo conceptos”. </a:t>
            </a:r>
            <a:br>
              <a:rPr lang="en-US" sz="4600"/>
            </a:br>
            <a:endParaRPr lang="en-US" sz="460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DAD01AE5-CBA7-C4F5-B2AF-48E11E0A9177}"/>
              </a:ext>
            </a:extLst>
          </p:cNvPr>
          <p:cNvSpPr txBox="1"/>
          <p:nvPr/>
        </p:nvSpPr>
        <p:spPr>
          <a:xfrm>
            <a:off x="1113809" y="1016076"/>
            <a:ext cx="4900143" cy="1709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/>
              <a:t>03 minutos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áfico 2" descr="Reloj despertador con relleno sólido">
            <a:extLst>
              <a:ext uri="{FF2B5EF4-FFF2-40B4-BE49-F238E27FC236}">
                <a16:creationId xmlns:a16="http://schemas.microsoft.com/office/drawing/2014/main" id="{2AB1CF9A-8636-141D-6528-D0F54C9A5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0583" y="471748"/>
            <a:ext cx="2552007" cy="255200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7BE8FF8-0917-8FD5-461C-49B8748C71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1" r="24648"/>
          <a:stretch/>
        </p:blipFill>
        <p:spPr>
          <a:xfrm>
            <a:off x="8521623" y="3676230"/>
            <a:ext cx="2176046" cy="25520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1D9F918-7F70-F10D-B5B9-E3ACDDA646B2}"/>
              </a:ext>
            </a:extLst>
          </p:cNvPr>
          <p:cNvSpPr txBox="1"/>
          <p:nvPr/>
        </p:nvSpPr>
        <p:spPr>
          <a:xfrm rot="10800000" flipV="1">
            <a:off x="8536254" y="5009974"/>
            <a:ext cx="2718512" cy="95410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s-ES" b="1" dirty="0"/>
              <a:t>Conéctate e Inspírate  </a:t>
            </a:r>
          </a:p>
          <a:p>
            <a:endParaRPr lang="es-ES" b="1" dirty="0"/>
          </a:p>
          <a:p>
            <a:endParaRPr lang="es-CL" b="1" dirty="0"/>
          </a:p>
        </p:txBody>
      </p:sp>
      <p:pic>
        <p:nvPicPr>
          <p:cNvPr id="7" name="Imagen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15F0F3FD-4A41-211D-D171-288E80A2BC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0" y="95510"/>
            <a:ext cx="155448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7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920F6A-9105-C1AB-DDE1-56ABFC04D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918" y="637759"/>
            <a:ext cx="10515600" cy="58228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L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es-CL" dirty="0">
              <a:latin typeface="Amasis MT Pro" panose="02040504050005020304" pitchFamily="18" charset="0"/>
            </a:endParaRPr>
          </a:p>
          <a:p>
            <a:pPr marL="0" indent="0" algn="ctr">
              <a:buNone/>
            </a:pPr>
            <a:r>
              <a:rPr lang="es-CL" dirty="0">
                <a:latin typeface="Aptos" panose="020B0004020202020204" pitchFamily="34" charset="0"/>
              </a:rPr>
              <a:t>La </a:t>
            </a:r>
            <a:r>
              <a:rPr lang="es-CL" b="1" dirty="0">
                <a:latin typeface="Aptos" panose="020B0004020202020204" pitchFamily="34" charset="0"/>
              </a:rPr>
              <a:t>multiculturalidad</a:t>
            </a:r>
            <a:r>
              <a:rPr lang="es-CL" dirty="0">
                <a:latin typeface="Aptos" panose="020B0004020202020204" pitchFamily="34" charset="0"/>
              </a:rPr>
              <a:t> </a:t>
            </a:r>
            <a:r>
              <a:rPr lang="es-ES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responde a la situación consistente en la convivencia de grupos que pertenecen a distintas culturas. Esta coexistencia implica el estar juntos, pero sin intercambio entre ellas. Todos son considerados iguales y se encuentran libres de conflictos. </a:t>
            </a:r>
          </a:p>
          <a:p>
            <a:pPr marL="0" indent="0" algn="ctr">
              <a:buNone/>
            </a:pPr>
            <a:r>
              <a:rPr lang="es-ES" dirty="0">
                <a:solidFill>
                  <a:srgbClr val="000000"/>
                </a:solidFill>
                <a:latin typeface="Aptos" panose="020B0004020202020204" pitchFamily="34" charset="0"/>
              </a:rPr>
              <a:t>E</a:t>
            </a:r>
            <a:r>
              <a:rPr lang="es-ES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s decir, no asume la presencia de conflicto ni la existencia de culturas dominantes, lo que profundiza situaciones de discriminación, racismo, asimilación o supeditación. </a:t>
            </a:r>
            <a:r>
              <a:rPr lang="es-CL" dirty="0">
                <a:latin typeface="Aptos" panose="020B0004020202020204" pitchFamily="34" charset="0"/>
              </a:rPr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75E096B-AAC4-7044-AE9C-26001619A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2" y="35560"/>
            <a:ext cx="155461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98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48AA7-2F64-599F-7F0E-EBFCF4128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3F9A89-BFB7-33DB-3AA9-C2B5FACB3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918" y="637759"/>
            <a:ext cx="10515600" cy="58228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L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es-CL" dirty="0">
              <a:latin typeface="Amasis MT Pro" panose="02040504050005020304" pitchFamily="18" charset="0"/>
            </a:endParaRPr>
          </a:p>
          <a:p>
            <a:pPr marL="0" indent="0" algn="ctr">
              <a:buNone/>
            </a:pPr>
            <a:r>
              <a:rPr lang="es-CL" dirty="0">
                <a:latin typeface="Aptos" panose="020B0004020202020204" pitchFamily="34" charset="0"/>
              </a:rPr>
              <a:t>Propone avanzar hacia la </a:t>
            </a:r>
            <a:r>
              <a:rPr lang="es-CL" b="1" dirty="0">
                <a:latin typeface="Aptos" panose="020B0004020202020204" pitchFamily="34" charset="0"/>
              </a:rPr>
              <a:t>interculturalidad crítica</a:t>
            </a:r>
            <a:r>
              <a:rPr lang="es-CL" dirty="0">
                <a:latin typeface="Aptos" panose="020B0004020202020204" pitchFamily="34" charset="0"/>
              </a:rPr>
              <a:t>, la que empuja hacia los cambios , hacia la transformación de las relaciones de poder. Evidencia los conflictos que genera la asimetría de poder en relaciones sociales, políticas y económicas. Busca reconocer, relevar y valorar la pluralidad de conocimientos y saberes, y posibilita  una forma de relacionamiento más equilibrada y democrática dentro de nuestra sociedad.</a:t>
            </a:r>
          </a:p>
          <a:p>
            <a:pPr marL="0" indent="0" algn="ctr">
              <a:buNone/>
            </a:pPr>
            <a:r>
              <a:rPr lang="es-CL" i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¡El horizonte la justicia social¡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29FA665-1D19-0085-402F-C59E0C9DD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2" y="35560"/>
            <a:ext cx="155461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70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CCFB2591-0AC7-CE3A-BEDE-80D2E727F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365"/>
          <a:stretch/>
        </p:blipFill>
        <p:spPr>
          <a:xfrm>
            <a:off x="838199" y="380497"/>
            <a:ext cx="10515600" cy="499557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205DCBAD-F4EC-BB46-5AF6-96CC307E5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1" y="6074550"/>
            <a:ext cx="155461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32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11AD99-4BD6-F93D-04E7-B0BE3ABAC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001" y="690880"/>
            <a:ext cx="9306559" cy="4964078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es-C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2700" b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2. </a:t>
            </a:r>
            <a:r>
              <a:rPr lang="es-CL" sz="2700" b="1" dirty="0">
                <a:solidFill>
                  <a:schemeClr val="accent2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CL" sz="2700" b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rofundiza y Reflexiona </a:t>
            </a:r>
            <a:br>
              <a:rPr lang="es-CL" sz="18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18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Grupos de 4 personas </a:t>
            </a:r>
            <a:br>
              <a:rPr lang="es-C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sz="18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invitamos a  profundizar y reflexionar respecto  a la </a:t>
            </a:r>
            <a:r>
              <a:rPr lang="es-CL" sz="18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educación intercultural y  </a:t>
            </a:r>
            <a:r>
              <a:rPr lang="es-CL" sz="1800" b="1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 importancia</a:t>
            </a:r>
            <a:r>
              <a:rPr lang="es-C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El objetivo de esta instancia es </a:t>
            </a:r>
            <a:r>
              <a:rPr lang="es-CL" sz="18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reflexión sobre la educación intercultural </a:t>
            </a:r>
            <a:r>
              <a:rPr lang="es-C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la importancia en la transformación escolar. Para desarrollar esta primera reflexión, el grupo deberá explorar en conjunto las ideas que asocian con la educaci</a:t>
            </a:r>
            <a:r>
              <a:rPr lang="es-CL" sz="18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ón </a:t>
            </a:r>
            <a:r>
              <a:rPr lang="es-C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intercultu</a:t>
            </a:r>
            <a:r>
              <a:rPr lang="es-CL" sz="18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ral y su importancia </a:t>
            </a:r>
            <a:r>
              <a:rPr lang="es-C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Para ello, sigan las siguientes instrucciones: </a:t>
            </a:r>
            <a:br>
              <a:rPr lang="es-C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 </a:t>
            </a:r>
            <a:r>
              <a:rPr lang="es-CL" sz="18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s-C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partir de la figura N°3 reflexione, y </a:t>
            </a:r>
            <a:r>
              <a:rPr lang="es-CL" sz="18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C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scriban las ideas que asocien a educación intercultural </a:t>
            </a:r>
            <a:r>
              <a:rPr lang="es-CL" sz="18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es-C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Escriban las ideas que asocien </a:t>
            </a:r>
            <a:r>
              <a:rPr lang="es-CL" sz="18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importancia de la educación intercultural en la escuela </a:t>
            </a:r>
            <a:r>
              <a:rPr lang="es-C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es-C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L" dirty="0">
              <a:latin typeface="Aptos" panose="020B0004020202020204" pitchFamily="34" charset="0"/>
            </a:endParaRPr>
          </a:p>
        </p:txBody>
      </p:sp>
      <p:pic>
        <p:nvPicPr>
          <p:cNvPr id="3" name="Gráfico 2" descr="Reloj despertador con relleno sólido">
            <a:extLst>
              <a:ext uri="{FF2B5EF4-FFF2-40B4-BE49-F238E27FC236}">
                <a16:creationId xmlns:a16="http://schemas.microsoft.com/office/drawing/2014/main" id="{49555502-8AC3-CD62-2292-E28BF0305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4287" y="120145"/>
            <a:ext cx="1541580" cy="1541580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8D700C83-875F-7B7A-4596-EF57C26A8538}"/>
              </a:ext>
            </a:extLst>
          </p:cNvPr>
          <p:cNvSpPr txBox="1"/>
          <p:nvPr/>
        </p:nvSpPr>
        <p:spPr>
          <a:xfrm>
            <a:off x="9560560" y="1371600"/>
            <a:ext cx="2245361" cy="1499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19"/>
              </a:lnSpc>
            </a:pPr>
            <a:r>
              <a:rPr lang="en-US" sz="2400" b="1" dirty="0">
                <a:solidFill>
                  <a:srgbClr val="F2D039"/>
                </a:solidFill>
                <a:latin typeface="Aptos" panose="020B0004020202020204" pitchFamily="34" charset="0"/>
              </a:rPr>
              <a:t>15  trabajo </a:t>
            </a:r>
          </a:p>
          <a:p>
            <a:pPr algn="ctr">
              <a:lnSpc>
                <a:spcPts val="6319"/>
              </a:lnSpc>
            </a:pPr>
            <a:r>
              <a:rPr lang="en-US" sz="2400" b="1" dirty="0">
                <a:solidFill>
                  <a:srgbClr val="F2D039"/>
                </a:solidFill>
                <a:latin typeface="Aptos" panose="020B0004020202020204" pitchFamily="34" charset="0"/>
              </a:rPr>
              <a:t>15 exposición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9BCD563-4B07-13A6-39D6-537E4C6B6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1" y="6074550"/>
            <a:ext cx="155461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48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8358294-05B2-25A5-6B68-D82D8312E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333" y="1100428"/>
            <a:ext cx="7933333" cy="465714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9574BF0-C0C5-36FB-79BD-01C6A9FBA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1" y="6074550"/>
            <a:ext cx="155461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057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3793</TotalTime>
  <Words>1375</Words>
  <Application>Microsoft Office PowerPoint</Application>
  <PresentationFormat>Panorámica</PresentationFormat>
  <Paragraphs>91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Amasis MT Pro</vt:lpstr>
      <vt:lpstr>Aptos</vt:lpstr>
      <vt:lpstr>Arial</vt:lpstr>
      <vt:lpstr>Calibri</vt:lpstr>
      <vt:lpstr>Calibri Light</vt:lpstr>
      <vt:lpstr>Museo</vt:lpstr>
      <vt:lpstr>Symbol</vt:lpstr>
      <vt:lpstr>Wingdings</vt:lpstr>
      <vt:lpstr>Tema de Office</vt:lpstr>
      <vt:lpstr>Objetivo de la jornada </vt:lpstr>
      <vt:lpstr>Presentación de PowerPoint</vt:lpstr>
      <vt:lpstr>     Taller 1. Conéctate e Inspírate   Grupos de 4 personas   Para comenzar, los invitamos a conectar con sus aprendizajes previos y reflexionar , para ello observa  una experiencia concreta que nos permitirá comenzar a conectarnos con esta temática y que puedas pensar también en cómo puedes relacionar lo revisado con tu propia experiencia  Para ello, te invitamos a seleccionar una de las noticias expuestas y comentar tu opinión en relación a:   1. la situación de tensión cultural que se describe 2. el abordaje pedagógico de la situación. 3. Postura personal respecto a cómo lo habrías abordado desde tu propio rol en tu comunidad educativa.   https://www.biobiochile.cl/noticias/nacional/region-metropolitana/2023/07/06/racismo-bullying-profesor-denuncia-discriminacion-hacia-alumnas-extranjeras-en-tour-por-duoc-uc.shtml https://www.pidee.cl/uncategorized/fiestas-patrias-en-escuelas-multiculturales-un-18-sin-puro-chile/        </vt:lpstr>
      <vt:lpstr> “Conociendo conceptos”.  </vt:lpstr>
      <vt:lpstr>Presentación de PowerPoint</vt:lpstr>
      <vt:lpstr>Presentación de PowerPoint</vt:lpstr>
      <vt:lpstr>Presentación de PowerPoint</vt:lpstr>
      <vt:lpstr>        Taller 2. Profundiza y Reflexiona  Grupos de 4 personas    Los invitamos a  profundizar y reflexionar respecto  a la educación intercultural y  su importancia. El objetivo de esta instancia es  reflexión sobre la educación intercultural y la importancia en la transformación escolar. Para desarrollar esta primera reflexión, el grupo deberá explorar en conjunto las ideas que asocian con la educación intercultural y su importancia . Para ello, sigan las siguientes instrucciones:  1.  A partir de la figura N°3 reflexione, y escriban las ideas que asocien a educación intercultural , 2. Escriban las ideas que asocien la importancia de la educación intercultural en la escuela .  </vt:lpstr>
      <vt:lpstr>Presentación de PowerPoint</vt:lpstr>
      <vt:lpstr>Presentación de PowerPoint</vt:lpstr>
      <vt:lpstr>  “Propuesta Pedagógica Intercultural”.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“Ahora me toca a mí”</vt:lpstr>
      <vt:lpstr>Presentación de PowerPoint</vt:lpstr>
      <vt:lpstr>        Taller 3. movilízate y transforma Grupos de 4 personas    Los invitamos a  movilizarte y realizar el siguiente ejercicio para revisar tus propias prácticas  y planificar e implementar experiencias de aprendizajes que promuevan la interculturalidad.   Para ello, realiza el siguiente ejercicio         </vt:lpstr>
      <vt:lpstr>Presentación de PowerPoint</vt:lpstr>
      <vt:lpstr>Presentación de PowerPoint</vt:lpstr>
      <vt:lpstr>Presentación de PowerPoint</vt:lpstr>
      <vt:lpstr>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1. Conocimientos previos. Grupos de 4 personas  Tiempo 15 minutos   Para comenzar, en esta sección los invitamos a conectar con sus aprendizajes previos y reflexionar respecto de los conceptos de multiculturalidad e interculturalidad. El objetivo de esta instancia es que, se aproximen a ambas nociones, para comprender posteriormente su vinculación con el contexto y la transformación escolar. Para desarrollar esta primera reflexión, el grupo deberá explorar en conjunto las ideas que asocian con los conceptos multiculturalidad e interculturalidad. Para ello, sigan las siguientes instrucciones:  1. Escriban las ideas que asocien a interculturalidad.  2. Escriban las ideas que asocien a multiculturalidad.  3. Identifiquen, intuitivamente, las relaciones o diferencias posibles entre ambos conceptos.</dc:title>
  <dc:creator>Ericka Castro Quesada</dc:creator>
  <cp:lastModifiedBy>Ericka Castro Quesada</cp:lastModifiedBy>
  <cp:revision>35</cp:revision>
  <dcterms:created xsi:type="dcterms:W3CDTF">2024-01-29T19:52:12Z</dcterms:created>
  <dcterms:modified xsi:type="dcterms:W3CDTF">2025-03-25T12:51:24Z</dcterms:modified>
</cp:coreProperties>
</file>