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65" r:id="rId2"/>
    <p:sldId id="267" r:id="rId3"/>
    <p:sldId id="256" r:id="rId4"/>
    <p:sldId id="268" r:id="rId5"/>
    <p:sldId id="735" r:id="rId6"/>
    <p:sldId id="741" r:id="rId7"/>
    <p:sldId id="259" r:id="rId8"/>
    <p:sldId id="736" r:id="rId9"/>
    <p:sldId id="737" r:id="rId10"/>
    <p:sldId id="738" r:id="rId11"/>
    <p:sldId id="739" r:id="rId12"/>
    <p:sldId id="740" r:id="rId13"/>
    <p:sldId id="742" r:id="rId14"/>
    <p:sldId id="743" r:id="rId15"/>
    <p:sldId id="744" r:id="rId16"/>
    <p:sldId id="734" r:id="rId17"/>
    <p:sldId id="543" r:id="rId18"/>
    <p:sldId id="263" r:id="rId19"/>
  </p:sldIdLst>
  <p:sldSz cx="12192000" cy="6858000"/>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D7E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6D1B4BD-D4D6-402D-94C0-7818146525A4}" v="17" dt="2025-09-09T16:44:35.027"/>
  </p1510:revLst>
</p1510:revInfo>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12" d="100"/>
          <a:sy n="112" d="100"/>
        </p:scale>
        <p:origin x="55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L"/>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DF7627-8976-4389-A0FB-72C8A96DD950}" type="datetimeFigureOut">
              <a:rPr lang="es-CL" smtClean="0"/>
              <a:t>11-09-2025</a:t>
            </a:fld>
            <a:endParaRPr lang="es-CL"/>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L"/>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L"/>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51ABF01-80E0-42C1-83C9-3F1B1A6D0F33}" type="slidenum">
              <a:rPr lang="es-CL" smtClean="0"/>
              <a:t>‹Nº›</a:t>
            </a:fld>
            <a:endParaRPr lang="es-CL"/>
          </a:p>
        </p:txBody>
      </p:sp>
    </p:spTree>
    <p:extLst>
      <p:ext uri="{BB962C8B-B14F-4D97-AF65-F5344CB8AC3E}">
        <p14:creationId xmlns:p14="http://schemas.microsoft.com/office/powerpoint/2010/main" val="3699174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F260A35-3105-C7CC-5549-1353E83598A8}"/>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L"/>
          </a:p>
        </p:txBody>
      </p:sp>
      <p:sp>
        <p:nvSpPr>
          <p:cNvPr id="3" name="Subtítulo 2">
            <a:extLst>
              <a:ext uri="{FF2B5EF4-FFF2-40B4-BE49-F238E27FC236}">
                <a16:creationId xmlns:a16="http://schemas.microsoft.com/office/drawing/2014/main" id="{331BA10B-F384-5D3D-B6D0-5E69A8F145C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CL"/>
          </a:p>
        </p:txBody>
      </p:sp>
      <p:sp>
        <p:nvSpPr>
          <p:cNvPr id="4" name="Marcador de fecha 3">
            <a:extLst>
              <a:ext uri="{FF2B5EF4-FFF2-40B4-BE49-F238E27FC236}">
                <a16:creationId xmlns:a16="http://schemas.microsoft.com/office/drawing/2014/main" id="{867D0A47-05BB-B97D-D38E-B3DF6C3D278D}"/>
              </a:ext>
            </a:extLst>
          </p:cNvPr>
          <p:cNvSpPr>
            <a:spLocks noGrp="1"/>
          </p:cNvSpPr>
          <p:nvPr>
            <p:ph type="dt" sz="half" idx="10"/>
          </p:nvPr>
        </p:nvSpPr>
        <p:spPr/>
        <p:txBody>
          <a:bodyPr/>
          <a:lstStyle/>
          <a:p>
            <a:fld id="{D2FB5F05-C0D2-460B-88F9-3FB3BCF16740}" type="datetimeFigureOut">
              <a:rPr lang="es-CL" smtClean="0"/>
              <a:t>11-09-2025</a:t>
            </a:fld>
            <a:endParaRPr lang="es-CL"/>
          </a:p>
        </p:txBody>
      </p:sp>
      <p:sp>
        <p:nvSpPr>
          <p:cNvPr id="5" name="Marcador de pie de página 4">
            <a:extLst>
              <a:ext uri="{FF2B5EF4-FFF2-40B4-BE49-F238E27FC236}">
                <a16:creationId xmlns:a16="http://schemas.microsoft.com/office/drawing/2014/main" id="{04BD5625-C4DA-0F5D-5150-4CB7CC79F4CC}"/>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722B3DE0-05C3-0734-E574-74CF40473EA9}"/>
              </a:ext>
            </a:extLst>
          </p:cNvPr>
          <p:cNvSpPr>
            <a:spLocks noGrp="1"/>
          </p:cNvSpPr>
          <p:nvPr>
            <p:ph type="sldNum" sz="quarter" idx="12"/>
          </p:nvPr>
        </p:nvSpPr>
        <p:spPr/>
        <p:txBody>
          <a:bodyPr/>
          <a:lstStyle/>
          <a:p>
            <a:fld id="{8C050350-AA67-45FD-9A79-85EF543390F1}" type="slidenum">
              <a:rPr lang="es-CL" smtClean="0"/>
              <a:t>‹Nº›</a:t>
            </a:fld>
            <a:endParaRPr lang="es-CL"/>
          </a:p>
        </p:txBody>
      </p:sp>
    </p:spTree>
    <p:extLst>
      <p:ext uri="{BB962C8B-B14F-4D97-AF65-F5344CB8AC3E}">
        <p14:creationId xmlns:p14="http://schemas.microsoft.com/office/powerpoint/2010/main" val="24714194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B50D85C-2911-3C5D-FA91-B6533F9BBA3F}"/>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texto vertical 2">
            <a:extLst>
              <a:ext uri="{FF2B5EF4-FFF2-40B4-BE49-F238E27FC236}">
                <a16:creationId xmlns:a16="http://schemas.microsoft.com/office/drawing/2014/main" id="{D28A160B-38C2-41A1-D1FC-CCCF5F859D02}"/>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21F79872-FA49-33F1-26AD-7F7AF5788942}"/>
              </a:ext>
            </a:extLst>
          </p:cNvPr>
          <p:cNvSpPr>
            <a:spLocks noGrp="1"/>
          </p:cNvSpPr>
          <p:nvPr>
            <p:ph type="dt" sz="half" idx="10"/>
          </p:nvPr>
        </p:nvSpPr>
        <p:spPr/>
        <p:txBody>
          <a:bodyPr/>
          <a:lstStyle/>
          <a:p>
            <a:fld id="{D2FB5F05-C0D2-460B-88F9-3FB3BCF16740}" type="datetimeFigureOut">
              <a:rPr lang="es-CL" smtClean="0"/>
              <a:t>11-09-2025</a:t>
            </a:fld>
            <a:endParaRPr lang="es-CL"/>
          </a:p>
        </p:txBody>
      </p:sp>
      <p:sp>
        <p:nvSpPr>
          <p:cNvPr id="5" name="Marcador de pie de página 4">
            <a:extLst>
              <a:ext uri="{FF2B5EF4-FFF2-40B4-BE49-F238E27FC236}">
                <a16:creationId xmlns:a16="http://schemas.microsoft.com/office/drawing/2014/main" id="{D94E63D3-CAA0-606C-0516-F70012CE207C}"/>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DE0E6A1A-71AE-A20A-3883-64D12653DF3C}"/>
              </a:ext>
            </a:extLst>
          </p:cNvPr>
          <p:cNvSpPr>
            <a:spLocks noGrp="1"/>
          </p:cNvSpPr>
          <p:nvPr>
            <p:ph type="sldNum" sz="quarter" idx="12"/>
          </p:nvPr>
        </p:nvSpPr>
        <p:spPr/>
        <p:txBody>
          <a:bodyPr/>
          <a:lstStyle/>
          <a:p>
            <a:fld id="{8C050350-AA67-45FD-9A79-85EF543390F1}" type="slidenum">
              <a:rPr lang="es-CL" smtClean="0"/>
              <a:t>‹Nº›</a:t>
            </a:fld>
            <a:endParaRPr lang="es-CL"/>
          </a:p>
        </p:txBody>
      </p:sp>
    </p:spTree>
    <p:extLst>
      <p:ext uri="{BB962C8B-B14F-4D97-AF65-F5344CB8AC3E}">
        <p14:creationId xmlns:p14="http://schemas.microsoft.com/office/powerpoint/2010/main" val="28204107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A9DD02CA-E4BB-A899-03EC-8198FAA1A7F0}"/>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CL"/>
          </a:p>
        </p:txBody>
      </p:sp>
      <p:sp>
        <p:nvSpPr>
          <p:cNvPr id="3" name="Marcador de texto vertical 2">
            <a:extLst>
              <a:ext uri="{FF2B5EF4-FFF2-40B4-BE49-F238E27FC236}">
                <a16:creationId xmlns:a16="http://schemas.microsoft.com/office/drawing/2014/main" id="{6A59B7D4-53BD-73CA-AFA6-AB4ADF749EE0}"/>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502001BB-9546-F608-F365-F724EBD54074}"/>
              </a:ext>
            </a:extLst>
          </p:cNvPr>
          <p:cNvSpPr>
            <a:spLocks noGrp="1"/>
          </p:cNvSpPr>
          <p:nvPr>
            <p:ph type="dt" sz="half" idx="10"/>
          </p:nvPr>
        </p:nvSpPr>
        <p:spPr/>
        <p:txBody>
          <a:bodyPr/>
          <a:lstStyle/>
          <a:p>
            <a:fld id="{D2FB5F05-C0D2-460B-88F9-3FB3BCF16740}" type="datetimeFigureOut">
              <a:rPr lang="es-CL" smtClean="0"/>
              <a:t>11-09-2025</a:t>
            </a:fld>
            <a:endParaRPr lang="es-CL"/>
          </a:p>
        </p:txBody>
      </p:sp>
      <p:sp>
        <p:nvSpPr>
          <p:cNvPr id="5" name="Marcador de pie de página 4">
            <a:extLst>
              <a:ext uri="{FF2B5EF4-FFF2-40B4-BE49-F238E27FC236}">
                <a16:creationId xmlns:a16="http://schemas.microsoft.com/office/drawing/2014/main" id="{4C32136F-9B3B-44F2-22CB-4268093C968F}"/>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B0C13D1A-FC36-DBDA-2B39-62322996A30E}"/>
              </a:ext>
            </a:extLst>
          </p:cNvPr>
          <p:cNvSpPr>
            <a:spLocks noGrp="1"/>
          </p:cNvSpPr>
          <p:nvPr>
            <p:ph type="sldNum" sz="quarter" idx="12"/>
          </p:nvPr>
        </p:nvSpPr>
        <p:spPr/>
        <p:txBody>
          <a:bodyPr/>
          <a:lstStyle/>
          <a:p>
            <a:fld id="{8C050350-AA67-45FD-9A79-85EF543390F1}" type="slidenum">
              <a:rPr lang="es-CL" smtClean="0"/>
              <a:t>‹Nº›</a:t>
            </a:fld>
            <a:endParaRPr lang="es-CL"/>
          </a:p>
        </p:txBody>
      </p:sp>
    </p:spTree>
    <p:extLst>
      <p:ext uri="{BB962C8B-B14F-4D97-AF65-F5344CB8AC3E}">
        <p14:creationId xmlns:p14="http://schemas.microsoft.com/office/powerpoint/2010/main" val="39689298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A4FF3B1-1B18-C6C5-B5A4-47A2795071A7}"/>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5F48470D-E195-071E-C181-253F1E3B01AA}"/>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0D5E27D5-50BE-34D9-CA13-B7BB67E89197}"/>
              </a:ext>
            </a:extLst>
          </p:cNvPr>
          <p:cNvSpPr>
            <a:spLocks noGrp="1"/>
          </p:cNvSpPr>
          <p:nvPr>
            <p:ph type="dt" sz="half" idx="10"/>
          </p:nvPr>
        </p:nvSpPr>
        <p:spPr/>
        <p:txBody>
          <a:bodyPr/>
          <a:lstStyle/>
          <a:p>
            <a:fld id="{D2FB5F05-C0D2-460B-88F9-3FB3BCF16740}" type="datetimeFigureOut">
              <a:rPr lang="es-CL" smtClean="0"/>
              <a:t>11-09-2025</a:t>
            </a:fld>
            <a:endParaRPr lang="es-CL"/>
          </a:p>
        </p:txBody>
      </p:sp>
      <p:sp>
        <p:nvSpPr>
          <p:cNvPr id="5" name="Marcador de pie de página 4">
            <a:extLst>
              <a:ext uri="{FF2B5EF4-FFF2-40B4-BE49-F238E27FC236}">
                <a16:creationId xmlns:a16="http://schemas.microsoft.com/office/drawing/2014/main" id="{8CD3C16B-88EE-DACC-2EB4-89B34182C4C9}"/>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FB2BD0A3-8484-29AF-32BF-1E35833712D4}"/>
              </a:ext>
            </a:extLst>
          </p:cNvPr>
          <p:cNvSpPr>
            <a:spLocks noGrp="1"/>
          </p:cNvSpPr>
          <p:nvPr>
            <p:ph type="sldNum" sz="quarter" idx="12"/>
          </p:nvPr>
        </p:nvSpPr>
        <p:spPr/>
        <p:txBody>
          <a:bodyPr/>
          <a:lstStyle/>
          <a:p>
            <a:fld id="{8C050350-AA67-45FD-9A79-85EF543390F1}" type="slidenum">
              <a:rPr lang="es-CL" smtClean="0"/>
              <a:t>‹Nº›</a:t>
            </a:fld>
            <a:endParaRPr lang="es-CL"/>
          </a:p>
        </p:txBody>
      </p:sp>
    </p:spTree>
    <p:extLst>
      <p:ext uri="{BB962C8B-B14F-4D97-AF65-F5344CB8AC3E}">
        <p14:creationId xmlns:p14="http://schemas.microsoft.com/office/powerpoint/2010/main" val="930353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8D31810-E6E8-98DF-A0FF-3837206CDA8E}"/>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A99DD5D9-B41E-C74F-56EC-890633C9634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202591BF-81DD-3996-F802-07D73862C868}"/>
              </a:ext>
            </a:extLst>
          </p:cNvPr>
          <p:cNvSpPr>
            <a:spLocks noGrp="1"/>
          </p:cNvSpPr>
          <p:nvPr>
            <p:ph type="dt" sz="half" idx="10"/>
          </p:nvPr>
        </p:nvSpPr>
        <p:spPr/>
        <p:txBody>
          <a:bodyPr/>
          <a:lstStyle/>
          <a:p>
            <a:fld id="{D2FB5F05-C0D2-460B-88F9-3FB3BCF16740}" type="datetimeFigureOut">
              <a:rPr lang="es-CL" smtClean="0"/>
              <a:t>11-09-2025</a:t>
            </a:fld>
            <a:endParaRPr lang="es-CL"/>
          </a:p>
        </p:txBody>
      </p:sp>
      <p:sp>
        <p:nvSpPr>
          <p:cNvPr id="5" name="Marcador de pie de página 4">
            <a:extLst>
              <a:ext uri="{FF2B5EF4-FFF2-40B4-BE49-F238E27FC236}">
                <a16:creationId xmlns:a16="http://schemas.microsoft.com/office/drawing/2014/main" id="{C897D36C-0466-0757-3A65-F63909827DD7}"/>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CB99A4B8-82C0-CF2C-BC29-2FB388FDF806}"/>
              </a:ext>
            </a:extLst>
          </p:cNvPr>
          <p:cNvSpPr>
            <a:spLocks noGrp="1"/>
          </p:cNvSpPr>
          <p:nvPr>
            <p:ph type="sldNum" sz="quarter" idx="12"/>
          </p:nvPr>
        </p:nvSpPr>
        <p:spPr/>
        <p:txBody>
          <a:bodyPr/>
          <a:lstStyle/>
          <a:p>
            <a:fld id="{8C050350-AA67-45FD-9A79-85EF543390F1}" type="slidenum">
              <a:rPr lang="es-CL" smtClean="0"/>
              <a:t>‹Nº›</a:t>
            </a:fld>
            <a:endParaRPr lang="es-CL"/>
          </a:p>
        </p:txBody>
      </p:sp>
    </p:spTree>
    <p:extLst>
      <p:ext uri="{BB962C8B-B14F-4D97-AF65-F5344CB8AC3E}">
        <p14:creationId xmlns:p14="http://schemas.microsoft.com/office/powerpoint/2010/main" val="1104427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D1325BA-71EF-2308-D8CE-E48964E365A6}"/>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B01932E6-23E7-1FE3-56EC-5461B68C428E}"/>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contenido 3">
            <a:extLst>
              <a:ext uri="{FF2B5EF4-FFF2-40B4-BE49-F238E27FC236}">
                <a16:creationId xmlns:a16="http://schemas.microsoft.com/office/drawing/2014/main" id="{29B437D0-DB3B-032D-BF02-150CF7DEF404}"/>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Marcador de fecha 4">
            <a:extLst>
              <a:ext uri="{FF2B5EF4-FFF2-40B4-BE49-F238E27FC236}">
                <a16:creationId xmlns:a16="http://schemas.microsoft.com/office/drawing/2014/main" id="{09DCAB5A-906E-9B1F-1B82-A9D0DD8D308F}"/>
              </a:ext>
            </a:extLst>
          </p:cNvPr>
          <p:cNvSpPr>
            <a:spLocks noGrp="1"/>
          </p:cNvSpPr>
          <p:nvPr>
            <p:ph type="dt" sz="half" idx="10"/>
          </p:nvPr>
        </p:nvSpPr>
        <p:spPr/>
        <p:txBody>
          <a:bodyPr/>
          <a:lstStyle/>
          <a:p>
            <a:fld id="{D2FB5F05-C0D2-460B-88F9-3FB3BCF16740}" type="datetimeFigureOut">
              <a:rPr lang="es-CL" smtClean="0"/>
              <a:t>11-09-2025</a:t>
            </a:fld>
            <a:endParaRPr lang="es-CL"/>
          </a:p>
        </p:txBody>
      </p:sp>
      <p:sp>
        <p:nvSpPr>
          <p:cNvPr id="6" name="Marcador de pie de página 5">
            <a:extLst>
              <a:ext uri="{FF2B5EF4-FFF2-40B4-BE49-F238E27FC236}">
                <a16:creationId xmlns:a16="http://schemas.microsoft.com/office/drawing/2014/main" id="{14493D92-AC8E-16DE-BC3F-6A8D784E884D}"/>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3BE2CCC3-0B48-73F7-402A-ECB3BBB2722A}"/>
              </a:ext>
            </a:extLst>
          </p:cNvPr>
          <p:cNvSpPr>
            <a:spLocks noGrp="1"/>
          </p:cNvSpPr>
          <p:nvPr>
            <p:ph type="sldNum" sz="quarter" idx="12"/>
          </p:nvPr>
        </p:nvSpPr>
        <p:spPr/>
        <p:txBody>
          <a:bodyPr/>
          <a:lstStyle/>
          <a:p>
            <a:fld id="{8C050350-AA67-45FD-9A79-85EF543390F1}" type="slidenum">
              <a:rPr lang="es-CL" smtClean="0"/>
              <a:t>‹Nº›</a:t>
            </a:fld>
            <a:endParaRPr lang="es-CL"/>
          </a:p>
        </p:txBody>
      </p:sp>
    </p:spTree>
    <p:extLst>
      <p:ext uri="{BB962C8B-B14F-4D97-AF65-F5344CB8AC3E}">
        <p14:creationId xmlns:p14="http://schemas.microsoft.com/office/powerpoint/2010/main" val="12642723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033E7A6-A4CC-7CD0-5179-162FA7F1233E}"/>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8DDE851F-D6F2-7FCA-988C-7EEE0BA4118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0C85BE3D-BA63-B6AB-9E7D-FD3604CEEE71}"/>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Marcador de texto 4">
            <a:extLst>
              <a:ext uri="{FF2B5EF4-FFF2-40B4-BE49-F238E27FC236}">
                <a16:creationId xmlns:a16="http://schemas.microsoft.com/office/drawing/2014/main" id="{C232A9D8-22C6-8770-C2CA-3CDF1C11A96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B50088E7-07ED-F95C-CE01-6059BB3AA2AA}"/>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7" name="Marcador de fecha 6">
            <a:extLst>
              <a:ext uri="{FF2B5EF4-FFF2-40B4-BE49-F238E27FC236}">
                <a16:creationId xmlns:a16="http://schemas.microsoft.com/office/drawing/2014/main" id="{713B8E67-F880-8BEB-487B-A5896D2C8499}"/>
              </a:ext>
            </a:extLst>
          </p:cNvPr>
          <p:cNvSpPr>
            <a:spLocks noGrp="1"/>
          </p:cNvSpPr>
          <p:nvPr>
            <p:ph type="dt" sz="half" idx="10"/>
          </p:nvPr>
        </p:nvSpPr>
        <p:spPr/>
        <p:txBody>
          <a:bodyPr/>
          <a:lstStyle/>
          <a:p>
            <a:fld id="{D2FB5F05-C0D2-460B-88F9-3FB3BCF16740}" type="datetimeFigureOut">
              <a:rPr lang="es-CL" smtClean="0"/>
              <a:t>11-09-2025</a:t>
            </a:fld>
            <a:endParaRPr lang="es-CL"/>
          </a:p>
        </p:txBody>
      </p:sp>
      <p:sp>
        <p:nvSpPr>
          <p:cNvPr id="8" name="Marcador de pie de página 7">
            <a:extLst>
              <a:ext uri="{FF2B5EF4-FFF2-40B4-BE49-F238E27FC236}">
                <a16:creationId xmlns:a16="http://schemas.microsoft.com/office/drawing/2014/main" id="{28438BA4-092D-91DC-9508-2BE3D30597C4}"/>
              </a:ext>
            </a:extLst>
          </p:cNvPr>
          <p:cNvSpPr>
            <a:spLocks noGrp="1"/>
          </p:cNvSpPr>
          <p:nvPr>
            <p:ph type="ftr" sz="quarter" idx="11"/>
          </p:nvPr>
        </p:nvSpPr>
        <p:spPr/>
        <p:txBody>
          <a:bodyPr/>
          <a:lstStyle/>
          <a:p>
            <a:endParaRPr lang="es-CL"/>
          </a:p>
        </p:txBody>
      </p:sp>
      <p:sp>
        <p:nvSpPr>
          <p:cNvPr id="9" name="Marcador de número de diapositiva 8">
            <a:extLst>
              <a:ext uri="{FF2B5EF4-FFF2-40B4-BE49-F238E27FC236}">
                <a16:creationId xmlns:a16="http://schemas.microsoft.com/office/drawing/2014/main" id="{EB5EFCB7-D6FB-5379-92EC-1E9814CCEC38}"/>
              </a:ext>
            </a:extLst>
          </p:cNvPr>
          <p:cNvSpPr>
            <a:spLocks noGrp="1"/>
          </p:cNvSpPr>
          <p:nvPr>
            <p:ph type="sldNum" sz="quarter" idx="12"/>
          </p:nvPr>
        </p:nvSpPr>
        <p:spPr/>
        <p:txBody>
          <a:bodyPr/>
          <a:lstStyle/>
          <a:p>
            <a:fld id="{8C050350-AA67-45FD-9A79-85EF543390F1}" type="slidenum">
              <a:rPr lang="es-CL" smtClean="0"/>
              <a:t>‹Nº›</a:t>
            </a:fld>
            <a:endParaRPr lang="es-CL"/>
          </a:p>
        </p:txBody>
      </p:sp>
    </p:spTree>
    <p:extLst>
      <p:ext uri="{BB962C8B-B14F-4D97-AF65-F5344CB8AC3E}">
        <p14:creationId xmlns:p14="http://schemas.microsoft.com/office/powerpoint/2010/main" val="15213332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6E32ABD-66D6-656F-7569-8AC59604765C}"/>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fecha 2">
            <a:extLst>
              <a:ext uri="{FF2B5EF4-FFF2-40B4-BE49-F238E27FC236}">
                <a16:creationId xmlns:a16="http://schemas.microsoft.com/office/drawing/2014/main" id="{3368F8E1-BAAB-0221-8E11-F85546A3CAFC}"/>
              </a:ext>
            </a:extLst>
          </p:cNvPr>
          <p:cNvSpPr>
            <a:spLocks noGrp="1"/>
          </p:cNvSpPr>
          <p:nvPr>
            <p:ph type="dt" sz="half" idx="10"/>
          </p:nvPr>
        </p:nvSpPr>
        <p:spPr/>
        <p:txBody>
          <a:bodyPr/>
          <a:lstStyle/>
          <a:p>
            <a:fld id="{D2FB5F05-C0D2-460B-88F9-3FB3BCF16740}" type="datetimeFigureOut">
              <a:rPr lang="es-CL" smtClean="0"/>
              <a:t>11-09-2025</a:t>
            </a:fld>
            <a:endParaRPr lang="es-CL"/>
          </a:p>
        </p:txBody>
      </p:sp>
      <p:sp>
        <p:nvSpPr>
          <p:cNvPr id="4" name="Marcador de pie de página 3">
            <a:extLst>
              <a:ext uri="{FF2B5EF4-FFF2-40B4-BE49-F238E27FC236}">
                <a16:creationId xmlns:a16="http://schemas.microsoft.com/office/drawing/2014/main" id="{2AE744BF-9B63-05A6-2C6D-98717BA00137}"/>
              </a:ext>
            </a:extLst>
          </p:cNvPr>
          <p:cNvSpPr>
            <a:spLocks noGrp="1"/>
          </p:cNvSpPr>
          <p:nvPr>
            <p:ph type="ftr" sz="quarter" idx="11"/>
          </p:nvPr>
        </p:nvSpPr>
        <p:spPr/>
        <p:txBody>
          <a:bodyPr/>
          <a:lstStyle/>
          <a:p>
            <a:endParaRPr lang="es-CL"/>
          </a:p>
        </p:txBody>
      </p:sp>
      <p:sp>
        <p:nvSpPr>
          <p:cNvPr id="5" name="Marcador de número de diapositiva 4">
            <a:extLst>
              <a:ext uri="{FF2B5EF4-FFF2-40B4-BE49-F238E27FC236}">
                <a16:creationId xmlns:a16="http://schemas.microsoft.com/office/drawing/2014/main" id="{3815BDF8-7F1F-D8BB-0823-5BF7FDBFAA8B}"/>
              </a:ext>
            </a:extLst>
          </p:cNvPr>
          <p:cNvSpPr>
            <a:spLocks noGrp="1"/>
          </p:cNvSpPr>
          <p:nvPr>
            <p:ph type="sldNum" sz="quarter" idx="12"/>
          </p:nvPr>
        </p:nvSpPr>
        <p:spPr/>
        <p:txBody>
          <a:bodyPr/>
          <a:lstStyle/>
          <a:p>
            <a:fld id="{8C050350-AA67-45FD-9A79-85EF543390F1}" type="slidenum">
              <a:rPr lang="es-CL" smtClean="0"/>
              <a:t>‹Nº›</a:t>
            </a:fld>
            <a:endParaRPr lang="es-CL"/>
          </a:p>
        </p:txBody>
      </p:sp>
    </p:spTree>
    <p:extLst>
      <p:ext uri="{BB962C8B-B14F-4D97-AF65-F5344CB8AC3E}">
        <p14:creationId xmlns:p14="http://schemas.microsoft.com/office/powerpoint/2010/main" val="21596223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30C68A27-B09F-651B-6A5D-A357967BFDAC}"/>
              </a:ext>
            </a:extLst>
          </p:cNvPr>
          <p:cNvSpPr>
            <a:spLocks noGrp="1"/>
          </p:cNvSpPr>
          <p:nvPr>
            <p:ph type="dt" sz="half" idx="10"/>
          </p:nvPr>
        </p:nvSpPr>
        <p:spPr/>
        <p:txBody>
          <a:bodyPr/>
          <a:lstStyle/>
          <a:p>
            <a:fld id="{D2FB5F05-C0D2-460B-88F9-3FB3BCF16740}" type="datetimeFigureOut">
              <a:rPr lang="es-CL" smtClean="0"/>
              <a:t>11-09-2025</a:t>
            </a:fld>
            <a:endParaRPr lang="es-CL"/>
          </a:p>
        </p:txBody>
      </p:sp>
      <p:sp>
        <p:nvSpPr>
          <p:cNvPr id="3" name="Marcador de pie de página 2">
            <a:extLst>
              <a:ext uri="{FF2B5EF4-FFF2-40B4-BE49-F238E27FC236}">
                <a16:creationId xmlns:a16="http://schemas.microsoft.com/office/drawing/2014/main" id="{7CC2744B-5B04-49A0-1978-497F1E0DF2B8}"/>
              </a:ext>
            </a:extLst>
          </p:cNvPr>
          <p:cNvSpPr>
            <a:spLocks noGrp="1"/>
          </p:cNvSpPr>
          <p:nvPr>
            <p:ph type="ftr" sz="quarter" idx="11"/>
          </p:nvPr>
        </p:nvSpPr>
        <p:spPr/>
        <p:txBody>
          <a:bodyPr/>
          <a:lstStyle/>
          <a:p>
            <a:endParaRPr lang="es-CL"/>
          </a:p>
        </p:txBody>
      </p:sp>
      <p:sp>
        <p:nvSpPr>
          <p:cNvPr id="4" name="Marcador de número de diapositiva 3">
            <a:extLst>
              <a:ext uri="{FF2B5EF4-FFF2-40B4-BE49-F238E27FC236}">
                <a16:creationId xmlns:a16="http://schemas.microsoft.com/office/drawing/2014/main" id="{4A448C79-650A-4431-C07B-F92AFD18E651}"/>
              </a:ext>
            </a:extLst>
          </p:cNvPr>
          <p:cNvSpPr>
            <a:spLocks noGrp="1"/>
          </p:cNvSpPr>
          <p:nvPr>
            <p:ph type="sldNum" sz="quarter" idx="12"/>
          </p:nvPr>
        </p:nvSpPr>
        <p:spPr/>
        <p:txBody>
          <a:bodyPr/>
          <a:lstStyle/>
          <a:p>
            <a:fld id="{8C050350-AA67-45FD-9A79-85EF543390F1}" type="slidenum">
              <a:rPr lang="es-CL" smtClean="0"/>
              <a:t>‹Nº›</a:t>
            </a:fld>
            <a:endParaRPr lang="es-CL"/>
          </a:p>
        </p:txBody>
      </p:sp>
    </p:spTree>
    <p:extLst>
      <p:ext uri="{BB962C8B-B14F-4D97-AF65-F5344CB8AC3E}">
        <p14:creationId xmlns:p14="http://schemas.microsoft.com/office/powerpoint/2010/main" val="6645748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CDCA272-C21B-B11D-5174-020AAFE8C462}"/>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666B1022-C5A8-29B4-EE8F-D0860AFF808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texto 3">
            <a:extLst>
              <a:ext uri="{FF2B5EF4-FFF2-40B4-BE49-F238E27FC236}">
                <a16:creationId xmlns:a16="http://schemas.microsoft.com/office/drawing/2014/main" id="{19E7E9FE-429B-6947-1847-CCE73A012B6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ADED51C5-D08C-BCE5-F03F-F3BDF39B6B4B}"/>
              </a:ext>
            </a:extLst>
          </p:cNvPr>
          <p:cNvSpPr>
            <a:spLocks noGrp="1"/>
          </p:cNvSpPr>
          <p:nvPr>
            <p:ph type="dt" sz="half" idx="10"/>
          </p:nvPr>
        </p:nvSpPr>
        <p:spPr/>
        <p:txBody>
          <a:bodyPr/>
          <a:lstStyle/>
          <a:p>
            <a:fld id="{D2FB5F05-C0D2-460B-88F9-3FB3BCF16740}" type="datetimeFigureOut">
              <a:rPr lang="es-CL" smtClean="0"/>
              <a:t>11-09-2025</a:t>
            </a:fld>
            <a:endParaRPr lang="es-CL"/>
          </a:p>
        </p:txBody>
      </p:sp>
      <p:sp>
        <p:nvSpPr>
          <p:cNvPr id="6" name="Marcador de pie de página 5">
            <a:extLst>
              <a:ext uri="{FF2B5EF4-FFF2-40B4-BE49-F238E27FC236}">
                <a16:creationId xmlns:a16="http://schemas.microsoft.com/office/drawing/2014/main" id="{303F7FC4-AC7A-E8BB-96EF-A5CAF3C88E0B}"/>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0402BCAF-3615-C8D6-8C6A-895ECCD23001}"/>
              </a:ext>
            </a:extLst>
          </p:cNvPr>
          <p:cNvSpPr>
            <a:spLocks noGrp="1"/>
          </p:cNvSpPr>
          <p:nvPr>
            <p:ph type="sldNum" sz="quarter" idx="12"/>
          </p:nvPr>
        </p:nvSpPr>
        <p:spPr/>
        <p:txBody>
          <a:bodyPr/>
          <a:lstStyle/>
          <a:p>
            <a:fld id="{8C050350-AA67-45FD-9A79-85EF543390F1}" type="slidenum">
              <a:rPr lang="es-CL" smtClean="0"/>
              <a:t>‹Nº›</a:t>
            </a:fld>
            <a:endParaRPr lang="es-CL"/>
          </a:p>
        </p:txBody>
      </p:sp>
    </p:spTree>
    <p:extLst>
      <p:ext uri="{BB962C8B-B14F-4D97-AF65-F5344CB8AC3E}">
        <p14:creationId xmlns:p14="http://schemas.microsoft.com/office/powerpoint/2010/main" val="23363953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AA546BD-0CF5-C6BD-6644-457FC9A999CE}"/>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L"/>
          </a:p>
        </p:txBody>
      </p:sp>
      <p:sp>
        <p:nvSpPr>
          <p:cNvPr id="3" name="Marcador de posición de imagen 2">
            <a:extLst>
              <a:ext uri="{FF2B5EF4-FFF2-40B4-BE49-F238E27FC236}">
                <a16:creationId xmlns:a16="http://schemas.microsoft.com/office/drawing/2014/main" id="{C9618C51-DF02-0FCD-EFC2-EE11DECAE24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L"/>
          </a:p>
        </p:txBody>
      </p:sp>
      <p:sp>
        <p:nvSpPr>
          <p:cNvPr id="4" name="Marcador de texto 3">
            <a:extLst>
              <a:ext uri="{FF2B5EF4-FFF2-40B4-BE49-F238E27FC236}">
                <a16:creationId xmlns:a16="http://schemas.microsoft.com/office/drawing/2014/main" id="{41B443DB-523C-9160-A8B1-EF8BCAA2671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42F23459-F5D3-4331-1325-5847ED83B628}"/>
              </a:ext>
            </a:extLst>
          </p:cNvPr>
          <p:cNvSpPr>
            <a:spLocks noGrp="1"/>
          </p:cNvSpPr>
          <p:nvPr>
            <p:ph type="dt" sz="half" idx="10"/>
          </p:nvPr>
        </p:nvSpPr>
        <p:spPr/>
        <p:txBody>
          <a:bodyPr/>
          <a:lstStyle/>
          <a:p>
            <a:fld id="{D2FB5F05-C0D2-460B-88F9-3FB3BCF16740}" type="datetimeFigureOut">
              <a:rPr lang="es-CL" smtClean="0"/>
              <a:t>11-09-2025</a:t>
            </a:fld>
            <a:endParaRPr lang="es-CL"/>
          </a:p>
        </p:txBody>
      </p:sp>
      <p:sp>
        <p:nvSpPr>
          <p:cNvPr id="6" name="Marcador de pie de página 5">
            <a:extLst>
              <a:ext uri="{FF2B5EF4-FFF2-40B4-BE49-F238E27FC236}">
                <a16:creationId xmlns:a16="http://schemas.microsoft.com/office/drawing/2014/main" id="{1A9C0484-667D-A078-67DE-35E4A8BCEF41}"/>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1E97BA17-14F5-4A63-DD37-C1B9F36A4D73}"/>
              </a:ext>
            </a:extLst>
          </p:cNvPr>
          <p:cNvSpPr>
            <a:spLocks noGrp="1"/>
          </p:cNvSpPr>
          <p:nvPr>
            <p:ph type="sldNum" sz="quarter" idx="12"/>
          </p:nvPr>
        </p:nvSpPr>
        <p:spPr/>
        <p:txBody>
          <a:bodyPr/>
          <a:lstStyle/>
          <a:p>
            <a:fld id="{8C050350-AA67-45FD-9A79-85EF543390F1}" type="slidenum">
              <a:rPr lang="es-CL" smtClean="0"/>
              <a:t>‹Nº›</a:t>
            </a:fld>
            <a:endParaRPr lang="es-CL"/>
          </a:p>
        </p:txBody>
      </p:sp>
    </p:spTree>
    <p:extLst>
      <p:ext uri="{BB962C8B-B14F-4D97-AF65-F5344CB8AC3E}">
        <p14:creationId xmlns:p14="http://schemas.microsoft.com/office/powerpoint/2010/main" val="15340941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089BF2E3-9689-F94E-3C75-86B1663A5BB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FD3702DB-F347-3E25-D98E-BCB2448AA6F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A36ED7B7-11D9-727B-B14C-DD0AD167AD2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2FB5F05-C0D2-460B-88F9-3FB3BCF16740}" type="datetimeFigureOut">
              <a:rPr lang="es-CL" smtClean="0"/>
              <a:t>11-09-2025</a:t>
            </a:fld>
            <a:endParaRPr lang="es-CL"/>
          </a:p>
        </p:txBody>
      </p:sp>
      <p:sp>
        <p:nvSpPr>
          <p:cNvPr id="5" name="Marcador de pie de página 4">
            <a:extLst>
              <a:ext uri="{FF2B5EF4-FFF2-40B4-BE49-F238E27FC236}">
                <a16:creationId xmlns:a16="http://schemas.microsoft.com/office/drawing/2014/main" id="{2E93EA93-11A6-A55B-1AE2-3BB485E3080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L"/>
          </a:p>
        </p:txBody>
      </p:sp>
      <p:sp>
        <p:nvSpPr>
          <p:cNvPr id="6" name="Marcador de número de diapositiva 5">
            <a:extLst>
              <a:ext uri="{FF2B5EF4-FFF2-40B4-BE49-F238E27FC236}">
                <a16:creationId xmlns:a16="http://schemas.microsoft.com/office/drawing/2014/main" id="{73F13B64-8936-CEF9-4A31-FAF2901CD32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050350-AA67-45FD-9A79-85EF543390F1}" type="slidenum">
              <a:rPr lang="es-CL" smtClean="0"/>
              <a:t>‹Nº›</a:t>
            </a:fld>
            <a:endParaRPr lang="es-CL"/>
          </a:p>
        </p:txBody>
      </p:sp>
    </p:spTree>
    <p:extLst>
      <p:ext uri="{BB962C8B-B14F-4D97-AF65-F5344CB8AC3E}">
        <p14:creationId xmlns:p14="http://schemas.microsoft.com/office/powerpoint/2010/main" val="22705172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5.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17.xml.rels><?xml version="1.0" encoding="UTF-8" standalone="yes"?>
<Relationships xmlns="http://schemas.openxmlformats.org/package/2006/relationships"><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image" Target="../media/image11.png"/><Relationship Id="rId1" Type="http://schemas.openxmlformats.org/officeDocument/2006/relationships/slideLayout" Target="../slideLayouts/slideLayout5.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s>
</file>

<file path=ppt/slides/_rels/slide18.xml.rels><?xml version="1.0" encoding="UTF-8" standalone="yes"?>
<Relationships xmlns="http://schemas.openxmlformats.org/package/2006/relationships"><Relationship Id="rId3" Type="http://schemas.openxmlformats.org/officeDocument/2006/relationships/hyperlink" Target="https://peib.mineduc.cl/recursos/set-textos-comunidad-educativa-intercultural/" TargetMode="External"/><Relationship Id="rId2" Type="http://schemas.openxmlformats.org/officeDocument/2006/relationships/image" Target="../media/image17.png"/><Relationship Id="rId1" Type="http://schemas.openxmlformats.org/officeDocument/2006/relationships/slideLayout" Target="../slideLayouts/slideLayout5.xml"/><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hyperlink" Target="https://drive.google.com/file/d/16RRicW264lVEvWdWrHk_tM-loYLdVt3L/view" TargetMode="External"/><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2EB492CD-616E-47F8-933B-5E2D952A05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2" name="Arc 11">
            <a:extLst>
              <a:ext uri="{FF2B5EF4-FFF2-40B4-BE49-F238E27FC236}">
                <a16:creationId xmlns:a16="http://schemas.microsoft.com/office/drawing/2014/main" id="{59383CF9-23B5-4335-9B21-1791C4CF1C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3967198" flipH="1">
            <a:off x="8631348" y="490493"/>
            <a:ext cx="2987899" cy="2987899"/>
          </a:xfrm>
          <a:prstGeom prst="arc">
            <a:avLst>
              <a:gd name="adj1" fmla="val 14441841"/>
              <a:gd name="adj2" fmla="val 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ítulo 1">
            <a:extLst>
              <a:ext uri="{FF2B5EF4-FFF2-40B4-BE49-F238E27FC236}">
                <a16:creationId xmlns:a16="http://schemas.microsoft.com/office/drawing/2014/main" id="{6116BAE1-50F0-17C9-C3C3-292E3AD8E9E3}"/>
              </a:ext>
            </a:extLst>
          </p:cNvPr>
          <p:cNvSpPr>
            <a:spLocks noGrp="1"/>
          </p:cNvSpPr>
          <p:nvPr>
            <p:ph type="title"/>
          </p:nvPr>
        </p:nvSpPr>
        <p:spPr>
          <a:xfrm>
            <a:off x="5894962" y="479493"/>
            <a:ext cx="5458838" cy="1580216"/>
          </a:xfrm>
        </p:spPr>
        <p:txBody>
          <a:bodyPr>
            <a:normAutofit fontScale="90000"/>
          </a:bodyPr>
          <a:lstStyle/>
          <a:p>
            <a:br>
              <a:rPr lang="es-ES" dirty="0">
                <a:latin typeface="Aptos" panose="020B0004020202020204" pitchFamily="34" charset="0"/>
              </a:rPr>
            </a:br>
            <a:br>
              <a:rPr lang="es-ES" dirty="0">
                <a:latin typeface="Aptos" panose="020B0004020202020204" pitchFamily="34" charset="0"/>
              </a:rPr>
            </a:br>
            <a:br>
              <a:rPr lang="es-ES" dirty="0">
                <a:latin typeface="Aptos" panose="020B0004020202020204" pitchFamily="34" charset="0"/>
              </a:rPr>
            </a:br>
            <a:br>
              <a:rPr lang="es-ES" dirty="0">
                <a:latin typeface="Aptos" panose="020B0004020202020204" pitchFamily="34" charset="0"/>
              </a:rPr>
            </a:br>
            <a:br>
              <a:rPr lang="es-ES" dirty="0">
                <a:latin typeface="Aptos" panose="020B0004020202020204" pitchFamily="34" charset="0"/>
              </a:rPr>
            </a:br>
            <a:br>
              <a:rPr lang="es-ES" dirty="0">
                <a:latin typeface="Aptos" panose="020B0004020202020204" pitchFamily="34" charset="0"/>
              </a:rPr>
            </a:br>
            <a:br>
              <a:rPr lang="es-ES" dirty="0">
                <a:latin typeface="Aptos" panose="020B0004020202020204" pitchFamily="34" charset="0"/>
              </a:rPr>
            </a:br>
            <a:br>
              <a:rPr lang="es-ES" dirty="0">
                <a:latin typeface="Aptos" panose="020B0004020202020204" pitchFamily="34" charset="0"/>
              </a:rPr>
            </a:br>
            <a:r>
              <a:rPr lang="es-ES" sz="3600" b="1" dirty="0">
                <a:latin typeface="Aptos" panose="020B0004020202020204" pitchFamily="34" charset="0"/>
              </a:rPr>
              <a:t>Objetivo</a:t>
            </a:r>
            <a:br>
              <a:rPr lang="es-ES" sz="3600" dirty="0">
                <a:latin typeface="Aptos" panose="020B0004020202020204" pitchFamily="34" charset="0"/>
              </a:rPr>
            </a:br>
            <a:r>
              <a:rPr lang="es-ES" sz="3600" dirty="0">
                <a:latin typeface="Aptos" panose="020B0004020202020204" pitchFamily="34" charset="0"/>
              </a:rPr>
              <a:t>aprender los aspectos principales sobre las prácticas pedagógicas interculturales y conocer ejemplos de prácticas interculturales y proyectos de integración de aprendizaje.  </a:t>
            </a:r>
            <a:endParaRPr lang="es-CL" sz="3600" dirty="0">
              <a:latin typeface="Aptos" panose="020B0004020202020204" pitchFamily="34" charset="0"/>
            </a:endParaRPr>
          </a:p>
        </p:txBody>
      </p:sp>
      <p:sp>
        <p:nvSpPr>
          <p:cNvPr id="14" name="Freeform: Shape 13">
            <a:extLst>
              <a:ext uri="{FF2B5EF4-FFF2-40B4-BE49-F238E27FC236}">
                <a16:creationId xmlns:a16="http://schemas.microsoft.com/office/drawing/2014/main" id="{0007FE00-9498-4706-B255-6437B0252C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486400"/>
            <a:ext cx="2672863" cy="1371600"/>
          </a:xfrm>
          <a:custGeom>
            <a:avLst/>
            <a:gdLst>
              <a:gd name="connsiteX0" fmla="*/ 1721734 w 2672863"/>
              <a:gd name="connsiteY0" fmla="*/ 0 h 1371600"/>
              <a:gd name="connsiteX1" fmla="*/ 2564444 w 2672863"/>
              <a:gd name="connsiteY1" fmla="*/ 213382 h 1371600"/>
              <a:gd name="connsiteX2" fmla="*/ 2672863 w 2672863"/>
              <a:gd name="connsiteY2" fmla="*/ 279248 h 1371600"/>
              <a:gd name="connsiteX3" fmla="*/ 2672863 w 2672863"/>
              <a:gd name="connsiteY3" fmla="*/ 1371600 h 1371600"/>
              <a:gd name="connsiteX4" fmla="*/ 0 w 2672863"/>
              <a:gd name="connsiteY4" fmla="*/ 1371600 h 1371600"/>
              <a:gd name="connsiteX5" fmla="*/ 33268 w 2672863"/>
              <a:gd name="connsiteY5" fmla="*/ 1242216 h 1371600"/>
              <a:gd name="connsiteX6" fmla="*/ 1721734 w 2672863"/>
              <a:gd name="connsiteY6" fmla="*/ 0 h 1371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72863" h="1371600">
                <a:moveTo>
                  <a:pt x="1721734" y="0"/>
                </a:moveTo>
                <a:cubicBezTo>
                  <a:pt x="2026863" y="0"/>
                  <a:pt x="2313937" y="77299"/>
                  <a:pt x="2564444" y="213382"/>
                </a:cubicBezTo>
                <a:lnTo>
                  <a:pt x="2672863" y="279248"/>
                </a:lnTo>
                <a:lnTo>
                  <a:pt x="2672863" y="1371600"/>
                </a:lnTo>
                <a:lnTo>
                  <a:pt x="0" y="1371600"/>
                </a:lnTo>
                <a:lnTo>
                  <a:pt x="33268" y="1242216"/>
                </a:lnTo>
                <a:cubicBezTo>
                  <a:pt x="257110" y="522539"/>
                  <a:pt x="928399" y="0"/>
                  <a:pt x="1721734"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5" name="Picture 5" descr="A black background with a black square&#10;&#10;Description automatically generated with medium confidence">
            <a:extLst>
              <a:ext uri="{FF2B5EF4-FFF2-40B4-BE49-F238E27FC236}">
                <a16:creationId xmlns:a16="http://schemas.microsoft.com/office/drawing/2014/main" id="{C6887628-1D06-8E36-F127-00ED3F8648ED}"/>
              </a:ext>
            </a:extLst>
          </p:cNvPr>
          <p:cNvPicPr>
            <a:picLocks noChangeAspect="1"/>
          </p:cNvPicPr>
          <p:nvPr/>
        </p:nvPicPr>
        <p:blipFill rotWithShape="1">
          <a:blip r:embed="rId2">
            <a:extLst>
              <a:ext uri="{28A0092B-C50C-407E-A947-70E740481C1C}">
                <a14:useLocalDpi xmlns:a14="http://schemas.microsoft.com/office/drawing/2010/main" val="0"/>
              </a:ext>
            </a:extLst>
          </a:blip>
          <a:srcRect l="42071" r="24648"/>
          <a:stretch/>
        </p:blipFill>
        <p:spPr>
          <a:xfrm>
            <a:off x="838200" y="479493"/>
            <a:ext cx="3658559" cy="4727967"/>
          </a:xfrm>
          <a:custGeom>
            <a:avLst/>
            <a:gdLst/>
            <a:ahLst/>
            <a:cxnLst/>
            <a:rect l="l" t="t" r="r" b="b"/>
            <a:pathLst>
              <a:path w="4777381" h="5643794">
                <a:moveTo>
                  <a:pt x="143704" y="0"/>
                </a:moveTo>
                <a:lnTo>
                  <a:pt x="4633677" y="0"/>
                </a:lnTo>
                <a:cubicBezTo>
                  <a:pt x="4713043" y="0"/>
                  <a:pt x="4777381" y="64338"/>
                  <a:pt x="4777381" y="143704"/>
                </a:cubicBezTo>
                <a:lnTo>
                  <a:pt x="4777381" y="5500090"/>
                </a:lnTo>
                <a:cubicBezTo>
                  <a:pt x="4777381" y="5579456"/>
                  <a:pt x="4713043" y="5643794"/>
                  <a:pt x="4633677" y="5643794"/>
                </a:cubicBezTo>
                <a:lnTo>
                  <a:pt x="143704" y="5643794"/>
                </a:lnTo>
                <a:cubicBezTo>
                  <a:pt x="64338" y="5643794"/>
                  <a:pt x="0" y="5579456"/>
                  <a:pt x="0" y="5500090"/>
                </a:cubicBezTo>
                <a:lnTo>
                  <a:pt x="0" y="143704"/>
                </a:lnTo>
                <a:cubicBezTo>
                  <a:pt x="0" y="64338"/>
                  <a:pt x="64338" y="0"/>
                  <a:pt x="143704" y="0"/>
                </a:cubicBezTo>
                <a:close/>
              </a:path>
            </a:pathLst>
          </a:custGeom>
          <a:solidFill>
            <a:schemeClr val="accent4">
              <a:lumMod val="60000"/>
              <a:lumOff val="40000"/>
            </a:schemeClr>
          </a:solidFill>
        </p:spPr>
      </p:pic>
      <p:sp>
        <p:nvSpPr>
          <p:cNvPr id="3" name="Marcador de contenido 2">
            <a:extLst>
              <a:ext uri="{FF2B5EF4-FFF2-40B4-BE49-F238E27FC236}">
                <a16:creationId xmlns:a16="http://schemas.microsoft.com/office/drawing/2014/main" id="{852710B2-0F72-611A-B060-764601B73415}"/>
              </a:ext>
            </a:extLst>
          </p:cNvPr>
          <p:cNvSpPr>
            <a:spLocks noGrp="1"/>
          </p:cNvSpPr>
          <p:nvPr>
            <p:ph idx="1"/>
          </p:nvPr>
        </p:nvSpPr>
        <p:spPr>
          <a:xfrm>
            <a:off x="5894962" y="1955267"/>
            <a:ext cx="5458838" cy="1799840"/>
          </a:xfrm>
        </p:spPr>
        <p:txBody>
          <a:bodyPr>
            <a:normAutofit/>
          </a:bodyPr>
          <a:lstStyle/>
          <a:p>
            <a:pPr marL="0" indent="0">
              <a:buNone/>
            </a:pPr>
            <a:endParaRPr lang="es-ES" dirty="0"/>
          </a:p>
          <a:p>
            <a:pPr marL="0" indent="0">
              <a:buNone/>
            </a:pPr>
            <a:endParaRPr lang="es-ES" dirty="0"/>
          </a:p>
        </p:txBody>
      </p:sp>
      <p:sp>
        <p:nvSpPr>
          <p:cNvPr id="7" name="CuadroTexto 6">
            <a:extLst>
              <a:ext uri="{FF2B5EF4-FFF2-40B4-BE49-F238E27FC236}">
                <a16:creationId xmlns:a16="http://schemas.microsoft.com/office/drawing/2014/main" id="{2921821B-78E5-C5C7-29C1-62F19C009A01}"/>
              </a:ext>
            </a:extLst>
          </p:cNvPr>
          <p:cNvSpPr txBox="1"/>
          <p:nvPr/>
        </p:nvSpPr>
        <p:spPr>
          <a:xfrm rot="10800000" flipV="1">
            <a:off x="1036320" y="3429000"/>
            <a:ext cx="2718512" cy="1477328"/>
          </a:xfrm>
          <a:prstGeom prst="rect">
            <a:avLst/>
          </a:prstGeom>
          <a:noFill/>
          <a:ln>
            <a:solidFill>
              <a:schemeClr val="accent4"/>
            </a:solidFill>
          </a:ln>
        </p:spPr>
        <p:txBody>
          <a:bodyPr wrap="square">
            <a:spAutoFit/>
          </a:bodyPr>
          <a:lstStyle/>
          <a:p>
            <a:r>
              <a:rPr lang="es-ES" b="1" dirty="0"/>
              <a:t>Para transformar </a:t>
            </a:r>
          </a:p>
          <a:p>
            <a:endParaRPr lang="es-ES" b="1" dirty="0"/>
          </a:p>
          <a:p>
            <a:r>
              <a:rPr lang="es-ES" b="1" dirty="0"/>
              <a:t>Erika Castro</a:t>
            </a:r>
          </a:p>
          <a:p>
            <a:r>
              <a:rPr lang="es-ES" b="1" dirty="0"/>
              <a:t>PEIB </a:t>
            </a:r>
          </a:p>
          <a:p>
            <a:r>
              <a:rPr lang="es-ES" b="1" dirty="0"/>
              <a:t>2025</a:t>
            </a:r>
            <a:endParaRPr lang="es-CL" b="1" dirty="0"/>
          </a:p>
        </p:txBody>
      </p:sp>
      <p:pic>
        <p:nvPicPr>
          <p:cNvPr id="4" name="Google Shape;369;p17">
            <a:extLst>
              <a:ext uri="{FF2B5EF4-FFF2-40B4-BE49-F238E27FC236}">
                <a16:creationId xmlns:a16="http://schemas.microsoft.com/office/drawing/2014/main" id="{D27F8269-EBCB-449D-910D-0DF641DB1320}"/>
              </a:ext>
            </a:extLst>
          </p:cNvPr>
          <p:cNvPicPr preferRelativeResize="0"/>
          <p:nvPr/>
        </p:nvPicPr>
        <p:blipFill rotWithShape="1">
          <a:blip r:embed="rId3">
            <a:alphaModFix/>
          </a:blip>
          <a:srcRect r="452" b="52525"/>
          <a:stretch/>
        </p:blipFill>
        <p:spPr>
          <a:xfrm>
            <a:off x="2739313" y="5357671"/>
            <a:ext cx="3155649" cy="1350118"/>
          </a:xfrm>
          <a:prstGeom prst="rect">
            <a:avLst/>
          </a:prstGeom>
          <a:noFill/>
          <a:ln>
            <a:noFill/>
          </a:ln>
        </p:spPr>
      </p:pic>
      <p:pic>
        <p:nvPicPr>
          <p:cNvPr id="9" name="Imagen 8" descr="Interfaz de usuario gráfica, Aplicación&#10;&#10;Descripción generada automáticamente">
            <a:extLst>
              <a:ext uri="{FF2B5EF4-FFF2-40B4-BE49-F238E27FC236}">
                <a16:creationId xmlns:a16="http://schemas.microsoft.com/office/drawing/2014/main" id="{68AFA965-6F14-3B2E-BABE-7DF166AC4A1A}"/>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48670" y="6002269"/>
            <a:ext cx="1554480" cy="752475"/>
          </a:xfrm>
          <a:prstGeom prst="rect">
            <a:avLst/>
          </a:prstGeom>
        </p:spPr>
      </p:pic>
    </p:spTree>
    <p:extLst>
      <p:ext uri="{BB962C8B-B14F-4D97-AF65-F5344CB8AC3E}">
        <p14:creationId xmlns:p14="http://schemas.microsoft.com/office/powerpoint/2010/main" val="9598322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435823-C23E-BE40-4D4A-89FE3209BFDD}"/>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D3E87672-08C9-EB04-D7BF-726603799793}"/>
              </a:ext>
            </a:extLst>
          </p:cNvPr>
          <p:cNvSpPr>
            <a:spLocks noGrp="1"/>
          </p:cNvSpPr>
          <p:nvPr>
            <p:ph type="ctrTitle"/>
          </p:nvPr>
        </p:nvSpPr>
        <p:spPr>
          <a:xfrm>
            <a:off x="254001" y="690880"/>
            <a:ext cx="9306559" cy="4964078"/>
          </a:xfrm>
        </p:spPr>
        <p:txBody>
          <a:bodyPr>
            <a:normAutofit/>
          </a:bodyPr>
          <a:lstStyle/>
          <a:p>
            <a:pPr algn="l">
              <a:lnSpc>
                <a:spcPct val="107000"/>
              </a:lnSpc>
              <a:spcAft>
                <a:spcPts val="800"/>
              </a:spcAft>
            </a:pPr>
            <a:br>
              <a:rPr lang="es-CL" sz="1800" b="1" dirty="0">
                <a:effectLst/>
                <a:latin typeface="Calibri" panose="020F0502020204030204" pitchFamily="34" charset="0"/>
                <a:ea typeface="Calibri" panose="020F0502020204030204" pitchFamily="34" charset="0"/>
                <a:cs typeface="Times New Roman" panose="02020603050405020304" pitchFamily="18" charset="0"/>
              </a:rPr>
            </a:br>
            <a:br>
              <a:rPr lang="es-CL" sz="1800" b="1" dirty="0">
                <a:effectLst/>
                <a:latin typeface="Calibri" panose="020F0502020204030204" pitchFamily="34" charset="0"/>
                <a:ea typeface="Calibri" panose="020F0502020204030204" pitchFamily="34" charset="0"/>
                <a:cs typeface="Times New Roman" panose="02020603050405020304" pitchFamily="18" charset="0"/>
              </a:rPr>
            </a:br>
            <a:br>
              <a:rPr lang="es-CL" sz="1800" b="1" dirty="0">
                <a:effectLst/>
                <a:latin typeface="Calibri" panose="020F0502020204030204" pitchFamily="34" charset="0"/>
                <a:ea typeface="Calibri" panose="020F0502020204030204" pitchFamily="34" charset="0"/>
                <a:cs typeface="Times New Roman" panose="02020603050405020304" pitchFamily="18" charset="0"/>
              </a:rPr>
            </a:br>
            <a:br>
              <a:rPr lang="es-CL" sz="1800" b="1" dirty="0">
                <a:effectLst/>
                <a:latin typeface="Calibri" panose="020F0502020204030204" pitchFamily="34" charset="0"/>
                <a:ea typeface="Calibri" panose="020F0502020204030204" pitchFamily="34" charset="0"/>
                <a:cs typeface="Times New Roman" panose="02020603050405020304" pitchFamily="18" charset="0"/>
              </a:rPr>
            </a:br>
            <a:br>
              <a:rPr lang="es-CL" sz="1800" b="1" dirty="0">
                <a:effectLst/>
                <a:latin typeface="Calibri" panose="020F0502020204030204" pitchFamily="34" charset="0"/>
                <a:ea typeface="Calibri" panose="020F0502020204030204" pitchFamily="34" charset="0"/>
                <a:cs typeface="Times New Roman" panose="02020603050405020304" pitchFamily="18" charset="0"/>
              </a:rPr>
            </a:br>
            <a:br>
              <a:rPr lang="es-CL" sz="1800" b="1" dirty="0">
                <a:effectLst/>
                <a:latin typeface="Calibri" panose="020F0502020204030204" pitchFamily="34" charset="0"/>
                <a:ea typeface="Calibri" panose="020F0502020204030204" pitchFamily="34" charset="0"/>
                <a:cs typeface="Times New Roman" panose="02020603050405020304" pitchFamily="18" charset="0"/>
              </a:rPr>
            </a:br>
            <a:br>
              <a:rPr lang="es-CL" sz="1800" b="1" dirty="0">
                <a:effectLst/>
                <a:latin typeface="Calibri" panose="020F0502020204030204" pitchFamily="34" charset="0"/>
                <a:ea typeface="Calibri" panose="020F0502020204030204" pitchFamily="34" charset="0"/>
                <a:cs typeface="Times New Roman" panose="02020603050405020304" pitchFamily="18" charset="0"/>
              </a:rPr>
            </a:br>
            <a:br>
              <a:rPr lang="es-CL" sz="1800" b="1" dirty="0">
                <a:effectLst/>
                <a:latin typeface="Calibri" panose="020F0502020204030204" pitchFamily="34" charset="0"/>
                <a:ea typeface="Calibri" panose="020F0502020204030204" pitchFamily="34" charset="0"/>
                <a:cs typeface="Times New Roman" panose="02020603050405020304" pitchFamily="18" charset="0"/>
              </a:rPr>
            </a:br>
            <a:endParaRPr lang="es-CL" dirty="0">
              <a:latin typeface="Aptos" panose="020B0004020202020204" pitchFamily="34" charset="0"/>
            </a:endParaRPr>
          </a:p>
        </p:txBody>
      </p:sp>
      <p:pic>
        <p:nvPicPr>
          <p:cNvPr id="5" name="Imagen 4">
            <a:extLst>
              <a:ext uri="{FF2B5EF4-FFF2-40B4-BE49-F238E27FC236}">
                <a16:creationId xmlns:a16="http://schemas.microsoft.com/office/drawing/2014/main" id="{DA83BDCA-2FFF-09F0-85E1-09BBBCADC38A}"/>
              </a:ext>
            </a:extLst>
          </p:cNvPr>
          <p:cNvPicPr>
            <a:picLocks noChangeAspect="1"/>
          </p:cNvPicPr>
          <p:nvPr/>
        </p:nvPicPr>
        <p:blipFill>
          <a:blip r:embed="rId2"/>
          <a:stretch>
            <a:fillRect/>
          </a:stretch>
        </p:blipFill>
        <p:spPr>
          <a:xfrm>
            <a:off x="153254" y="126332"/>
            <a:ext cx="1554615" cy="749873"/>
          </a:xfrm>
          <a:prstGeom prst="rect">
            <a:avLst/>
          </a:prstGeom>
        </p:spPr>
      </p:pic>
      <p:sp>
        <p:nvSpPr>
          <p:cNvPr id="7" name="CuadroTexto 6">
            <a:extLst>
              <a:ext uri="{FF2B5EF4-FFF2-40B4-BE49-F238E27FC236}">
                <a16:creationId xmlns:a16="http://schemas.microsoft.com/office/drawing/2014/main" id="{157C0C72-1092-5F87-BD61-441DDD028C58}"/>
              </a:ext>
            </a:extLst>
          </p:cNvPr>
          <p:cNvSpPr txBox="1"/>
          <p:nvPr/>
        </p:nvSpPr>
        <p:spPr>
          <a:xfrm>
            <a:off x="1124495" y="1174368"/>
            <a:ext cx="9943010" cy="5123710"/>
          </a:xfrm>
          <a:prstGeom prst="rect">
            <a:avLst/>
          </a:prstGeom>
          <a:noFill/>
        </p:spPr>
        <p:txBody>
          <a:bodyPr wrap="square">
            <a:spAutoFit/>
          </a:bodyPr>
          <a:lstStyle/>
          <a:p>
            <a:pPr algn="just">
              <a:lnSpc>
                <a:spcPct val="115000"/>
              </a:lnSpc>
              <a:spcAft>
                <a:spcPts val="800"/>
              </a:spcAft>
              <a:buNone/>
            </a:pPr>
            <a:r>
              <a:rPr lang="es-CL" b="1" kern="0" dirty="0">
                <a:effectLst/>
                <a:ea typeface="Times New Roman" panose="02020603050405020304" pitchFamily="18" charset="0"/>
                <a:cs typeface="Times New Roman" panose="02020603050405020304" pitchFamily="18" charset="0"/>
              </a:rPr>
              <a:t>Ejemplos de prácticas interculturales</a:t>
            </a:r>
            <a:endParaRPr lang="es-CL" b="1" kern="0" dirty="0">
              <a:ea typeface="Times New Roman" panose="02020603050405020304" pitchFamily="18" charset="0"/>
              <a:cs typeface="Times New Roman" panose="02020603050405020304" pitchFamily="18" charset="0"/>
            </a:endParaRPr>
          </a:p>
          <a:p>
            <a:pPr lvl="0" algn="just"/>
            <a:r>
              <a:rPr lang="es-CL" b="1" dirty="0"/>
              <a:t>4. Ética y compromiso profesional</a:t>
            </a:r>
          </a:p>
          <a:p>
            <a:pPr lvl="0" algn="just"/>
            <a:endParaRPr lang="es-CL" dirty="0"/>
          </a:p>
          <a:p>
            <a:pPr marL="742950" lvl="1" indent="-285750" algn="just">
              <a:buFont typeface="Courier New" panose="02070309020205020404" pitchFamily="49" charset="0"/>
              <a:buChar char="o"/>
            </a:pPr>
            <a:r>
              <a:rPr lang="es-CL" b="1" dirty="0"/>
              <a:t>Análisis crítico de estereotipos:</a:t>
            </a:r>
            <a:r>
              <a:rPr lang="es-CL" dirty="0"/>
              <a:t> En una clase de lenguaje, los docentes pueden seleccionar textos o películas que presenten estereotipos culturales y guiar una discusión para que los/as estudiantes los identifiquen y cuestionen. El objetivo es </a:t>
            </a:r>
            <a:r>
              <a:rPr lang="es-CL" b="1" dirty="0"/>
              <a:t>problematizar las asimetrías sociales</a:t>
            </a:r>
            <a:r>
              <a:rPr lang="es-CL" dirty="0"/>
              <a:t> y las jerarquías que se construyen en torno a la cultura.</a:t>
            </a:r>
          </a:p>
          <a:p>
            <a:pPr marL="742950" lvl="1" indent="-285750" algn="just">
              <a:buFont typeface="Courier New" panose="02070309020205020404" pitchFamily="49" charset="0"/>
              <a:buChar char="o"/>
            </a:pPr>
            <a:endParaRPr lang="es-CL" dirty="0"/>
          </a:p>
          <a:p>
            <a:pPr marL="742950" lvl="1" indent="-285750" algn="just">
              <a:buFont typeface="Courier New" panose="02070309020205020404" pitchFamily="49" charset="0"/>
              <a:buChar char="o"/>
            </a:pPr>
            <a:r>
              <a:rPr lang="es-CL" b="1" dirty="0"/>
              <a:t>Resolución de conflictos con enfoque intercultural:</a:t>
            </a:r>
            <a:r>
              <a:rPr lang="es-CL" dirty="0"/>
              <a:t> Ante un conflicto entre estudiantes de diferentes orígenes, el docente puede mediar el diálogo para que cada uno exprese su perspectiva cultural, promoviendo el respeto y la comprensión. Se busca una solución que no imponga la visión de un grupo sobre otro.</a:t>
            </a:r>
          </a:p>
          <a:p>
            <a:pPr marL="285750" indent="-285750">
              <a:lnSpc>
                <a:spcPct val="115000"/>
              </a:lnSpc>
              <a:spcAft>
                <a:spcPts val="800"/>
              </a:spcAft>
              <a:buFont typeface="Courier New" panose="02070309020205020404" pitchFamily="49" charset="0"/>
              <a:buChar char="o"/>
            </a:pPr>
            <a:endParaRPr lang="es-CL" b="1" kern="0" dirty="0">
              <a:effectLst/>
              <a:ea typeface="Aptos" panose="020B0004020202020204" pitchFamily="34" charset="0"/>
              <a:cs typeface="Times New Roman" panose="02020603050405020304" pitchFamily="18" charset="0"/>
            </a:endParaRPr>
          </a:p>
          <a:p>
            <a:pPr>
              <a:lnSpc>
                <a:spcPct val="115000"/>
              </a:lnSpc>
              <a:spcAft>
                <a:spcPts val="800"/>
              </a:spcAft>
              <a:buNone/>
            </a:pPr>
            <a:endParaRPr lang="es-CL" b="1" kern="0" dirty="0">
              <a:ea typeface="Aptos" panose="020B0004020202020204" pitchFamily="34" charset="0"/>
              <a:cs typeface="Times New Roman" panose="02020603050405020304" pitchFamily="18" charset="0"/>
            </a:endParaRPr>
          </a:p>
          <a:p>
            <a:pPr>
              <a:lnSpc>
                <a:spcPct val="115000"/>
              </a:lnSpc>
              <a:spcAft>
                <a:spcPts val="800"/>
              </a:spcAft>
              <a:buNone/>
            </a:pPr>
            <a:endParaRPr lang="es-CL" b="1" kern="0" dirty="0">
              <a:effectLst/>
              <a:ea typeface="Aptos" panose="020B0004020202020204" pitchFamily="34" charset="0"/>
              <a:cs typeface="Times New Roman" panose="02020603050405020304" pitchFamily="18" charset="0"/>
            </a:endParaRPr>
          </a:p>
          <a:p>
            <a:pPr>
              <a:lnSpc>
                <a:spcPct val="115000"/>
              </a:lnSpc>
              <a:spcAft>
                <a:spcPts val="800"/>
              </a:spcAft>
              <a:buNone/>
            </a:pPr>
            <a:endParaRPr lang="es-CL" kern="100" dirty="0">
              <a:effectLst/>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4902133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553741-2591-6AEF-4B6A-97FDAE268E25}"/>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3B3D08A0-275E-BE54-1EEC-0BEBCE6AA27D}"/>
              </a:ext>
            </a:extLst>
          </p:cNvPr>
          <p:cNvSpPr>
            <a:spLocks noGrp="1"/>
          </p:cNvSpPr>
          <p:nvPr>
            <p:ph type="ctrTitle"/>
          </p:nvPr>
        </p:nvSpPr>
        <p:spPr>
          <a:xfrm>
            <a:off x="254001" y="690880"/>
            <a:ext cx="9306559" cy="4964078"/>
          </a:xfrm>
        </p:spPr>
        <p:txBody>
          <a:bodyPr>
            <a:normAutofit/>
          </a:bodyPr>
          <a:lstStyle/>
          <a:p>
            <a:pPr algn="l">
              <a:lnSpc>
                <a:spcPct val="107000"/>
              </a:lnSpc>
              <a:spcAft>
                <a:spcPts val="800"/>
              </a:spcAft>
            </a:pPr>
            <a:br>
              <a:rPr lang="es-CL" sz="1800" b="1" dirty="0">
                <a:effectLst/>
                <a:latin typeface="Calibri" panose="020F0502020204030204" pitchFamily="34" charset="0"/>
                <a:ea typeface="Calibri" panose="020F0502020204030204" pitchFamily="34" charset="0"/>
                <a:cs typeface="Times New Roman" panose="02020603050405020304" pitchFamily="18" charset="0"/>
              </a:rPr>
            </a:br>
            <a:br>
              <a:rPr lang="es-CL" sz="1800" b="1" dirty="0">
                <a:effectLst/>
                <a:latin typeface="Calibri" panose="020F0502020204030204" pitchFamily="34" charset="0"/>
                <a:ea typeface="Calibri" panose="020F0502020204030204" pitchFamily="34" charset="0"/>
                <a:cs typeface="Times New Roman" panose="02020603050405020304" pitchFamily="18" charset="0"/>
              </a:rPr>
            </a:br>
            <a:br>
              <a:rPr lang="es-CL" sz="1800" b="1" dirty="0">
                <a:effectLst/>
                <a:latin typeface="Calibri" panose="020F0502020204030204" pitchFamily="34" charset="0"/>
                <a:ea typeface="Calibri" panose="020F0502020204030204" pitchFamily="34" charset="0"/>
                <a:cs typeface="Times New Roman" panose="02020603050405020304" pitchFamily="18" charset="0"/>
              </a:rPr>
            </a:br>
            <a:br>
              <a:rPr lang="es-CL" sz="1800" b="1" dirty="0">
                <a:effectLst/>
                <a:latin typeface="Calibri" panose="020F0502020204030204" pitchFamily="34" charset="0"/>
                <a:ea typeface="Calibri" panose="020F0502020204030204" pitchFamily="34" charset="0"/>
                <a:cs typeface="Times New Roman" panose="02020603050405020304" pitchFamily="18" charset="0"/>
              </a:rPr>
            </a:br>
            <a:br>
              <a:rPr lang="es-CL" sz="1800" b="1" dirty="0">
                <a:effectLst/>
                <a:latin typeface="Calibri" panose="020F0502020204030204" pitchFamily="34" charset="0"/>
                <a:ea typeface="Calibri" panose="020F0502020204030204" pitchFamily="34" charset="0"/>
                <a:cs typeface="Times New Roman" panose="02020603050405020304" pitchFamily="18" charset="0"/>
              </a:rPr>
            </a:br>
            <a:br>
              <a:rPr lang="es-CL" sz="1800" b="1" dirty="0">
                <a:effectLst/>
                <a:latin typeface="Calibri" panose="020F0502020204030204" pitchFamily="34" charset="0"/>
                <a:ea typeface="Calibri" panose="020F0502020204030204" pitchFamily="34" charset="0"/>
                <a:cs typeface="Times New Roman" panose="02020603050405020304" pitchFamily="18" charset="0"/>
              </a:rPr>
            </a:br>
            <a:br>
              <a:rPr lang="es-CL" sz="1800" b="1" dirty="0">
                <a:effectLst/>
                <a:latin typeface="Calibri" panose="020F0502020204030204" pitchFamily="34" charset="0"/>
                <a:ea typeface="Calibri" panose="020F0502020204030204" pitchFamily="34" charset="0"/>
                <a:cs typeface="Times New Roman" panose="02020603050405020304" pitchFamily="18" charset="0"/>
              </a:rPr>
            </a:br>
            <a:br>
              <a:rPr lang="es-CL" sz="1800" b="1" dirty="0">
                <a:effectLst/>
                <a:latin typeface="Calibri" panose="020F0502020204030204" pitchFamily="34" charset="0"/>
                <a:ea typeface="Calibri" panose="020F0502020204030204" pitchFamily="34" charset="0"/>
                <a:cs typeface="Times New Roman" panose="02020603050405020304" pitchFamily="18" charset="0"/>
              </a:rPr>
            </a:br>
            <a:endParaRPr lang="es-CL" dirty="0">
              <a:latin typeface="Aptos" panose="020B0004020202020204" pitchFamily="34" charset="0"/>
            </a:endParaRPr>
          </a:p>
        </p:txBody>
      </p:sp>
      <p:pic>
        <p:nvPicPr>
          <p:cNvPr id="5" name="Imagen 4">
            <a:extLst>
              <a:ext uri="{FF2B5EF4-FFF2-40B4-BE49-F238E27FC236}">
                <a16:creationId xmlns:a16="http://schemas.microsoft.com/office/drawing/2014/main" id="{DDDB5E22-87A7-7A9C-679D-9D33C97D6499}"/>
              </a:ext>
            </a:extLst>
          </p:cNvPr>
          <p:cNvPicPr>
            <a:picLocks noChangeAspect="1"/>
          </p:cNvPicPr>
          <p:nvPr/>
        </p:nvPicPr>
        <p:blipFill>
          <a:blip r:embed="rId2"/>
          <a:stretch>
            <a:fillRect/>
          </a:stretch>
        </p:blipFill>
        <p:spPr>
          <a:xfrm>
            <a:off x="153254" y="126332"/>
            <a:ext cx="1554615" cy="749873"/>
          </a:xfrm>
          <a:prstGeom prst="rect">
            <a:avLst/>
          </a:prstGeom>
        </p:spPr>
      </p:pic>
      <p:sp>
        <p:nvSpPr>
          <p:cNvPr id="7" name="CuadroTexto 6">
            <a:extLst>
              <a:ext uri="{FF2B5EF4-FFF2-40B4-BE49-F238E27FC236}">
                <a16:creationId xmlns:a16="http://schemas.microsoft.com/office/drawing/2014/main" id="{65F8A3E2-52BC-8F20-3BBA-A29FBF49D7A5}"/>
              </a:ext>
            </a:extLst>
          </p:cNvPr>
          <p:cNvSpPr txBox="1"/>
          <p:nvPr/>
        </p:nvSpPr>
        <p:spPr>
          <a:xfrm>
            <a:off x="1124495" y="1174368"/>
            <a:ext cx="9943010" cy="5123710"/>
          </a:xfrm>
          <a:prstGeom prst="rect">
            <a:avLst/>
          </a:prstGeom>
          <a:noFill/>
        </p:spPr>
        <p:txBody>
          <a:bodyPr wrap="square">
            <a:spAutoFit/>
          </a:bodyPr>
          <a:lstStyle/>
          <a:p>
            <a:pPr algn="just">
              <a:lnSpc>
                <a:spcPct val="115000"/>
              </a:lnSpc>
              <a:spcAft>
                <a:spcPts val="800"/>
              </a:spcAft>
              <a:buNone/>
            </a:pPr>
            <a:r>
              <a:rPr lang="es-CL" b="1" kern="0" dirty="0">
                <a:effectLst/>
                <a:ea typeface="Times New Roman" panose="02020603050405020304" pitchFamily="18" charset="0"/>
                <a:cs typeface="Times New Roman" panose="02020603050405020304" pitchFamily="18" charset="0"/>
              </a:rPr>
              <a:t>Ejemplos de prácticas interculturales</a:t>
            </a:r>
            <a:endParaRPr lang="es-CL" b="1" kern="0" dirty="0">
              <a:ea typeface="Times New Roman" panose="02020603050405020304" pitchFamily="18" charset="0"/>
              <a:cs typeface="Times New Roman" panose="02020603050405020304" pitchFamily="18" charset="0"/>
            </a:endParaRPr>
          </a:p>
          <a:p>
            <a:pPr lvl="0"/>
            <a:r>
              <a:rPr lang="es-CL" b="1" dirty="0"/>
              <a:t>5. Aprendizaje profesional</a:t>
            </a:r>
          </a:p>
          <a:p>
            <a:pPr lvl="0"/>
            <a:endParaRPr lang="es-CL" dirty="0"/>
          </a:p>
          <a:p>
            <a:pPr marL="742950" lvl="1" indent="-285750" algn="just">
              <a:buFont typeface="Courier New" panose="02070309020205020404" pitchFamily="49" charset="0"/>
              <a:buChar char="o"/>
            </a:pPr>
            <a:r>
              <a:rPr lang="es-CL" b="1" dirty="0"/>
              <a:t>Comunidades de aprendizaje docentes:</a:t>
            </a:r>
            <a:r>
              <a:rPr lang="es-CL" dirty="0"/>
              <a:t> Los profesores y educadores tradicionales pueden formar grupos para reflexionar y </a:t>
            </a:r>
            <a:r>
              <a:rPr lang="es-CL" b="1" dirty="0"/>
              <a:t>retroalimentar sus prácticas pedagógicas</a:t>
            </a:r>
            <a:r>
              <a:rPr lang="es-CL" dirty="0"/>
              <a:t> con un enfoque intercultural. En estas reuniones, pueden compartir los desafíos que enfrentan en el aula y proponer soluciones de forma colectiva.</a:t>
            </a:r>
          </a:p>
          <a:p>
            <a:pPr marL="742950" lvl="1" indent="-285750" algn="just">
              <a:buFont typeface="Courier New" panose="02070309020205020404" pitchFamily="49" charset="0"/>
              <a:buChar char="o"/>
            </a:pPr>
            <a:endParaRPr lang="es-CL" dirty="0"/>
          </a:p>
          <a:p>
            <a:pPr marL="742950" lvl="1" indent="-285750" algn="just">
              <a:buFont typeface="Courier New" panose="02070309020205020404" pitchFamily="49" charset="0"/>
              <a:buChar char="o"/>
            </a:pPr>
            <a:r>
              <a:rPr lang="es-CL" b="1" dirty="0"/>
              <a:t>Capacitación con educadores tradicionales: </a:t>
            </a:r>
            <a:r>
              <a:rPr lang="es-CL" dirty="0"/>
              <a:t>El establecimiento educativo puede organizar talleres o sesiones de formación donde los docentes aprendan directamente de educadores tradicionales o líderes comunitarios. Esto les permite </a:t>
            </a:r>
            <a:r>
              <a:rPr lang="es-CL" b="1" dirty="0"/>
              <a:t>adquirir nuevos saberes</a:t>
            </a:r>
            <a:r>
              <a:rPr lang="es-CL" dirty="0"/>
              <a:t> y cuestionar sus propias visiones.</a:t>
            </a:r>
          </a:p>
          <a:p>
            <a:pPr marL="285750" indent="-285750" algn="just">
              <a:lnSpc>
                <a:spcPct val="115000"/>
              </a:lnSpc>
              <a:spcAft>
                <a:spcPts val="800"/>
              </a:spcAft>
              <a:buFont typeface="Courier New" panose="02070309020205020404" pitchFamily="49" charset="0"/>
              <a:buChar char="o"/>
            </a:pPr>
            <a:endParaRPr lang="es-CL" b="1" kern="0" dirty="0">
              <a:effectLst/>
              <a:ea typeface="Aptos" panose="020B0004020202020204" pitchFamily="34" charset="0"/>
              <a:cs typeface="Times New Roman" panose="02020603050405020304" pitchFamily="18" charset="0"/>
            </a:endParaRPr>
          </a:p>
          <a:p>
            <a:pPr>
              <a:lnSpc>
                <a:spcPct val="115000"/>
              </a:lnSpc>
              <a:spcAft>
                <a:spcPts val="800"/>
              </a:spcAft>
              <a:buNone/>
            </a:pPr>
            <a:endParaRPr lang="es-CL" b="1" kern="0" dirty="0">
              <a:ea typeface="Aptos" panose="020B0004020202020204" pitchFamily="34" charset="0"/>
              <a:cs typeface="Times New Roman" panose="02020603050405020304" pitchFamily="18" charset="0"/>
            </a:endParaRPr>
          </a:p>
          <a:p>
            <a:pPr>
              <a:lnSpc>
                <a:spcPct val="115000"/>
              </a:lnSpc>
              <a:spcAft>
                <a:spcPts val="800"/>
              </a:spcAft>
              <a:buNone/>
            </a:pPr>
            <a:endParaRPr lang="es-CL" b="1" kern="0" dirty="0">
              <a:effectLst/>
              <a:ea typeface="Aptos" panose="020B0004020202020204" pitchFamily="34" charset="0"/>
              <a:cs typeface="Times New Roman" panose="02020603050405020304" pitchFamily="18" charset="0"/>
            </a:endParaRPr>
          </a:p>
          <a:p>
            <a:pPr>
              <a:lnSpc>
                <a:spcPct val="115000"/>
              </a:lnSpc>
              <a:spcAft>
                <a:spcPts val="800"/>
              </a:spcAft>
              <a:buNone/>
            </a:pPr>
            <a:endParaRPr lang="es-CL" kern="100" dirty="0">
              <a:effectLst/>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0269475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AEE7B1E-35E5-ADA1-A338-F67DE3EE24AA}"/>
            </a:ext>
          </a:extLst>
        </p:cNvPr>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47942995-B07F-4636-9A06-C6A104B260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AE9C5F28-1C27-900D-EE6C-841D80AA5BB1}"/>
              </a:ext>
            </a:extLst>
          </p:cNvPr>
          <p:cNvSpPr>
            <a:spLocks noGrp="1"/>
          </p:cNvSpPr>
          <p:nvPr>
            <p:ph type="ctrTitle"/>
          </p:nvPr>
        </p:nvSpPr>
        <p:spPr>
          <a:xfrm>
            <a:off x="1113810" y="2960716"/>
            <a:ext cx="4036334" cy="2387600"/>
          </a:xfrm>
        </p:spPr>
        <p:txBody>
          <a:bodyPr vert="horz" lIns="91440" tIns="45720" rIns="91440" bIns="45720" rtlCol="0" anchor="t">
            <a:normAutofit/>
          </a:bodyPr>
          <a:lstStyle/>
          <a:p>
            <a:pPr algn="l">
              <a:spcAft>
                <a:spcPts val="800"/>
              </a:spcAft>
            </a:pPr>
            <a:br>
              <a:rPr lang="en-US" sz="1800" b="1" kern="1200">
                <a:solidFill>
                  <a:schemeClr val="tx1"/>
                </a:solidFill>
                <a:effectLst/>
                <a:latin typeface="+mj-lt"/>
                <a:ea typeface="+mj-ea"/>
                <a:cs typeface="+mj-cs"/>
              </a:rPr>
            </a:br>
            <a:br>
              <a:rPr lang="en-US" sz="1800" b="1" kern="1200">
                <a:solidFill>
                  <a:schemeClr val="tx1"/>
                </a:solidFill>
                <a:effectLst/>
                <a:latin typeface="+mj-lt"/>
                <a:ea typeface="+mj-ea"/>
                <a:cs typeface="+mj-cs"/>
              </a:rPr>
            </a:br>
            <a:br>
              <a:rPr lang="en-US" sz="1800" b="1" kern="1200">
                <a:solidFill>
                  <a:schemeClr val="tx1"/>
                </a:solidFill>
                <a:effectLst/>
                <a:latin typeface="+mj-lt"/>
                <a:ea typeface="+mj-ea"/>
                <a:cs typeface="+mj-cs"/>
              </a:rPr>
            </a:br>
            <a:br>
              <a:rPr lang="en-US" sz="1800" b="1" kern="1200">
                <a:solidFill>
                  <a:schemeClr val="tx1"/>
                </a:solidFill>
                <a:effectLst/>
                <a:latin typeface="+mj-lt"/>
                <a:ea typeface="+mj-ea"/>
                <a:cs typeface="+mj-cs"/>
              </a:rPr>
            </a:br>
            <a:br>
              <a:rPr lang="en-US" sz="1800" b="1" kern="1200">
                <a:solidFill>
                  <a:schemeClr val="tx1"/>
                </a:solidFill>
                <a:effectLst/>
                <a:latin typeface="+mj-lt"/>
                <a:ea typeface="+mj-ea"/>
                <a:cs typeface="+mj-cs"/>
              </a:rPr>
            </a:br>
            <a:br>
              <a:rPr lang="en-US" sz="1800" b="1" kern="1200">
                <a:solidFill>
                  <a:schemeClr val="tx1"/>
                </a:solidFill>
                <a:effectLst/>
                <a:latin typeface="+mj-lt"/>
                <a:ea typeface="+mj-ea"/>
                <a:cs typeface="+mj-cs"/>
              </a:rPr>
            </a:br>
            <a:br>
              <a:rPr lang="en-US" sz="1800" b="1" kern="1200">
                <a:solidFill>
                  <a:schemeClr val="tx1"/>
                </a:solidFill>
                <a:effectLst/>
                <a:latin typeface="+mj-lt"/>
                <a:ea typeface="+mj-ea"/>
                <a:cs typeface="+mj-cs"/>
              </a:rPr>
            </a:br>
            <a:br>
              <a:rPr lang="en-US" sz="1800" b="1" kern="1200">
                <a:solidFill>
                  <a:schemeClr val="tx1"/>
                </a:solidFill>
                <a:effectLst/>
                <a:latin typeface="+mj-lt"/>
                <a:ea typeface="+mj-ea"/>
                <a:cs typeface="+mj-cs"/>
              </a:rPr>
            </a:br>
            <a:endParaRPr lang="en-US" sz="1800" kern="1200">
              <a:solidFill>
                <a:schemeClr val="tx1"/>
              </a:solidFill>
              <a:latin typeface="+mj-lt"/>
              <a:ea typeface="+mj-ea"/>
              <a:cs typeface="+mj-cs"/>
            </a:endParaRPr>
          </a:p>
        </p:txBody>
      </p:sp>
      <p:sp>
        <p:nvSpPr>
          <p:cNvPr id="7" name="CuadroTexto 6">
            <a:extLst>
              <a:ext uri="{FF2B5EF4-FFF2-40B4-BE49-F238E27FC236}">
                <a16:creationId xmlns:a16="http://schemas.microsoft.com/office/drawing/2014/main" id="{70049508-FF26-5F59-6288-5000C806F2F4}"/>
              </a:ext>
            </a:extLst>
          </p:cNvPr>
          <p:cNvSpPr txBox="1"/>
          <p:nvPr/>
        </p:nvSpPr>
        <p:spPr>
          <a:xfrm>
            <a:off x="1113809" y="953037"/>
            <a:ext cx="4036333" cy="1709849"/>
          </a:xfrm>
          <a:prstGeom prst="rect">
            <a:avLst/>
          </a:prstGeom>
        </p:spPr>
        <p:txBody>
          <a:bodyPr vert="horz" lIns="91440" tIns="45720" rIns="91440" bIns="45720" rtlCol="0" anchor="b">
            <a:normAutofit/>
          </a:bodyPr>
          <a:lstStyle/>
          <a:p>
            <a:pPr>
              <a:lnSpc>
                <a:spcPct val="90000"/>
              </a:lnSpc>
              <a:spcBef>
                <a:spcPts val="1000"/>
              </a:spcBef>
            </a:pPr>
            <a:r>
              <a:rPr lang="en-US" sz="2000" b="1" kern="1200">
                <a:solidFill>
                  <a:schemeClr val="tx1"/>
                </a:solidFill>
                <a:latin typeface="+mn-lt"/>
                <a:ea typeface="+mn-ea"/>
                <a:cs typeface="+mn-cs"/>
              </a:rPr>
              <a:t>Ejemplos de integración curricular</a:t>
            </a:r>
            <a:endParaRPr lang="en-US" sz="2000" kern="1200">
              <a:solidFill>
                <a:schemeClr val="tx1"/>
              </a:solidFill>
              <a:latin typeface="+mn-lt"/>
              <a:ea typeface="+mn-ea"/>
              <a:cs typeface="+mn-cs"/>
            </a:endParaRPr>
          </a:p>
        </p:txBody>
      </p:sp>
      <p:grpSp>
        <p:nvGrpSpPr>
          <p:cNvPr id="14" name="Group 13">
            <a:extLst>
              <a:ext uri="{FF2B5EF4-FFF2-40B4-BE49-F238E27FC236}">
                <a16:creationId xmlns:a16="http://schemas.microsoft.com/office/drawing/2014/main" id="{032D8612-31EB-44CF-A1D0-14FD4C70542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2984992"/>
            <a:ext cx="731521" cy="673460"/>
            <a:chOff x="3940602" y="308034"/>
            <a:chExt cx="2116791" cy="3428999"/>
          </a:xfrm>
          <a:solidFill>
            <a:schemeClr val="accent4"/>
          </a:solidFill>
        </p:grpSpPr>
        <p:sp>
          <p:nvSpPr>
            <p:cNvPr id="15" name="Rectangle 14">
              <a:extLst>
                <a:ext uri="{FF2B5EF4-FFF2-40B4-BE49-F238E27FC236}">
                  <a16:creationId xmlns:a16="http://schemas.microsoft.com/office/drawing/2014/main" id="{F19A4A0F-1B59-4DB0-9764-D10936E987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F399A70F-F8CD-4992-9EF5-6CF15472E7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48F4FEDC-6D80-458C-A665-075D9B9500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9" name="Rectangle 18">
            <a:extLst>
              <a:ext uri="{FF2B5EF4-FFF2-40B4-BE49-F238E27FC236}">
                <a16:creationId xmlns:a16="http://schemas.microsoft.com/office/drawing/2014/main" id="{B81933D1-5615-42C7-9C0B-4EB7105CCE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0697670" y="0"/>
            <a:ext cx="149433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19C9EAEA-39D0-4B0E-A0EB-51E7B2674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85810" y="391886"/>
            <a:ext cx="6009366" cy="6017078"/>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5" descr="A black background with a black square&#10;&#10;Description automatically generated with medium confidence">
            <a:extLst>
              <a:ext uri="{FF2B5EF4-FFF2-40B4-BE49-F238E27FC236}">
                <a16:creationId xmlns:a16="http://schemas.microsoft.com/office/drawing/2014/main" id="{942E5FB3-0FFD-B00C-02CA-B50CA1CB6F7B}"/>
              </a:ext>
            </a:extLst>
          </p:cNvPr>
          <p:cNvPicPr>
            <a:picLocks noChangeAspect="1"/>
          </p:cNvPicPr>
          <p:nvPr/>
        </p:nvPicPr>
        <p:blipFill rotWithShape="1">
          <a:blip r:embed="rId2">
            <a:extLst>
              <a:ext uri="{28A0092B-C50C-407E-A947-70E740481C1C}">
                <a14:useLocalDpi xmlns:a14="http://schemas.microsoft.com/office/drawing/2010/main" val="0"/>
              </a:ext>
            </a:extLst>
          </a:blip>
          <a:srcRect l="42071" r="24648"/>
          <a:stretch/>
        </p:blipFill>
        <p:spPr>
          <a:xfrm>
            <a:off x="7127824" y="667529"/>
            <a:ext cx="3233904" cy="5465791"/>
          </a:xfrm>
          <a:prstGeom prst="rect">
            <a:avLst/>
          </a:prstGeom>
          <a:solidFill>
            <a:schemeClr val="accent4">
              <a:lumMod val="60000"/>
              <a:lumOff val="40000"/>
            </a:schemeClr>
          </a:solidFill>
        </p:spPr>
      </p:pic>
      <p:pic>
        <p:nvPicPr>
          <p:cNvPr id="5" name="Imagen 4">
            <a:extLst>
              <a:ext uri="{FF2B5EF4-FFF2-40B4-BE49-F238E27FC236}">
                <a16:creationId xmlns:a16="http://schemas.microsoft.com/office/drawing/2014/main" id="{F488C663-8CEC-268F-B33E-391ADF644F0C}"/>
              </a:ext>
            </a:extLst>
          </p:cNvPr>
          <p:cNvPicPr>
            <a:picLocks noChangeAspect="1"/>
          </p:cNvPicPr>
          <p:nvPr/>
        </p:nvPicPr>
        <p:blipFill>
          <a:blip r:embed="rId3"/>
          <a:stretch>
            <a:fillRect/>
          </a:stretch>
        </p:blipFill>
        <p:spPr>
          <a:xfrm>
            <a:off x="153254" y="126332"/>
            <a:ext cx="1554615" cy="749873"/>
          </a:xfrm>
          <a:prstGeom prst="rect">
            <a:avLst/>
          </a:prstGeom>
        </p:spPr>
      </p:pic>
      <p:sp>
        <p:nvSpPr>
          <p:cNvPr id="4" name="CuadroTexto 3">
            <a:extLst>
              <a:ext uri="{FF2B5EF4-FFF2-40B4-BE49-F238E27FC236}">
                <a16:creationId xmlns:a16="http://schemas.microsoft.com/office/drawing/2014/main" id="{69FF3465-E031-BB92-3260-82FC450672FD}"/>
              </a:ext>
            </a:extLst>
          </p:cNvPr>
          <p:cNvSpPr txBox="1"/>
          <p:nvPr/>
        </p:nvSpPr>
        <p:spPr>
          <a:xfrm rot="10800000" flipV="1">
            <a:off x="7434736" y="4154516"/>
            <a:ext cx="2591050" cy="646331"/>
          </a:xfrm>
          <a:prstGeom prst="rect">
            <a:avLst/>
          </a:prstGeom>
          <a:noFill/>
          <a:ln>
            <a:solidFill>
              <a:schemeClr val="accent4"/>
            </a:solidFill>
          </a:ln>
        </p:spPr>
        <p:txBody>
          <a:bodyPr wrap="square">
            <a:spAutoFit/>
          </a:bodyPr>
          <a:lstStyle/>
          <a:p>
            <a:r>
              <a:rPr lang="es-ES" b="1" dirty="0">
                <a:latin typeface="Abadi Extra Light" panose="020B0204020104020204" pitchFamily="34" charset="0"/>
              </a:rPr>
              <a:t>Para transformar </a:t>
            </a:r>
          </a:p>
          <a:p>
            <a:endParaRPr lang="es-ES" b="1" dirty="0"/>
          </a:p>
        </p:txBody>
      </p:sp>
    </p:spTree>
    <p:extLst>
      <p:ext uri="{BB962C8B-B14F-4D97-AF65-F5344CB8AC3E}">
        <p14:creationId xmlns:p14="http://schemas.microsoft.com/office/powerpoint/2010/main" val="30611779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91161D-5259-450F-933E-32003EB89CEA}"/>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7DC04883-B7F7-F914-356C-04A6C623F997}"/>
              </a:ext>
            </a:extLst>
          </p:cNvPr>
          <p:cNvSpPr>
            <a:spLocks noGrp="1"/>
          </p:cNvSpPr>
          <p:nvPr>
            <p:ph type="ctrTitle"/>
          </p:nvPr>
        </p:nvSpPr>
        <p:spPr>
          <a:xfrm>
            <a:off x="254001" y="690880"/>
            <a:ext cx="9306559" cy="4964078"/>
          </a:xfrm>
        </p:spPr>
        <p:txBody>
          <a:bodyPr>
            <a:normAutofit/>
          </a:bodyPr>
          <a:lstStyle/>
          <a:p>
            <a:pPr algn="l">
              <a:lnSpc>
                <a:spcPct val="107000"/>
              </a:lnSpc>
              <a:spcAft>
                <a:spcPts val="800"/>
              </a:spcAft>
            </a:pPr>
            <a:br>
              <a:rPr lang="es-CL" sz="1800" b="1" dirty="0">
                <a:effectLst/>
                <a:latin typeface="Calibri" panose="020F0502020204030204" pitchFamily="34" charset="0"/>
                <a:ea typeface="Calibri" panose="020F0502020204030204" pitchFamily="34" charset="0"/>
                <a:cs typeface="Times New Roman" panose="02020603050405020304" pitchFamily="18" charset="0"/>
              </a:rPr>
            </a:br>
            <a:br>
              <a:rPr lang="es-CL" sz="1800" b="1" dirty="0">
                <a:effectLst/>
                <a:latin typeface="Calibri" panose="020F0502020204030204" pitchFamily="34" charset="0"/>
                <a:ea typeface="Calibri" panose="020F0502020204030204" pitchFamily="34" charset="0"/>
                <a:cs typeface="Times New Roman" panose="02020603050405020304" pitchFamily="18" charset="0"/>
              </a:rPr>
            </a:br>
            <a:br>
              <a:rPr lang="es-CL" sz="1800" b="1" dirty="0">
                <a:effectLst/>
                <a:latin typeface="Calibri" panose="020F0502020204030204" pitchFamily="34" charset="0"/>
                <a:ea typeface="Calibri" panose="020F0502020204030204" pitchFamily="34" charset="0"/>
                <a:cs typeface="Times New Roman" panose="02020603050405020304" pitchFamily="18" charset="0"/>
              </a:rPr>
            </a:br>
            <a:br>
              <a:rPr lang="es-CL" sz="1800" b="1" dirty="0">
                <a:effectLst/>
                <a:latin typeface="Calibri" panose="020F0502020204030204" pitchFamily="34" charset="0"/>
                <a:ea typeface="Calibri" panose="020F0502020204030204" pitchFamily="34" charset="0"/>
                <a:cs typeface="Times New Roman" panose="02020603050405020304" pitchFamily="18" charset="0"/>
              </a:rPr>
            </a:br>
            <a:br>
              <a:rPr lang="es-CL" sz="1800" b="1" dirty="0">
                <a:effectLst/>
                <a:latin typeface="Calibri" panose="020F0502020204030204" pitchFamily="34" charset="0"/>
                <a:ea typeface="Calibri" panose="020F0502020204030204" pitchFamily="34" charset="0"/>
                <a:cs typeface="Times New Roman" panose="02020603050405020304" pitchFamily="18" charset="0"/>
              </a:rPr>
            </a:br>
            <a:br>
              <a:rPr lang="es-CL" sz="1800" b="1" dirty="0">
                <a:effectLst/>
                <a:latin typeface="Calibri" panose="020F0502020204030204" pitchFamily="34" charset="0"/>
                <a:ea typeface="Calibri" panose="020F0502020204030204" pitchFamily="34" charset="0"/>
                <a:cs typeface="Times New Roman" panose="02020603050405020304" pitchFamily="18" charset="0"/>
              </a:rPr>
            </a:br>
            <a:br>
              <a:rPr lang="es-CL" sz="1800" b="1" dirty="0">
                <a:effectLst/>
                <a:latin typeface="Calibri" panose="020F0502020204030204" pitchFamily="34" charset="0"/>
                <a:ea typeface="Calibri" panose="020F0502020204030204" pitchFamily="34" charset="0"/>
                <a:cs typeface="Times New Roman" panose="02020603050405020304" pitchFamily="18" charset="0"/>
              </a:rPr>
            </a:br>
            <a:br>
              <a:rPr lang="es-CL" sz="1800" b="1" dirty="0">
                <a:effectLst/>
                <a:latin typeface="Calibri" panose="020F0502020204030204" pitchFamily="34" charset="0"/>
                <a:ea typeface="Calibri" panose="020F0502020204030204" pitchFamily="34" charset="0"/>
                <a:cs typeface="Times New Roman" panose="02020603050405020304" pitchFamily="18" charset="0"/>
              </a:rPr>
            </a:br>
            <a:endParaRPr lang="es-CL" dirty="0">
              <a:latin typeface="Aptos" panose="020B0004020202020204" pitchFamily="34" charset="0"/>
            </a:endParaRPr>
          </a:p>
        </p:txBody>
      </p:sp>
      <p:pic>
        <p:nvPicPr>
          <p:cNvPr id="5" name="Imagen 4">
            <a:extLst>
              <a:ext uri="{FF2B5EF4-FFF2-40B4-BE49-F238E27FC236}">
                <a16:creationId xmlns:a16="http://schemas.microsoft.com/office/drawing/2014/main" id="{91676124-E8F3-0FDD-FB02-C71E2DC2D40B}"/>
              </a:ext>
            </a:extLst>
          </p:cNvPr>
          <p:cNvPicPr>
            <a:picLocks noChangeAspect="1"/>
          </p:cNvPicPr>
          <p:nvPr/>
        </p:nvPicPr>
        <p:blipFill>
          <a:blip r:embed="rId2"/>
          <a:stretch>
            <a:fillRect/>
          </a:stretch>
        </p:blipFill>
        <p:spPr>
          <a:xfrm>
            <a:off x="153254" y="126332"/>
            <a:ext cx="1554615" cy="749873"/>
          </a:xfrm>
          <a:prstGeom prst="rect">
            <a:avLst/>
          </a:prstGeom>
        </p:spPr>
      </p:pic>
      <p:sp>
        <p:nvSpPr>
          <p:cNvPr id="7" name="CuadroTexto 6">
            <a:extLst>
              <a:ext uri="{FF2B5EF4-FFF2-40B4-BE49-F238E27FC236}">
                <a16:creationId xmlns:a16="http://schemas.microsoft.com/office/drawing/2014/main" id="{12980176-A500-D24B-522D-5CEAD8D90B24}"/>
              </a:ext>
            </a:extLst>
          </p:cNvPr>
          <p:cNvSpPr txBox="1"/>
          <p:nvPr/>
        </p:nvSpPr>
        <p:spPr>
          <a:xfrm>
            <a:off x="1124495" y="1137423"/>
            <a:ext cx="10393250" cy="6364563"/>
          </a:xfrm>
          <a:prstGeom prst="rect">
            <a:avLst/>
          </a:prstGeom>
          <a:noFill/>
        </p:spPr>
        <p:txBody>
          <a:bodyPr wrap="square">
            <a:spAutoFit/>
          </a:bodyPr>
          <a:lstStyle/>
          <a:p>
            <a:r>
              <a:rPr lang="es-CL" b="1" dirty="0"/>
              <a:t>Proyecto: "El ciclo de la vida en mi territorio" 🌳</a:t>
            </a:r>
          </a:p>
          <a:p>
            <a:endParaRPr lang="es-CL" dirty="0"/>
          </a:p>
          <a:p>
            <a:pPr algn="just"/>
            <a:r>
              <a:rPr lang="es-CL" dirty="0"/>
              <a:t>Este proyecto integra </a:t>
            </a:r>
            <a:r>
              <a:rPr lang="es-CL" b="1" dirty="0"/>
              <a:t>Ciencias Naturales</a:t>
            </a:r>
            <a:r>
              <a:rPr lang="es-CL" dirty="0"/>
              <a:t>, </a:t>
            </a:r>
            <a:r>
              <a:rPr lang="es-CL" b="1" dirty="0"/>
              <a:t>Lengua y Cultura de los Pueblos Originarios</a:t>
            </a:r>
            <a:r>
              <a:rPr lang="es-CL" dirty="0"/>
              <a:t>  </a:t>
            </a:r>
            <a:r>
              <a:rPr lang="es-CL" b="1" dirty="0"/>
              <a:t>Ancestrales</a:t>
            </a:r>
            <a:r>
              <a:rPr lang="es-CL" dirty="0"/>
              <a:t> y </a:t>
            </a:r>
            <a:r>
              <a:rPr lang="es-CL" b="1" dirty="0"/>
              <a:t>Artes</a:t>
            </a:r>
            <a:r>
              <a:rPr lang="es-CL" dirty="0"/>
              <a:t>.</a:t>
            </a:r>
          </a:p>
          <a:p>
            <a:pPr algn="just"/>
            <a:endParaRPr lang="es-CL" dirty="0"/>
          </a:p>
          <a:p>
            <a:pPr lvl="0" algn="just"/>
            <a:r>
              <a:rPr lang="es-CL" b="1" dirty="0"/>
              <a:t>Enfoque pedagógico indígena:</a:t>
            </a:r>
            <a:r>
              <a:rPr lang="es-CL" dirty="0"/>
              <a:t> Se basa en el conocimiento territorial y la conexión con el medioambiente para la formación integral.</a:t>
            </a:r>
          </a:p>
          <a:p>
            <a:pPr lvl="0" algn="just"/>
            <a:endParaRPr lang="es-CL" dirty="0"/>
          </a:p>
          <a:p>
            <a:pPr lvl="0" algn="just"/>
            <a:r>
              <a:rPr lang="es-CL" b="1" dirty="0"/>
              <a:t>Práctica:</a:t>
            </a:r>
            <a:r>
              <a:rPr lang="es-CL" dirty="0"/>
              <a:t> Los/as estudiantes investigan el ciclo de vida de una planta o animal nativo de su zona, como el roble o el puma. En la clase de </a:t>
            </a:r>
            <a:r>
              <a:rPr lang="es-CL" b="1" dirty="0"/>
              <a:t>Ciencias Naturales</a:t>
            </a:r>
            <a:r>
              <a:rPr lang="es-CL" dirty="0"/>
              <a:t>, aprenden sobre su hábitat, dieta y ciclo reproductivo desde una perspectiva biológica. Simultáneamente, en </a:t>
            </a:r>
            <a:r>
              <a:rPr lang="es-CL" b="1" dirty="0"/>
              <a:t>Lengua y Cultura de los Pueblos Originarios Ancestrales </a:t>
            </a:r>
            <a:r>
              <a:rPr lang="es-CL" dirty="0"/>
              <a:t>, el  educador tradicional les enseña el significado de esa especie en su cosmovisión. Por ejemplo, la importancia ceremonial o espiritual del canelo para el pueblo mapuche.</a:t>
            </a:r>
          </a:p>
          <a:p>
            <a:pPr lvl="0" algn="just"/>
            <a:endParaRPr lang="es-CL" dirty="0"/>
          </a:p>
          <a:p>
            <a:pPr lvl="0" algn="just"/>
            <a:r>
              <a:rPr lang="es-CL" b="1" dirty="0"/>
              <a:t>Integración:</a:t>
            </a:r>
            <a:r>
              <a:rPr lang="es-CL" dirty="0"/>
              <a:t> En </a:t>
            </a:r>
            <a:r>
              <a:rPr lang="es-CL" b="1" dirty="0"/>
              <a:t>Artes</a:t>
            </a:r>
            <a:r>
              <a:rPr lang="es-CL" dirty="0"/>
              <a:t>, los estudiantes elaboran un mural o una maqueta que represente el ecosistema y la relación de esa especie con el ser humano y el entorno natural, incluyendo sus nombres en la lengua originaria. Esto no solo enseña biología, sino que también fomenta la valoración de la sabiduría ancestral sobre el cuidado de la naturaleza.</a:t>
            </a:r>
          </a:p>
          <a:p>
            <a:pPr marL="285750" indent="-285750" algn="just">
              <a:lnSpc>
                <a:spcPct val="115000"/>
              </a:lnSpc>
              <a:spcAft>
                <a:spcPts val="800"/>
              </a:spcAft>
              <a:buFont typeface="Courier New" panose="02070309020205020404" pitchFamily="49" charset="0"/>
              <a:buChar char="o"/>
            </a:pPr>
            <a:endParaRPr lang="es-CL" b="1" kern="0" dirty="0">
              <a:effectLst/>
              <a:ea typeface="Aptos" panose="020B0004020202020204" pitchFamily="34" charset="0"/>
              <a:cs typeface="Times New Roman" panose="02020603050405020304" pitchFamily="18" charset="0"/>
            </a:endParaRPr>
          </a:p>
          <a:p>
            <a:pPr>
              <a:lnSpc>
                <a:spcPct val="115000"/>
              </a:lnSpc>
              <a:spcAft>
                <a:spcPts val="800"/>
              </a:spcAft>
              <a:buNone/>
            </a:pPr>
            <a:endParaRPr lang="es-CL" b="1" kern="0" dirty="0">
              <a:ea typeface="Aptos" panose="020B0004020202020204" pitchFamily="34" charset="0"/>
              <a:cs typeface="Times New Roman" panose="02020603050405020304" pitchFamily="18" charset="0"/>
            </a:endParaRPr>
          </a:p>
          <a:p>
            <a:pPr>
              <a:lnSpc>
                <a:spcPct val="115000"/>
              </a:lnSpc>
              <a:spcAft>
                <a:spcPts val="800"/>
              </a:spcAft>
              <a:buNone/>
            </a:pPr>
            <a:endParaRPr lang="es-CL" b="1" kern="0" dirty="0">
              <a:effectLst/>
              <a:ea typeface="Aptos" panose="020B0004020202020204" pitchFamily="34" charset="0"/>
              <a:cs typeface="Times New Roman" panose="02020603050405020304" pitchFamily="18" charset="0"/>
            </a:endParaRPr>
          </a:p>
          <a:p>
            <a:pPr>
              <a:lnSpc>
                <a:spcPct val="115000"/>
              </a:lnSpc>
              <a:spcAft>
                <a:spcPts val="800"/>
              </a:spcAft>
              <a:buNone/>
            </a:pPr>
            <a:endParaRPr lang="es-CL" kern="100" dirty="0">
              <a:effectLst/>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6463851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9431E7-9784-3133-C3F5-D91CDC6084A1}"/>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4C9E2EAD-5AAF-8391-C7B7-A61D35B900F5}"/>
              </a:ext>
            </a:extLst>
          </p:cNvPr>
          <p:cNvSpPr>
            <a:spLocks noGrp="1"/>
          </p:cNvSpPr>
          <p:nvPr>
            <p:ph type="ctrTitle"/>
          </p:nvPr>
        </p:nvSpPr>
        <p:spPr>
          <a:xfrm>
            <a:off x="254001" y="690880"/>
            <a:ext cx="9306559" cy="4964078"/>
          </a:xfrm>
        </p:spPr>
        <p:txBody>
          <a:bodyPr>
            <a:normAutofit/>
          </a:bodyPr>
          <a:lstStyle/>
          <a:p>
            <a:pPr algn="l">
              <a:lnSpc>
                <a:spcPct val="107000"/>
              </a:lnSpc>
              <a:spcAft>
                <a:spcPts val="800"/>
              </a:spcAft>
            </a:pPr>
            <a:br>
              <a:rPr lang="es-CL" sz="1800" b="1" dirty="0">
                <a:effectLst/>
                <a:latin typeface="Calibri" panose="020F0502020204030204" pitchFamily="34" charset="0"/>
                <a:ea typeface="Calibri" panose="020F0502020204030204" pitchFamily="34" charset="0"/>
                <a:cs typeface="Times New Roman" panose="02020603050405020304" pitchFamily="18" charset="0"/>
              </a:rPr>
            </a:br>
            <a:br>
              <a:rPr lang="es-CL" sz="1800" b="1" dirty="0">
                <a:effectLst/>
                <a:latin typeface="Calibri" panose="020F0502020204030204" pitchFamily="34" charset="0"/>
                <a:ea typeface="Calibri" panose="020F0502020204030204" pitchFamily="34" charset="0"/>
                <a:cs typeface="Times New Roman" panose="02020603050405020304" pitchFamily="18" charset="0"/>
              </a:rPr>
            </a:br>
            <a:br>
              <a:rPr lang="es-CL" sz="1800" b="1" dirty="0">
                <a:effectLst/>
                <a:latin typeface="Calibri" panose="020F0502020204030204" pitchFamily="34" charset="0"/>
                <a:ea typeface="Calibri" panose="020F0502020204030204" pitchFamily="34" charset="0"/>
                <a:cs typeface="Times New Roman" panose="02020603050405020304" pitchFamily="18" charset="0"/>
              </a:rPr>
            </a:br>
            <a:br>
              <a:rPr lang="es-CL" sz="1800" b="1" dirty="0">
                <a:effectLst/>
                <a:latin typeface="Calibri" panose="020F0502020204030204" pitchFamily="34" charset="0"/>
                <a:ea typeface="Calibri" panose="020F0502020204030204" pitchFamily="34" charset="0"/>
                <a:cs typeface="Times New Roman" panose="02020603050405020304" pitchFamily="18" charset="0"/>
              </a:rPr>
            </a:br>
            <a:br>
              <a:rPr lang="es-CL" sz="1800" b="1" dirty="0">
                <a:effectLst/>
                <a:latin typeface="Calibri" panose="020F0502020204030204" pitchFamily="34" charset="0"/>
                <a:ea typeface="Calibri" panose="020F0502020204030204" pitchFamily="34" charset="0"/>
                <a:cs typeface="Times New Roman" panose="02020603050405020304" pitchFamily="18" charset="0"/>
              </a:rPr>
            </a:br>
            <a:br>
              <a:rPr lang="es-CL" sz="1800" b="1" dirty="0">
                <a:effectLst/>
                <a:latin typeface="Calibri" panose="020F0502020204030204" pitchFamily="34" charset="0"/>
                <a:ea typeface="Calibri" panose="020F0502020204030204" pitchFamily="34" charset="0"/>
                <a:cs typeface="Times New Roman" panose="02020603050405020304" pitchFamily="18" charset="0"/>
              </a:rPr>
            </a:br>
            <a:br>
              <a:rPr lang="es-CL" sz="1800" b="1" dirty="0">
                <a:effectLst/>
                <a:latin typeface="Calibri" panose="020F0502020204030204" pitchFamily="34" charset="0"/>
                <a:ea typeface="Calibri" panose="020F0502020204030204" pitchFamily="34" charset="0"/>
                <a:cs typeface="Times New Roman" panose="02020603050405020304" pitchFamily="18" charset="0"/>
              </a:rPr>
            </a:br>
            <a:br>
              <a:rPr lang="es-CL" sz="1800" b="1" dirty="0">
                <a:effectLst/>
                <a:latin typeface="Calibri" panose="020F0502020204030204" pitchFamily="34" charset="0"/>
                <a:ea typeface="Calibri" panose="020F0502020204030204" pitchFamily="34" charset="0"/>
                <a:cs typeface="Times New Roman" panose="02020603050405020304" pitchFamily="18" charset="0"/>
              </a:rPr>
            </a:br>
            <a:endParaRPr lang="es-CL" dirty="0">
              <a:latin typeface="Aptos" panose="020B0004020202020204" pitchFamily="34" charset="0"/>
            </a:endParaRPr>
          </a:p>
        </p:txBody>
      </p:sp>
      <p:pic>
        <p:nvPicPr>
          <p:cNvPr id="5" name="Imagen 4">
            <a:extLst>
              <a:ext uri="{FF2B5EF4-FFF2-40B4-BE49-F238E27FC236}">
                <a16:creationId xmlns:a16="http://schemas.microsoft.com/office/drawing/2014/main" id="{2B8DB82A-1B83-35C7-5E0E-BEBBABC6B2C8}"/>
              </a:ext>
            </a:extLst>
          </p:cNvPr>
          <p:cNvPicPr>
            <a:picLocks noChangeAspect="1"/>
          </p:cNvPicPr>
          <p:nvPr/>
        </p:nvPicPr>
        <p:blipFill>
          <a:blip r:embed="rId2"/>
          <a:stretch>
            <a:fillRect/>
          </a:stretch>
        </p:blipFill>
        <p:spPr>
          <a:xfrm>
            <a:off x="153254" y="126332"/>
            <a:ext cx="1554615" cy="749873"/>
          </a:xfrm>
          <a:prstGeom prst="rect">
            <a:avLst/>
          </a:prstGeom>
        </p:spPr>
      </p:pic>
      <p:sp>
        <p:nvSpPr>
          <p:cNvPr id="7" name="CuadroTexto 6">
            <a:extLst>
              <a:ext uri="{FF2B5EF4-FFF2-40B4-BE49-F238E27FC236}">
                <a16:creationId xmlns:a16="http://schemas.microsoft.com/office/drawing/2014/main" id="{D858F12F-1814-B399-53C1-60F88E9BD7D0}"/>
              </a:ext>
            </a:extLst>
          </p:cNvPr>
          <p:cNvSpPr txBox="1"/>
          <p:nvPr/>
        </p:nvSpPr>
        <p:spPr>
          <a:xfrm>
            <a:off x="1124495" y="1137423"/>
            <a:ext cx="10393250" cy="5355312"/>
          </a:xfrm>
          <a:prstGeom prst="rect">
            <a:avLst/>
          </a:prstGeom>
          <a:noFill/>
        </p:spPr>
        <p:txBody>
          <a:bodyPr wrap="square">
            <a:spAutoFit/>
          </a:bodyPr>
          <a:lstStyle/>
          <a:p>
            <a:pPr algn="just"/>
            <a:r>
              <a:rPr lang="es-CL" b="1" dirty="0"/>
              <a:t>Proyecto: "Nuestras historias, nuestros saberes" 🗣️</a:t>
            </a:r>
          </a:p>
          <a:p>
            <a:pPr algn="just"/>
            <a:endParaRPr lang="es-CL" dirty="0"/>
          </a:p>
          <a:p>
            <a:pPr algn="just"/>
            <a:r>
              <a:rPr lang="es-CL" dirty="0"/>
              <a:t>Este proyecto vincula </a:t>
            </a:r>
            <a:r>
              <a:rPr lang="es-CL" b="1" dirty="0"/>
              <a:t>Lenguaje y Comunicación</a:t>
            </a:r>
            <a:r>
              <a:rPr lang="es-CL" dirty="0"/>
              <a:t> con </a:t>
            </a:r>
            <a:r>
              <a:rPr lang="es-CL" b="1" dirty="0"/>
              <a:t>Historia</a:t>
            </a:r>
            <a:r>
              <a:rPr lang="es-CL" dirty="0"/>
              <a:t> y la asignatura de </a:t>
            </a:r>
            <a:r>
              <a:rPr lang="es-CL" b="1" dirty="0"/>
              <a:t>Lengua y Cultura de los Pueblos Originarios Ancestrales</a:t>
            </a:r>
            <a:r>
              <a:rPr lang="es-CL" dirty="0"/>
              <a:t>.</a:t>
            </a:r>
          </a:p>
          <a:p>
            <a:pPr algn="just"/>
            <a:endParaRPr lang="es-CL" dirty="0"/>
          </a:p>
          <a:p>
            <a:pPr lvl="0" algn="just"/>
            <a:r>
              <a:rPr lang="es-CL" b="1" dirty="0"/>
              <a:t>Enfoque pedagógico indígena:</a:t>
            </a:r>
            <a:r>
              <a:rPr lang="es-CL" dirty="0"/>
              <a:t> Prioriza la </a:t>
            </a:r>
            <a:r>
              <a:rPr lang="es-CL" b="1" dirty="0"/>
              <a:t>oralidad</a:t>
            </a:r>
            <a:r>
              <a:rPr lang="es-CL" dirty="0"/>
              <a:t> como elemento central de transmisión de conocimientos y la importancia de la escucha.</a:t>
            </a:r>
          </a:p>
          <a:p>
            <a:pPr lvl="0" algn="just"/>
            <a:endParaRPr lang="es-CL" dirty="0"/>
          </a:p>
          <a:p>
            <a:pPr lvl="0" algn="just"/>
            <a:r>
              <a:rPr lang="es-CL" b="1" dirty="0"/>
              <a:t>Práctica:</a:t>
            </a:r>
            <a:r>
              <a:rPr lang="es-CL" dirty="0"/>
              <a:t> El docente de </a:t>
            </a:r>
            <a:r>
              <a:rPr lang="es-CL" b="1" dirty="0"/>
              <a:t>Lenguaje y Comunicación</a:t>
            </a:r>
            <a:r>
              <a:rPr lang="es-CL" dirty="0"/>
              <a:t> enseña las características del género narrativo, mientras que en la clase de </a:t>
            </a:r>
            <a:r>
              <a:rPr lang="es-CL" b="1" dirty="0"/>
              <a:t>Lengua y Cultura de los Pueblos Originarios</a:t>
            </a:r>
            <a:r>
              <a:rPr lang="es-CL" dirty="0"/>
              <a:t>, los/as estudiantes escuchan relatos orales de ancianos de la comunidad. Estas relatos reflejan la cosmovisión y enseñanza de sabiduría ancestrales.  Los/as estudiantes aprenden a escuchar, a respetar los turnos de la palabra y dar valor a las narraciones.</a:t>
            </a:r>
          </a:p>
          <a:p>
            <a:pPr lvl="0" algn="just"/>
            <a:endParaRPr lang="es-CL" dirty="0"/>
          </a:p>
          <a:p>
            <a:pPr lvl="0" algn="just"/>
            <a:r>
              <a:rPr lang="es-CL" b="1" dirty="0"/>
              <a:t>Integración:</a:t>
            </a:r>
            <a:r>
              <a:rPr lang="es-CL" dirty="0"/>
              <a:t> En </a:t>
            </a:r>
            <a:r>
              <a:rPr lang="es-CL" b="1" dirty="0"/>
              <a:t>Historia</a:t>
            </a:r>
            <a:r>
              <a:rPr lang="es-CL" dirty="0"/>
              <a:t>, se contextualizan estos relatos con la historia de los pueblos originarios de Chile. Los estudiantes pueden crear un libro de cuentos bilingüe (en español y en la lengua originaria) para compartir las historias con la comunidad escolar. Esto revitaliza la tradición oral y enseña a los/as estudiantes a valorar la historia desde una perspectiva no eurocéntrica.</a:t>
            </a:r>
          </a:p>
          <a:p>
            <a:br>
              <a:rPr lang="es-CL" dirty="0"/>
            </a:br>
            <a:endParaRPr lang="es-CL" dirty="0"/>
          </a:p>
        </p:txBody>
      </p:sp>
    </p:spTree>
    <p:extLst>
      <p:ext uri="{BB962C8B-B14F-4D97-AF65-F5344CB8AC3E}">
        <p14:creationId xmlns:p14="http://schemas.microsoft.com/office/powerpoint/2010/main" val="39594009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017B84-A0EF-C04D-3A1C-BB98E42F7A02}"/>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60CE6783-C831-6EF9-541F-8E8A3ADFB3C5}"/>
              </a:ext>
            </a:extLst>
          </p:cNvPr>
          <p:cNvSpPr>
            <a:spLocks noGrp="1"/>
          </p:cNvSpPr>
          <p:nvPr>
            <p:ph type="ctrTitle"/>
          </p:nvPr>
        </p:nvSpPr>
        <p:spPr>
          <a:xfrm>
            <a:off x="254001" y="690880"/>
            <a:ext cx="9306559" cy="4964078"/>
          </a:xfrm>
        </p:spPr>
        <p:txBody>
          <a:bodyPr>
            <a:normAutofit/>
          </a:bodyPr>
          <a:lstStyle/>
          <a:p>
            <a:pPr algn="l">
              <a:lnSpc>
                <a:spcPct val="107000"/>
              </a:lnSpc>
              <a:spcAft>
                <a:spcPts val="800"/>
              </a:spcAft>
            </a:pPr>
            <a:br>
              <a:rPr lang="es-CL" sz="1800" b="1" dirty="0">
                <a:effectLst/>
                <a:latin typeface="Calibri" panose="020F0502020204030204" pitchFamily="34" charset="0"/>
                <a:ea typeface="Calibri" panose="020F0502020204030204" pitchFamily="34" charset="0"/>
                <a:cs typeface="Times New Roman" panose="02020603050405020304" pitchFamily="18" charset="0"/>
              </a:rPr>
            </a:br>
            <a:br>
              <a:rPr lang="es-CL" sz="1800" b="1" dirty="0">
                <a:effectLst/>
                <a:latin typeface="Calibri" panose="020F0502020204030204" pitchFamily="34" charset="0"/>
                <a:ea typeface="Calibri" panose="020F0502020204030204" pitchFamily="34" charset="0"/>
                <a:cs typeface="Times New Roman" panose="02020603050405020304" pitchFamily="18" charset="0"/>
              </a:rPr>
            </a:br>
            <a:br>
              <a:rPr lang="es-CL" sz="1800" b="1" dirty="0">
                <a:effectLst/>
                <a:latin typeface="Calibri" panose="020F0502020204030204" pitchFamily="34" charset="0"/>
                <a:ea typeface="Calibri" panose="020F0502020204030204" pitchFamily="34" charset="0"/>
                <a:cs typeface="Times New Roman" panose="02020603050405020304" pitchFamily="18" charset="0"/>
              </a:rPr>
            </a:br>
            <a:br>
              <a:rPr lang="es-CL" sz="1800" b="1" dirty="0">
                <a:effectLst/>
                <a:latin typeface="Calibri" panose="020F0502020204030204" pitchFamily="34" charset="0"/>
                <a:ea typeface="Calibri" panose="020F0502020204030204" pitchFamily="34" charset="0"/>
                <a:cs typeface="Times New Roman" panose="02020603050405020304" pitchFamily="18" charset="0"/>
              </a:rPr>
            </a:br>
            <a:br>
              <a:rPr lang="es-CL" sz="1800" b="1" dirty="0">
                <a:effectLst/>
                <a:latin typeface="Calibri" panose="020F0502020204030204" pitchFamily="34" charset="0"/>
                <a:ea typeface="Calibri" panose="020F0502020204030204" pitchFamily="34" charset="0"/>
                <a:cs typeface="Times New Roman" panose="02020603050405020304" pitchFamily="18" charset="0"/>
              </a:rPr>
            </a:br>
            <a:br>
              <a:rPr lang="es-CL" sz="1800" b="1" dirty="0">
                <a:effectLst/>
                <a:latin typeface="Calibri" panose="020F0502020204030204" pitchFamily="34" charset="0"/>
                <a:ea typeface="Calibri" panose="020F0502020204030204" pitchFamily="34" charset="0"/>
                <a:cs typeface="Times New Roman" panose="02020603050405020304" pitchFamily="18" charset="0"/>
              </a:rPr>
            </a:br>
            <a:br>
              <a:rPr lang="es-CL" sz="1800" b="1" dirty="0">
                <a:effectLst/>
                <a:latin typeface="Calibri" panose="020F0502020204030204" pitchFamily="34" charset="0"/>
                <a:ea typeface="Calibri" panose="020F0502020204030204" pitchFamily="34" charset="0"/>
                <a:cs typeface="Times New Roman" panose="02020603050405020304" pitchFamily="18" charset="0"/>
              </a:rPr>
            </a:br>
            <a:br>
              <a:rPr lang="es-CL" sz="1800" b="1" dirty="0">
                <a:effectLst/>
                <a:latin typeface="Calibri" panose="020F0502020204030204" pitchFamily="34" charset="0"/>
                <a:ea typeface="Calibri" panose="020F0502020204030204" pitchFamily="34" charset="0"/>
                <a:cs typeface="Times New Roman" panose="02020603050405020304" pitchFamily="18" charset="0"/>
              </a:rPr>
            </a:br>
            <a:endParaRPr lang="es-CL" dirty="0">
              <a:latin typeface="Aptos" panose="020B0004020202020204" pitchFamily="34" charset="0"/>
            </a:endParaRPr>
          </a:p>
        </p:txBody>
      </p:sp>
      <p:pic>
        <p:nvPicPr>
          <p:cNvPr id="5" name="Imagen 4">
            <a:extLst>
              <a:ext uri="{FF2B5EF4-FFF2-40B4-BE49-F238E27FC236}">
                <a16:creationId xmlns:a16="http://schemas.microsoft.com/office/drawing/2014/main" id="{AFDBD7E1-E53A-6937-3327-DF4F8A26205D}"/>
              </a:ext>
            </a:extLst>
          </p:cNvPr>
          <p:cNvPicPr>
            <a:picLocks noChangeAspect="1"/>
          </p:cNvPicPr>
          <p:nvPr/>
        </p:nvPicPr>
        <p:blipFill>
          <a:blip r:embed="rId2"/>
          <a:stretch>
            <a:fillRect/>
          </a:stretch>
        </p:blipFill>
        <p:spPr>
          <a:xfrm>
            <a:off x="153254" y="126332"/>
            <a:ext cx="1554615" cy="749873"/>
          </a:xfrm>
          <a:prstGeom prst="rect">
            <a:avLst/>
          </a:prstGeom>
        </p:spPr>
      </p:pic>
      <p:sp>
        <p:nvSpPr>
          <p:cNvPr id="7" name="CuadroTexto 6">
            <a:extLst>
              <a:ext uri="{FF2B5EF4-FFF2-40B4-BE49-F238E27FC236}">
                <a16:creationId xmlns:a16="http://schemas.microsoft.com/office/drawing/2014/main" id="{7386EB8C-EBDE-D581-15BD-34176987344F}"/>
              </a:ext>
            </a:extLst>
          </p:cNvPr>
          <p:cNvSpPr txBox="1"/>
          <p:nvPr/>
        </p:nvSpPr>
        <p:spPr>
          <a:xfrm>
            <a:off x="1124495" y="1137423"/>
            <a:ext cx="10393250" cy="4801314"/>
          </a:xfrm>
          <a:prstGeom prst="rect">
            <a:avLst/>
          </a:prstGeom>
          <a:noFill/>
        </p:spPr>
        <p:txBody>
          <a:bodyPr wrap="square">
            <a:spAutoFit/>
          </a:bodyPr>
          <a:lstStyle/>
          <a:p>
            <a:pPr algn="just"/>
            <a:r>
              <a:rPr lang="es-CL" b="1" dirty="0"/>
              <a:t>Proyecto: "Los números en nuestra cosmovisión" 🔢</a:t>
            </a:r>
          </a:p>
          <a:p>
            <a:pPr algn="just"/>
            <a:endParaRPr lang="es-CL" dirty="0"/>
          </a:p>
          <a:p>
            <a:pPr algn="just"/>
            <a:r>
              <a:rPr lang="es-CL" dirty="0"/>
              <a:t>Este proyecto une </a:t>
            </a:r>
            <a:r>
              <a:rPr lang="es-CL" b="1" dirty="0"/>
              <a:t>Matemáticas</a:t>
            </a:r>
            <a:r>
              <a:rPr lang="es-CL" dirty="0"/>
              <a:t> con la asignatura de </a:t>
            </a:r>
            <a:r>
              <a:rPr lang="es-CL" b="1" dirty="0"/>
              <a:t>Lengua y Cultura de los Pueblos Originarios Ancestrales </a:t>
            </a:r>
            <a:endParaRPr lang="es-CL" dirty="0"/>
          </a:p>
          <a:p>
            <a:pPr algn="just"/>
            <a:endParaRPr lang="es-CL" dirty="0"/>
          </a:p>
          <a:p>
            <a:pPr lvl="0" algn="just"/>
            <a:r>
              <a:rPr lang="es-CL" b="1" dirty="0"/>
              <a:t>Enfoque pedagógico indígena:</a:t>
            </a:r>
            <a:r>
              <a:rPr lang="es-CL" dirty="0"/>
              <a:t> Se basa en el pluralismo epistémico, reconociendo diversas formas de conocer y comprender el mundo.</a:t>
            </a:r>
          </a:p>
          <a:p>
            <a:pPr lvl="0" algn="just"/>
            <a:endParaRPr lang="es-CL" dirty="0"/>
          </a:p>
          <a:p>
            <a:pPr lvl="0" algn="just"/>
            <a:r>
              <a:rPr lang="es-CL" b="1" dirty="0"/>
              <a:t>Práctica:</a:t>
            </a:r>
            <a:r>
              <a:rPr lang="es-CL" dirty="0"/>
              <a:t> En la clase de </a:t>
            </a:r>
            <a:r>
              <a:rPr lang="es-CL" b="1" dirty="0"/>
              <a:t>Matemáticas</a:t>
            </a:r>
            <a:r>
              <a:rPr lang="es-CL" dirty="0"/>
              <a:t>, los/as estudiantes aprenden sobre los sistemas numéricos de base 10. Para la integración, se introduce el sistema de conteo </a:t>
            </a:r>
            <a:r>
              <a:rPr lang="es-CL" b="1" dirty="0"/>
              <a:t>mapuche, </a:t>
            </a:r>
            <a:r>
              <a:rPr lang="es-CL" dirty="0"/>
              <a:t> el </a:t>
            </a:r>
            <a:r>
              <a:rPr lang="es-CL" b="1" dirty="0" err="1"/>
              <a:t>Yupana</a:t>
            </a:r>
            <a:r>
              <a:rPr lang="es-CL" b="1" dirty="0"/>
              <a:t> inca</a:t>
            </a:r>
            <a:r>
              <a:rPr lang="es-CL" dirty="0"/>
              <a:t> de los pueblos andinos o el </a:t>
            </a:r>
            <a:r>
              <a:rPr lang="es-CL" b="1" dirty="0"/>
              <a:t>Runa Runa </a:t>
            </a:r>
            <a:r>
              <a:rPr lang="es-CL" dirty="0"/>
              <a:t>del Pueblo Rapa Nui . Los/as estudiantes construyen su propio </a:t>
            </a:r>
            <a:r>
              <a:rPr lang="es-CL" b="1" dirty="0" err="1"/>
              <a:t>Yupana</a:t>
            </a:r>
            <a:r>
              <a:rPr lang="es-CL" dirty="0"/>
              <a:t>, </a:t>
            </a:r>
            <a:r>
              <a:rPr lang="es-CL" b="1" dirty="0"/>
              <a:t>Runa </a:t>
            </a:r>
            <a:r>
              <a:rPr lang="es-CL" b="1" dirty="0" err="1"/>
              <a:t>Runa</a:t>
            </a:r>
            <a:r>
              <a:rPr lang="es-CL" dirty="0"/>
              <a:t>, y resuelven problemas matemáticos con él.</a:t>
            </a:r>
          </a:p>
          <a:p>
            <a:pPr lvl="0" algn="just"/>
            <a:endParaRPr lang="es-CL" dirty="0"/>
          </a:p>
          <a:p>
            <a:pPr lvl="0" algn="just"/>
            <a:r>
              <a:rPr lang="es-CL" b="1" dirty="0"/>
              <a:t>Integración:</a:t>
            </a:r>
            <a:r>
              <a:rPr lang="es-CL" dirty="0"/>
              <a:t> En </a:t>
            </a:r>
            <a:r>
              <a:rPr lang="es-CL" b="1" dirty="0"/>
              <a:t>Lengua y Cultura de los Pueblos Originarios</a:t>
            </a:r>
            <a:r>
              <a:rPr lang="es-CL" dirty="0"/>
              <a:t>, aprenden los nombres de los números en mapudungun, </a:t>
            </a:r>
            <a:r>
              <a:rPr lang="es-CL" dirty="0" err="1"/>
              <a:t>aymara</a:t>
            </a:r>
            <a:r>
              <a:rPr lang="es-CL" dirty="0"/>
              <a:t> o quechua, rapa </a:t>
            </a:r>
            <a:r>
              <a:rPr lang="es-CL" dirty="0" err="1"/>
              <a:t>nui</a:t>
            </a:r>
            <a:r>
              <a:rPr lang="es-CL" dirty="0"/>
              <a:t>.  Esto demuestra que las matemáticas son un constructo cultural que se puede manifestar de muchas maneras y enriquece la comprensión de los/as estudiantes sobre la diversidad de pensamiento.</a:t>
            </a:r>
          </a:p>
          <a:p>
            <a:pPr algn="just"/>
            <a:r>
              <a:rPr lang="es-CL" dirty="0"/>
              <a:t> </a:t>
            </a:r>
          </a:p>
        </p:txBody>
      </p:sp>
    </p:spTree>
    <p:extLst>
      <p:ext uri="{BB962C8B-B14F-4D97-AF65-F5344CB8AC3E}">
        <p14:creationId xmlns:p14="http://schemas.microsoft.com/office/powerpoint/2010/main" val="4207992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Imagen que contiene Diagrama&#10;&#10;Descripción generada automáticamente">
            <a:extLst>
              <a:ext uri="{FF2B5EF4-FFF2-40B4-BE49-F238E27FC236}">
                <a16:creationId xmlns:a16="http://schemas.microsoft.com/office/drawing/2014/main" id="{FB1FD9CA-20DA-AF40-DE8F-1DED3FB32EFC}"/>
              </a:ext>
            </a:extLst>
          </p:cNvPr>
          <p:cNvPicPr>
            <a:picLocks noChangeAspect="1"/>
          </p:cNvPicPr>
          <p:nvPr/>
        </p:nvPicPr>
        <p:blipFill>
          <a:blip r:embed="rId2"/>
          <a:stretch>
            <a:fillRect/>
          </a:stretch>
        </p:blipFill>
        <p:spPr>
          <a:xfrm>
            <a:off x="469680" y="221674"/>
            <a:ext cx="3243339" cy="3916218"/>
          </a:xfrm>
          <a:prstGeom prst="rect">
            <a:avLst/>
          </a:prstGeom>
        </p:spPr>
      </p:pic>
      <p:pic>
        <p:nvPicPr>
          <p:cNvPr id="4" name="Imagen 3" descr="Imagen que contiene Diagrama&#10;&#10;Descripción generada automáticamente">
            <a:extLst>
              <a:ext uri="{FF2B5EF4-FFF2-40B4-BE49-F238E27FC236}">
                <a16:creationId xmlns:a16="http://schemas.microsoft.com/office/drawing/2014/main" id="{B8DE5DDF-E4FA-FCD9-2EF0-31D4C412C1EA}"/>
              </a:ext>
            </a:extLst>
          </p:cNvPr>
          <p:cNvPicPr>
            <a:picLocks noChangeAspect="1"/>
          </p:cNvPicPr>
          <p:nvPr/>
        </p:nvPicPr>
        <p:blipFill>
          <a:blip r:embed="rId3"/>
          <a:stretch>
            <a:fillRect/>
          </a:stretch>
        </p:blipFill>
        <p:spPr>
          <a:xfrm>
            <a:off x="4105534" y="221673"/>
            <a:ext cx="2953288" cy="3833091"/>
          </a:xfrm>
          <a:prstGeom prst="rect">
            <a:avLst/>
          </a:prstGeom>
        </p:spPr>
      </p:pic>
      <p:pic>
        <p:nvPicPr>
          <p:cNvPr id="5" name="Imagen 4" descr="Imagen que contiene Diagrama&#10;&#10;Descripción generada automáticamente">
            <a:extLst>
              <a:ext uri="{FF2B5EF4-FFF2-40B4-BE49-F238E27FC236}">
                <a16:creationId xmlns:a16="http://schemas.microsoft.com/office/drawing/2014/main" id="{1CBEE905-D8AA-1ED8-2700-B064027F9699}"/>
              </a:ext>
            </a:extLst>
          </p:cNvPr>
          <p:cNvPicPr>
            <a:picLocks noChangeAspect="1"/>
          </p:cNvPicPr>
          <p:nvPr/>
        </p:nvPicPr>
        <p:blipFill>
          <a:blip r:embed="rId4"/>
          <a:stretch>
            <a:fillRect/>
          </a:stretch>
        </p:blipFill>
        <p:spPr>
          <a:xfrm>
            <a:off x="7451337" y="221673"/>
            <a:ext cx="2851823" cy="3694546"/>
          </a:xfrm>
          <a:prstGeom prst="rect">
            <a:avLst/>
          </a:prstGeom>
        </p:spPr>
      </p:pic>
      <p:pic>
        <p:nvPicPr>
          <p:cNvPr id="6" name="Imagen 5" descr="Imagen que contiene Patrón de fondo&#10;&#10;Descripción generada automáticamente">
            <a:extLst>
              <a:ext uri="{FF2B5EF4-FFF2-40B4-BE49-F238E27FC236}">
                <a16:creationId xmlns:a16="http://schemas.microsoft.com/office/drawing/2014/main" id="{33917CAC-F698-49C3-936F-7E9806DF4643}"/>
              </a:ext>
            </a:extLst>
          </p:cNvPr>
          <p:cNvPicPr>
            <a:picLocks noChangeAspect="1"/>
          </p:cNvPicPr>
          <p:nvPr/>
        </p:nvPicPr>
        <p:blipFill>
          <a:blip r:embed="rId5"/>
          <a:stretch>
            <a:fillRect/>
          </a:stretch>
        </p:blipFill>
        <p:spPr>
          <a:xfrm>
            <a:off x="2239788" y="3195117"/>
            <a:ext cx="2655623" cy="3441209"/>
          </a:xfrm>
          <a:prstGeom prst="rect">
            <a:avLst/>
          </a:prstGeom>
        </p:spPr>
      </p:pic>
      <p:pic>
        <p:nvPicPr>
          <p:cNvPr id="9" name="Imagen 8">
            <a:extLst>
              <a:ext uri="{FF2B5EF4-FFF2-40B4-BE49-F238E27FC236}">
                <a16:creationId xmlns:a16="http://schemas.microsoft.com/office/drawing/2014/main" id="{A4F5D510-CE79-A77B-E2CD-9173238ACC86}"/>
              </a:ext>
            </a:extLst>
          </p:cNvPr>
          <p:cNvPicPr>
            <a:picLocks noChangeAspect="1"/>
          </p:cNvPicPr>
          <p:nvPr/>
        </p:nvPicPr>
        <p:blipFill>
          <a:blip r:embed="rId6"/>
          <a:stretch>
            <a:fillRect/>
          </a:stretch>
        </p:blipFill>
        <p:spPr>
          <a:xfrm>
            <a:off x="5752405" y="4137892"/>
            <a:ext cx="5423595" cy="2542310"/>
          </a:xfrm>
          <a:prstGeom prst="rect">
            <a:avLst/>
          </a:prstGeom>
        </p:spPr>
      </p:pic>
    </p:spTree>
    <p:extLst>
      <p:ext uri="{BB962C8B-B14F-4D97-AF65-F5344CB8AC3E}">
        <p14:creationId xmlns:p14="http://schemas.microsoft.com/office/powerpoint/2010/main" val="19164822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Imagen 11" descr="Texto&#10;&#10;Descripción generada automáticamente">
            <a:extLst>
              <a:ext uri="{FF2B5EF4-FFF2-40B4-BE49-F238E27FC236}">
                <a16:creationId xmlns:a16="http://schemas.microsoft.com/office/drawing/2014/main" id="{ACFF4B94-81C1-86EC-2AF5-C0588E774867}"/>
              </a:ext>
            </a:extLst>
          </p:cNvPr>
          <p:cNvPicPr>
            <a:picLocks noChangeAspect="1"/>
          </p:cNvPicPr>
          <p:nvPr/>
        </p:nvPicPr>
        <p:blipFill>
          <a:blip r:embed="rId2"/>
          <a:stretch>
            <a:fillRect/>
          </a:stretch>
        </p:blipFill>
        <p:spPr>
          <a:xfrm>
            <a:off x="8907353" y="3429000"/>
            <a:ext cx="2405556" cy="3124101"/>
          </a:xfrm>
          <a:prstGeom prst="rect">
            <a:avLst/>
          </a:prstGeom>
        </p:spPr>
      </p:pic>
      <p:pic>
        <p:nvPicPr>
          <p:cNvPr id="10" name="Imagen 9" descr="Imagen que contiene Diagrama&#10;&#10;Descripción generada automáticamente">
            <a:extLst>
              <a:ext uri="{FF2B5EF4-FFF2-40B4-BE49-F238E27FC236}">
                <a16:creationId xmlns:a16="http://schemas.microsoft.com/office/drawing/2014/main" id="{EC2E5516-7976-2124-FEE7-B25387267D74}"/>
              </a:ext>
            </a:extLst>
          </p:cNvPr>
          <p:cNvPicPr>
            <a:picLocks noChangeAspect="1"/>
          </p:cNvPicPr>
          <p:nvPr/>
        </p:nvPicPr>
        <p:blipFill>
          <a:blip r:embed="rId3"/>
          <a:stretch>
            <a:fillRect/>
          </a:stretch>
        </p:blipFill>
        <p:spPr>
          <a:xfrm>
            <a:off x="5394421" y="277165"/>
            <a:ext cx="2202526" cy="2879120"/>
          </a:xfrm>
          <a:prstGeom prst="rect">
            <a:avLst/>
          </a:prstGeom>
        </p:spPr>
      </p:pic>
      <p:pic>
        <p:nvPicPr>
          <p:cNvPr id="14" name="Imagen 13" descr="Imagen que contiene Texto&#10;&#10;Descripción generada automáticamente">
            <a:extLst>
              <a:ext uri="{FF2B5EF4-FFF2-40B4-BE49-F238E27FC236}">
                <a16:creationId xmlns:a16="http://schemas.microsoft.com/office/drawing/2014/main" id="{257C2F1C-8874-8F49-5073-AF71551E6F48}"/>
              </a:ext>
            </a:extLst>
          </p:cNvPr>
          <p:cNvPicPr>
            <a:picLocks noChangeAspect="1"/>
          </p:cNvPicPr>
          <p:nvPr/>
        </p:nvPicPr>
        <p:blipFill>
          <a:blip r:embed="rId4"/>
          <a:stretch>
            <a:fillRect/>
          </a:stretch>
        </p:blipFill>
        <p:spPr>
          <a:xfrm>
            <a:off x="9101435" y="190123"/>
            <a:ext cx="2079595" cy="2534970"/>
          </a:xfrm>
          <a:prstGeom prst="rect">
            <a:avLst/>
          </a:prstGeom>
        </p:spPr>
      </p:pic>
      <p:pic>
        <p:nvPicPr>
          <p:cNvPr id="8" name="Imagen 7" descr="Imagen que contiene Texto&#10;&#10;Descripción generada automáticamente">
            <a:extLst>
              <a:ext uri="{FF2B5EF4-FFF2-40B4-BE49-F238E27FC236}">
                <a16:creationId xmlns:a16="http://schemas.microsoft.com/office/drawing/2014/main" id="{E875F801-28D8-C19A-E976-3AEC257E703E}"/>
              </a:ext>
            </a:extLst>
          </p:cNvPr>
          <p:cNvPicPr>
            <a:picLocks noChangeAspect="1"/>
          </p:cNvPicPr>
          <p:nvPr/>
        </p:nvPicPr>
        <p:blipFill>
          <a:blip r:embed="rId5"/>
          <a:stretch>
            <a:fillRect/>
          </a:stretch>
        </p:blipFill>
        <p:spPr>
          <a:xfrm>
            <a:off x="807303" y="320517"/>
            <a:ext cx="2666683" cy="3452021"/>
          </a:xfrm>
          <a:prstGeom prst="rect">
            <a:avLst/>
          </a:prstGeom>
        </p:spPr>
      </p:pic>
      <p:pic>
        <p:nvPicPr>
          <p:cNvPr id="16" name="Imagen 15" descr="Imagen que contiene Diagrama&#10;&#10;Descripción generada automáticamente">
            <a:extLst>
              <a:ext uri="{FF2B5EF4-FFF2-40B4-BE49-F238E27FC236}">
                <a16:creationId xmlns:a16="http://schemas.microsoft.com/office/drawing/2014/main" id="{8FA89B5A-9CA2-2988-790B-092CDEAF8943}"/>
              </a:ext>
            </a:extLst>
          </p:cNvPr>
          <p:cNvPicPr>
            <a:picLocks noChangeAspect="1"/>
          </p:cNvPicPr>
          <p:nvPr/>
        </p:nvPicPr>
        <p:blipFill>
          <a:blip r:embed="rId6"/>
          <a:stretch>
            <a:fillRect/>
          </a:stretch>
        </p:blipFill>
        <p:spPr>
          <a:xfrm>
            <a:off x="6889336" y="3156285"/>
            <a:ext cx="1997145" cy="2593068"/>
          </a:xfrm>
          <a:prstGeom prst="rect">
            <a:avLst/>
          </a:prstGeom>
        </p:spPr>
      </p:pic>
      <p:pic>
        <p:nvPicPr>
          <p:cNvPr id="5" name="Imagen 4">
            <a:extLst>
              <a:ext uri="{FF2B5EF4-FFF2-40B4-BE49-F238E27FC236}">
                <a16:creationId xmlns:a16="http://schemas.microsoft.com/office/drawing/2014/main" id="{F32E43E7-736A-3836-E25D-E761A96893D7}"/>
              </a:ext>
            </a:extLst>
          </p:cNvPr>
          <p:cNvPicPr>
            <a:picLocks noChangeAspect="1"/>
          </p:cNvPicPr>
          <p:nvPr/>
        </p:nvPicPr>
        <p:blipFill>
          <a:blip r:embed="rId7"/>
          <a:stretch>
            <a:fillRect/>
          </a:stretch>
        </p:blipFill>
        <p:spPr>
          <a:xfrm>
            <a:off x="840065" y="3871586"/>
            <a:ext cx="5655619" cy="2665897"/>
          </a:xfrm>
          <a:prstGeom prst="rect">
            <a:avLst/>
          </a:prstGeom>
        </p:spPr>
      </p:pic>
    </p:spTree>
    <p:extLst>
      <p:ext uri="{BB962C8B-B14F-4D97-AF65-F5344CB8AC3E}">
        <p14:creationId xmlns:p14="http://schemas.microsoft.com/office/powerpoint/2010/main" val="16995081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62D44EE-C852-4460-B8B5-C4F2BC2051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B200666E-9704-AA57-1347-9C2DF9A06D94}"/>
              </a:ext>
            </a:extLst>
          </p:cNvPr>
          <p:cNvSpPr>
            <a:spLocks noGrp="1"/>
          </p:cNvSpPr>
          <p:nvPr>
            <p:ph type="title"/>
          </p:nvPr>
        </p:nvSpPr>
        <p:spPr>
          <a:xfrm>
            <a:off x="6194716" y="739978"/>
            <a:ext cx="5334930" cy="3004145"/>
          </a:xfrm>
        </p:spPr>
        <p:txBody>
          <a:bodyPr vert="horz" lIns="91440" tIns="45720" rIns="91440" bIns="45720" rtlCol="0" anchor="b">
            <a:normAutofit/>
          </a:bodyPr>
          <a:lstStyle/>
          <a:p>
            <a:pPr algn="ctr"/>
            <a:br>
              <a:rPr lang="en-US" sz="3300" b="1"/>
            </a:br>
            <a:br>
              <a:rPr lang="en-US" sz="3300" b="1"/>
            </a:br>
            <a:br>
              <a:rPr lang="en-US" sz="3300"/>
            </a:br>
            <a:br>
              <a:rPr lang="en-US" sz="3300"/>
            </a:br>
            <a:br>
              <a:rPr lang="en-US" sz="3300"/>
            </a:br>
            <a:endParaRPr lang="en-US" sz="3300"/>
          </a:p>
        </p:txBody>
      </p:sp>
      <p:sp>
        <p:nvSpPr>
          <p:cNvPr id="11" name="Freeform: Shape 10">
            <a:extLst>
              <a:ext uri="{FF2B5EF4-FFF2-40B4-BE49-F238E27FC236}">
                <a16:creationId xmlns:a16="http://schemas.microsoft.com/office/drawing/2014/main" id="{658970D8-8D1D-4B5C-894B-E871CC8654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1"/>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3" name="Freeform: Shape 12">
            <a:extLst>
              <a:ext uri="{FF2B5EF4-FFF2-40B4-BE49-F238E27FC236}">
                <a16:creationId xmlns:a16="http://schemas.microsoft.com/office/drawing/2014/main" id="{F227E5B6-9132-43CA-B503-37A18562ADF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349052" y="0"/>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15" name="Freeform: Shape 14">
            <a:extLst>
              <a:ext uri="{FF2B5EF4-FFF2-40B4-BE49-F238E27FC236}">
                <a16:creationId xmlns:a16="http://schemas.microsoft.com/office/drawing/2014/main" id="{03C2051E-A88D-48E5-BACF-AAED178927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16245"/>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2"/>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 name="Freeform: Shape 16">
            <a:extLst>
              <a:ext uri="{FF2B5EF4-FFF2-40B4-BE49-F238E27FC236}">
                <a16:creationId xmlns:a16="http://schemas.microsoft.com/office/drawing/2014/main" id="{7821A508-2985-4905-874A-527429BAAB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19" name="Freeform: Shape 18">
            <a:extLst>
              <a:ext uri="{FF2B5EF4-FFF2-40B4-BE49-F238E27FC236}">
                <a16:creationId xmlns:a16="http://schemas.microsoft.com/office/drawing/2014/main" id="{D2929CB1-0E3C-4B2D-ADC5-0154FB33B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697761" y="5717906"/>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pic>
        <p:nvPicPr>
          <p:cNvPr id="4" name="Imagen 3" descr="Tabla&#10;&#10;Descripción generada automáticamente">
            <a:extLst>
              <a:ext uri="{FF2B5EF4-FFF2-40B4-BE49-F238E27FC236}">
                <a16:creationId xmlns:a16="http://schemas.microsoft.com/office/drawing/2014/main" id="{7146A470-AFD5-6BBF-6BD1-E3854C204B9C}"/>
              </a:ext>
            </a:extLst>
          </p:cNvPr>
          <p:cNvPicPr>
            <a:picLocks noChangeAspect="1"/>
          </p:cNvPicPr>
          <p:nvPr/>
        </p:nvPicPr>
        <p:blipFill rotWithShape="1">
          <a:blip r:embed="rId2"/>
          <a:srcRect t="14000"/>
          <a:stretch/>
        </p:blipFill>
        <p:spPr>
          <a:xfrm>
            <a:off x="631840" y="598720"/>
            <a:ext cx="5178249" cy="5178249"/>
          </a:xfrm>
          <a:custGeom>
            <a:avLst/>
            <a:gdLst/>
            <a:ahLst/>
            <a:cxnLst/>
            <a:rect l="l" t="t" r="r" b="b"/>
            <a:pathLst>
              <a:path w="3741748" h="3741748">
                <a:moveTo>
                  <a:pt x="1870874" y="0"/>
                </a:moveTo>
                <a:cubicBezTo>
                  <a:pt x="2904129" y="0"/>
                  <a:pt x="3741748" y="837619"/>
                  <a:pt x="3741748" y="1870874"/>
                </a:cubicBezTo>
                <a:cubicBezTo>
                  <a:pt x="3741748" y="2904129"/>
                  <a:pt x="2904129" y="3741748"/>
                  <a:pt x="1870874" y="3741748"/>
                </a:cubicBezTo>
                <a:cubicBezTo>
                  <a:pt x="837619" y="3741748"/>
                  <a:pt x="0" y="2904129"/>
                  <a:pt x="0" y="1870874"/>
                </a:cubicBezTo>
                <a:cubicBezTo>
                  <a:pt x="0" y="837619"/>
                  <a:pt x="837619" y="0"/>
                  <a:pt x="1870874" y="0"/>
                </a:cubicBezTo>
                <a:close/>
              </a:path>
            </a:pathLst>
          </a:custGeom>
        </p:spPr>
      </p:pic>
      <p:sp>
        <p:nvSpPr>
          <p:cNvPr id="21" name="Freeform: Shape 20">
            <a:extLst>
              <a:ext uri="{FF2B5EF4-FFF2-40B4-BE49-F238E27FC236}">
                <a16:creationId xmlns:a16="http://schemas.microsoft.com/office/drawing/2014/main" id="{5F2F0C84-BE8C-4DC2-A6D3-30349A801D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520513" y="6258756"/>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aphicFrame>
        <p:nvGraphicFramePr>
          <p:cNvPr id="7" name="Tabla 6">
            <a:extLst>
              <a:ext uri="{FF2B5EF4-FFF2-40B4-BE49-F238E27FC236}">
                <a16:creationId xmlns:a16="http://schemas.microsoft.com/office/drawing/2014/main" id="{5045E228-AD28-F412-2379-EA71E852AB25}"/>
              </a:ext>
            </a:extLst>
          </p:cNvPr>
          <p:cNvGraphicFramePr>
            <a:graphicFrameLocks noGrp="1"/>
          </p:cNvGraphicFramePr>
          <p:nvPr>
            <p:extLst>
              <p:ext uri="{D42A27DB-BD31-4B8C-83A1-F6EECF244321}">
                <p14:modId xmlns:p14="http://schemas.microsoft.com/office/powerpoint/2010/main" val="2829376095"/>
              </p:ext>
            </p:extLst>
          </p:nvPr>
        </p:nvGraphicFramePr>
        <p:xfrm>
          <a:off x="6441929" y="2006201"/>
          <a:ext cx="4955743" cy="1463040"/>
        </p:xfrm>
        <a:graphic>
          <a:graphicData uri="http://schemas.openxmlformats.org/drawingml/2006/table">
            <a:tbl>
              <a:tblPr/>
              <a:tblGrid>
                <a:gridCol w="4955743">
                  <a:extLst>
                    <a:ext uri="{9D8B030D-6E8A-4147-A177-3AD203B41FA5}">
                      <a16:colId xmlns:a16="http://schemas.microsoft.com/office/drawing/2014/main" val="2320915985"/>
                    </a:ext>
                  </a:extLst>
                </a:gridCol>
              </a:tblGrid>
              <a:tr h="552996">
                <a:tc>
                  <a:txBody>
                    <a:bodyPr/>
                    <a:lstStyle/>
                    <a:p>
                      <a:endParaRPr lang="es-CL" dirty="0">
                        <a:latin typeface="Aptos" panose="020B0004020202020204" pitchFamily="34" charset="0"/>
                      </a:endParaRPr>
                    </a:p>
                    <a:p>
                      <a:r>
                        <a:rPr lang="es-CL" dirty="0">
                          <a:latin typeface="Aptos" panose="020B0004020202020204" pitchFamily="34" charset="0"/>
                          <a:hlinkClick r:id="rId3"/>
                        </a:rPr>
                        <a:t>https://peib.mineduc.cl/recursos/set-textos-comunidad-educativa-intercultural/</a:t>
                      </a:r>
                      <a:endParaRPr lang="es-CL" dirty="0">
                        <a:latin typeface="Aptos" panose="020B0004020202020204" pitchFamily="34" charset="0"/>
                      </a:endParaRPr>
                    </a:p>
                    <a:p>
                      <a:endParaRPr lang="es-CL" dirty="0">
                        <a:latin typeface="Aptos" panose="020B0004020202020204" pitchFamily="34" charset="0"/>
                      </a:endParaRPr>
                    </a:p>
                    <a:p>
                      <a:endParaRPr lang="es-CL" dirty="0">
                        <a:latin typeface="Aptos" panose="020B0004020202020204" pitchFamily="34" charset="0"/>
                      </a:endParaRP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extLst>
                  <a:ext uri="{0D108BD9-81ED-4DB2-BD59-A6C34878D82A}">
                    <a16:rowId xmlns:a16="http://schemas.microsoft.com/office/drawing/2014/main" val="2460778849"/>
                  </a:ext>
                </a:extLst>
              </a:tr>
            </a:tbl>
          </a:graphicData>
        </a:graphic>
      </p:graphicFrame>
      <p:pic>
        <p:nvPicPr>
          <p:cNvPr id="3" name="Imagen 2">
            <a:extLst>
              <a:ext uri="{FF2B5EF4-FFF2-40B4-BE49-F238E27FC236}">
                <a16:creationId xmlns:a16="http://schemas.microsoft.com/office/drawing/2014/main" id="{76C59340-7366-0F61-503C-892ED6E618FD}"/>
              </a:ext>
            </a:extLst>
          </p:cNvPr>
          <p:cNvPicPr>
            <a:picLocks noChangeAspect="1"/>
          </p:cNvPicPr>
          <p:nvPr/>
        </p:nvPicPr>
        <p:blipFill>
          <a:blip r:embed="rId4"/>
          <a:stretch>
            <a:fillRect/>
          </a:stretch>
        </p:blipFill>
        <p:spPr>
          <a:xfrm>
            <a:off x="10159141" y="248280"/>
            <a:ext cx="1554615" cy="749873"/>
          </a:xfrm>
          <a:prstGeom prst="rect">
            <a:avLst/>
          </a:prstGeom>
        </p:spPr>
      </p:pic>
    </p:spTree>
    <p:extLst>
      <p:ext uri="{BB962C8B-B14F-4D97-AF65-F5344CB8AC3E}">
        <p14:creationId xmlns:p14="http://schemas.microsoft.com/office/powerpoint/2010/main" val="41801366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9" name="Rectangle 28">
            <a:extLst>
              <a:ext uri="{FF2B5EF4-FFF2-40B4-BE49-F238E27FC236}">
                <a16:creationId xmlns:a16="http://schemas.microsoft.com/office/drawing/2014/main" id="{7B831B6F-405A-4B47-B9BB-5CA88F2858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Imagen 3">
            <a:extLst>
              <a:ext uri="{FF2B5EF4-FFF2-40B4-BE49-F238E27FC236}">
                <a16:creationId xmlns:a16="http://schemas.microsoft.com/office/drawing/2014/main" id="{DFD68BF5-53B3-C8F3-90C5-5D2B1C3CE567}"/>
              </a:ext>
            </a:extLst>
          </p:cNvPr>
          <p:cNvPicPr>
            <a:picLocks noChangeAspect="1"/>
          </p:cNvPicPr>
          <p:nvPr/>
        </p:nvPicPr>
        <p:blipFill>
          <a:blip r:embed="rId2"/>
          <a:stretch>
            <a:fillRect/>
          </a:stretch>
        </p:blipFill>
        <p:spPr>
          <a:xfrm>
            <a:off x="764988" y="823585"/>
            <a:ext cx="3619005" cy="4874081"/>
          </a:xfrm>
          <a:prstGeom prst="rect">
            <a:avLst/>
          </a:prstGeom>
        </p:spPr>
      </p:pic>
      <p:sp>
        <p:nvSpPr>
          <p:cNvPr id="31" name="Freeform: Shape 30">
            <a:extLst>
              <a:ext uri="{FF2B5EF4-FFF2-40B4-BE49-F238E27FC236}">
                <a16:creationId xmlns:a16="http://schemas.microsoft.com/office/drawing/2014/main" id="{15109354-9C5D-4F8C-B0E6-D1043C7BF2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29992" y="0"/>
            <a:ext cx="7562008" cy="6858000"/>
          </a:xfrm>
          <a:custGeom>
            <a:avLst/>
            <a:gdLst>
              <a:gd name="connsiteX0" fmla="*/ 7529613 w 7529613"/>
              <a:gd name="connsiteY0" fmla="*/ 0 h 6858000"/>
              <a:gd name="connsiteX1" fmla="*/ 1222331 w 7529613"/>
              <a:gd name="connsiteY1" fmla="*/ 0 h 6858000"/>
              <a:gd name="connsiteX2" fmla="*/ 1126483 w 7529613"/>
              <a:gd name="connsiteY2" fmla="*/ 148742 h 6858000"/>
              <a:gd name="connsiteX3" fmla="*/ 767554 w 7529613"/>
              <a:gd name="connsiteY3" fmla="*/ 819975 h 6858000"/>
              <a:gd name="connsiteX4" fmla="*/ 742103 w 7529613"/>
              <a:gd name="connsiteY4" fmla="*/ 854514 h 6858000"/>
              <a:gd name="connsiteX5" fmla="*/ 785881 w 7529613"/>
              <a:gd name="connsiteY5" fmla="*/ 750263 h 6858000"/>
              <a:gd name="connsiteX6" fmla="*/ 978978 w 7529613"/>
              <a:gd name="connsiteY6" fmla="*/ 331786 h 6858000"/>
              <a:gd name="connsiteX7" fmla="*/ 1155717 w 7529613"/>
              <a:gd name="connsiteY7" fmla="*/ 0 h 6858000"/>
              <a:gd name="connsiteX8" fmla="*/ 1098249 w 7529613"/>
              <a:gd name="connsiteY8" fmla="*/ 0 h 6858000"/>
              <a:gd name="connsiteX9" fmla="*/ 991458 w 7529613"/>
              <a:gd name="connsiteY9" fmla="*/ 196614 h 6858000"/>
              <a:gd name="connsiteX10" fmla="*/ 493941 w 7529613"/>
              <a:gd name="connsiteY10" fmla="*/ 1371196 h 6858000"/>
              <a:gd name="connsiteX11" fmla="*/ 46485 w 7529613"/>
              <a:gd name="connsiteY11" fmla="*/ 3331516 h 6858000"/>
              <a:gd name="connsiteX12" fmla="*/ 12252 w 7529613"/>
              <a:gd name="connsiteY12" fmla="*/ 4357388 h 6858000"/>
              <a:gd name="connsiteX13" fmla="*/ 170821 w 7529613"/>
              <a:gd name="connsiteY13" fmla="*/ 5552906 h 6858000"/>
              <a:gd name="connsiteX14" fmla="*/ 537265 w 7529613"/>
              <a:gd name="connsiteY14" fmla="*/ 6828295 h 6858000"/>
              <a:gd name="connsiteX15" fmla="*/ 549692 w 7529613"/>
              <a:gd name="connsiteY15" fmla="*/ 6858000 h 6858000"/>
              <a:gd name="connsiteX16" fmla="*/ 602234 w 7529613"/>
              <a:gd name="connsiteY16" fmla="*/ 6858000 h 6858000"/>
              <a:gd name="connsiteX17" fmla="*/ 595414 w 7529613"/>
              <a:gd name="connsiteY17" fmla="*/ 6841549 h 6858000"/>
              <a:gd name="connsiteX18" fmla="*/ 364260 w 7529613"/>
              <a:gd name="connsiteY18" fmla="*/ 6142729 h 6858000"/>
              <a:gd name="connsiteX19" fmla="*/ 213071 w 7529613"/>
              <a:gd name="connsiteY19" fmla="*/ 5513923 h 6858000"/>
              <a:gd name="connsiteX20" fmla="*/ 211290 w 7529613"/>
              <a:gd name="connsiteY20" fmla="*/ 5480401 h 6858000"/>
              <a:gd name="connsiteX21" fmla="*/ 311446 w 7529613"/>
              <a:gd name="connsiteY21" fmla="*/ 5830359 h 6858000"/>
              <a:gd name="connsiteX22" fmla="*/ 622963 w 7529613"/>
              <a:gd name="connsiteY22" fmla="*/ 6670527 h 6858000"/>
              <a:gd name="connsiteX23" fmla="*/ 710464 w 7529613"/>
              <a:gd name="connsiteY23" fmla="*/ 6858000 h 6858000"/>
              <a:gd name="connsiteX24" fmla="*/ 7529613 w 7529613"/>
              <a:gd name="connsiteY24"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7529613" h="6858000">
                <a:moveTo>
                  <a:pt x="7529613" y="0"/>
                </a:moveTo>
                <a:lnTo>
                  <a:pt x="1222331" y="0"/>
                </a:lnTo>
                <a:lnTo>
                  <a:pt x="1126483" y="148742"/>
                </a:lnTo>
                <a:cubicBezTo>
                  <a:pt x="995323" y="365513"/>
                  <a:pt x="876174" y="589569"/>
                  <a:pt x="767554" y="819975"/>
                </a:cubicBezTo>
                <a:cubicBezTo>
                  <a:pt x="762210" y="833492"/>
                  <a:pt x="753441" y="845393"/>
                  <a:pt x="742103" y="854514"/>
                </a:cubicBezTo>
                <a:cubicBezTo>
                  <a:pt x="756737" y="819849"/>
                  <a:pt x="770991" y="784928"/>
                  <a:pt x="785881" y="750263"/>
                </a:cubicBezTo>
                <a:cubicBezTo>
                  <a:pt x="846713" y="608712"/>
                  <a:pt x="910948" y="469145"/>
                  <a:pt x="978978" y="331786"/>
                </a:cubicBezTo>
                <a:lnTo>
                  <a:pt x="1155717" y="0"/>
                </a:lnTo>
                <a:lnTo>
                  <a:pt x="1098249" y="0"/>
                </a:lnTo>
                <a:lnTo>
                  <a:pt x="991458" y="196614"/>
                </a:lnTo>
                <a:cubicBezTo>
                  <a:pt x="797017" y="573253"/>
                  <a:pt x="633548" y="966066"/>
                  <a:pt x="493941" y="1371196"/>
                </a:cubicBezTo>
                <a:cubicBezTo>
                  <a:pt x="276630" y="2007265"/>
                  <a:pt x="126659" y="2664286"/>
                  <a:pt x="46485" y="3331516"/>
                </a:cubicBezTo>
                <a:cubicBezTo>
                  <a:pt x="4488" y="3672965"/>
                  <a:pt x="-14219" y="4013908"/>
                  <a:pt x="12252" y="4357388"/>
                </a:cubicBezTo>
                <a:cubicBezTo>
                  <a:pt x="43558" y="4758899"/>
                  <a:pt x="90773" y="5157998"/>
                  <a:pt x="170821" y="5552906"/>
                </a:cubicBezTo>
                <a:cubicBezTo>
                  <a:pt x="259109" y="5988893"/>
                  <a:pt x="378967" y="6414594"/>
                  <a:pt x="537265" y="6828295"/>
                </a:cubicBezTo>
                <a:lnTo>
                  <a:pt x="549692" y="6858000"/>
                </a:lnTo>
                <a:lnTo>
                  <a:pt x="602234" y="6858000"/>
                </a:lnTo>
                <a:lnTo>
                  <a:pt x="595414" y="6841549"/>
                </a:lnTo>
                <a:cubicBezTo>
                  <a:pt x="507884" y="6614016"/>
                  <a:pt x="431296" y="6380817"/>
                  <a:pt x="364260" y="6142729"/>
                </a:cubicBezTo>
                <a:cubicBezTo>
                  <a:pt x="305974" y="5935370"/>
                  <a:pt x="262958" y="5723695"/>
                  <a:pt x="213071" y="5513923"/>
                </a:cubicBezTo>
                <a:cubicBezTo>
                  <a:pt x="211892" y="5502788"/>
                  <a:pt x="211299" y="5491601"/>
                  <a:pt x="211290" y="5480401"/>
                </a:cubicBezTo>
                <a:cubicBezTo>
                  <a:pt x="247814" y="5607635"/>
                  <a:pt x="276958" y="5719759"/>
                  <a:pt x="311446" y="5830359"/>
                </a:cubicBezTo>
                <a:cubicBezTo>
                  <a:pt x="401357" y="6118381"/>
                  <a:pt x="505060" y="6398531"/>
                  <a:pt x="622963" y="6670527"/>
                </a:cubicBezTo>
                <a:lnTo>
                  <a:pt x="710464" y="6858000"/>
                </a:lnTo>
                <a:lnTo>
                  <a:pt x="7529613" y="6858000"/>
                </a:lnTo>
                <a:close/>
              </a:path>
            </a:pathLst>
          </a:custGeom>
          <a:solidFill>
            <a:schemeClr val="accent2"/>
          </a:solidFill>
          <a:ln w="6857" cap="flat">
            <a:noFill/>
            <a:prstDash val="solid"/>
            <a:miter/>
          </a:ln>
        </p:spPr>
        <p:txBody>
          <a:bodyPr wrap="square" rtlCol="0" anchor="ctr">
            <a:noAutofit/>
          </a:bodyPr>
          <a:lstStyle/>
          <a:p>
            <a:endParaRPr lang="en-US"/>
          </a:p>
        </p:txBody>
      </p:sp>
      <p:sp>
        <p:nvSpPr>
          <p:cNvPr id="33" name="sketch line">
            <a:extLst>
              <a:ext uri="{FF2B5EF4-FFF2-40B4-BE49-F238E27FC236}">
                <a16:creationId xmlns:a16="http://schemas.microsoft.com/office/drawing/2014/main" id="{49B530FE-A87D-41A0-A920-ADC6539EA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59353" y="2560829"/>
            <a:ext cx="5029200" cy="18288"/>
          </a:xfrm>
          <a:custGeom>
            <a:avLst/>
            <a:gdLst>
              <a:gd name="connsiteX0" fmla="*/ 0 w 5029200"/>
              <a:gd name="connsiteY0" fmla="*/ 0 h 18288"/>
              <a:gd name="connsiteX1" fmla="*/ 528066 w 5029200"/>
              <a:gd name="connsiteY1" fmla="*/ 0 h 18288"/>
              <a:gd name="connsiteX2" fmla="*/ 1207008 w 5029200"/>
              <a:gd name="connsiteY2" fmla="*/ 0 h 18288"/>
              <a:gd name="connsiteX3" fmla="*/ 1785366 w 5029200"/>
              <a:gd name="connsiteY3" fmla="*/ 0 h 18288"/>
              <a:gd name="connsiteX4" fmla="*/ 2313432 w 5029200"/>
              <a:gd name="connsiteY4" fmla="*/ 0 h 18288"/>
              <a:gd name="connsiteX5" fmla="*/ 2992374 w 5029200"/>
              <a:gd name="connsiteY5" fmla="*/ 0 h 18288"/>
              <a:gd name="connsiteX6" fmla="*/ 3621024 w 5029200"/>
              <a:gd name="connsiteY6" fmla="*/ 0 h 18288"/>
              <a:gd name="connsiteX7" fmla="*/ 4249674 w 5029200"/>
              <a:gd name="connsiteY7" fmla="*/ 0 h 18288"/>
              <a:gd name="connsiteX8" fmla="*/ 5029200 w 5029200"/>
              <a:gd name="connsiteY8" fmla="*/ 0 h 18288"/>
              <a:gd name="connsiteX9" fmla="*/ 5029200 w 5029200"/>
              <a:gd name="connsiteY9" fmla="*/ 18288 h 18288"/>
              <a:gd name="connsiteX10" fmla="*/ 4501134 w 5029200"/>
              <a:gd name="connsiteY10" fmla="*/ 18288 h 18288"/>
              <a:gd name="connsiteX11" fmla="*/ 4023360 w 5029200"/>
              <a:gd name="connsiteY11" fmla="*/ 18288 h 18288"/>
              <a:gd name="connsiteX12" fmla="*/ 3344418 w 5029200"/>
              <a:gd name="connsiteY12" fmla="*/ 18288 h 18288"/>
              <a:gd name="connsiteX13" fmla="*/ 2816352 w 5029200"/>
              <a:gd name="connsiteY13" fmla="*/ 18288 h 18288"/>
              <a:gd name="connsiteX14" fmla="*/ 2137410 w 5029200"/>
              <a:gd name="connsiteY14" fmla="*/ 18288 h 18288"/>
              <a:gd name="connsiteX15" fmla="*/ 1408176 w 5029200"/>
              <a:gd name="connsiteY15" fmla="*/ 18288 h 18288"/>
              <a:gd name="connsiteX16" fmla="*/ 829818 w 5029200"/>
              <a:gd name="connsiteY16" fmla="*/ 18288 h 18288"/>
              <a:gd name="connsiteX17" fmla="*/ 0 w 5029200"/>
              <a:gd name="connsiteY17" fmla="*/ 18288 h 18288"/>
              <a:gd name="connsiteX18" fmla="*/ 0 w 5029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029200" h="18288" fill="none" extrusionOk="0">
                <a:moveTo>
                  <a:pt x="0" y="0"/>
                </a:moveTo>
                <a:cubicBezTo>
                  <a:pt x="142937" y="1696"/>
                  <a:pt x="371859" y="12840"/>
                  <a:pt x="528066" y="0"/>
                </a:cubicBezTo>
                <a:cubicBezTo>
                  <a:pt x="684273" y="-12840"/>
                  <a:pt x="928949" y="-5725"/>
                  <a:pt x="1207008" y="0"/>
                </a:cubicBezTo>
                <a:cubicBezTo>
                  <a:pt x="1485067" y="5725"/>
                  <a:pt x="1562886" y="-21331"/>
                  <a:pt x="1785366" y="0"/>
                </a:cubicBezTo>
                <a:cubicBezTo>
                  <a:pt x="2007846" y="21331"/>
                  <a:pt x="2056226" y="25221"/>
                  <a:pt x="2313432" y="0"/>
                </a:cubicBezTo>
                <a:cubicBezTo>
                  <a:pt x="2570638" y="-25221"/>
                  <a:pt x="2732455" y="16294"/>
                  <a:pt x="2992374" y="0"/>
                </a:cubicBezTo>
                <a:cubicBezTo>
                  <a:pt x="3252293" y="-16294"/>
                  <a:pt x="3319267" y="-29774"/>
                  <a:pt x="3621024" y="0"/>
                </a:cubicBezTo>
                <a:cubicBezTo>
                  <a:pt x="3922781" y="29774"/>
                  <a:pt x="3998107" y="-1004"/>
                  <a:pt x="4249674" y="0"/>
                </a:cubicBezTo>
                <a:cubicBezTo>
                  <a:pt x="4501241" y="1004"/>
                  <a:pt x="4792523" y="-4510"/>
                  <a:pt x="5029200" y="0"/>
                </a:cubicBezTo>
                <a:cubicBezTo>
                  <a:pt x="5029730" y="6954"/>
                  <a:pt x="5029934" y="12839"/>
                  <a:pt x="5029200" y="18288"/>
                </a:cubicBezTo>
                <a:cubicBezTo>
                  <a:pt x="4805432" y="23154"/>
                  <a:pt x="4715801" y="17034"/>
                  <a:pt x="4501134" y="18288"/>
                </a:cubicBezTo>
                <a:cubicBezTo>
                  <a:pt x="4286467" y="19542"/>
                  <a:pt x="4193719" y="41701"/>
                  <a:pt x="4023360" y="18288"/>
                </a:cubicBezTo>
                <a:cubicBezTo>
                  <a:pt x="3853001" y="-5125"/>
                  <a:pt x="3676466" y="16909"/>
                  <a:pt x="3344418" y="18288"/>
                </a:cubicBezTo>
                <a:cubicBezTo>
                  <a:pt x="3012370" y="19667"/>
                  <a:pt x="2945824" y="14410"/>
                  <a:pt x="2816352" y="18288"/>
                </a:cubicBezTo>
                <a:cubicBezTo>
                  <a:pt x="2686880" y="22166"/>
                  <a:pt x="2438351" y="13507"/>
                  <a:pt x="2137410" y="18288"/>
                </a:cubicBezTo>
                <a:cubicBezTo>
                  <a:pt x="1836469" y="23069"/>
                  <a:pt x="1581391" y="46111"/>
                  <a:pt x="1408176" y="18288"/>
                </a:cubicBezTo>
                <a:cubicBezTo>
                  <a:pt x="1234961" y="-9535"/>
                  <a:pt x="1040489" y="-7495"/>
                  <a:pt x="829818" y="18288"/>
                </a:cubicBezTo>
                <a:cubicBezTo>
                  <a:pt x="619147" y="44071"/>
                  <a:pt x="238626" y="37568"/>
                  <a:pt x="0" y="18288"/>
                </a:cubicBezTo>
                <a:cubicBezTo>
                  <a:pt x="-570" y="9279"/>
                  <a:pt x="132" y="5100"/>
                  <a:pt x="0" y="0"/>
                </a:cubicBezTo>
                <a:close/>
              </a:path>
              <a:path w="5029200" h="18288" stroke="0" extrusionOk="0">
                <a:moveTo>
                  <a:pt x="0" y="0"/>
                </a:moveTo>
                <a:cubicBezTo>
                  <a:pt x="165412" y="-21137"/>
                  <a:pt x="322344" y="-21985"/>
                  <a:pt x="578358" y="0"/>
                </a:cubicBezTo>
                <a:cubicBezTo>
                  <a:pt x="834372" y="21985"/>
                  <a:pt x="907099" y="-19195"/>
                  <a:pt x="1056132" y="0"/>
                </a:cubicBezTo>
                <a:cubicBezTo>
                  <a:pt x="1205165" y="19195"/>
                  <a:pt x="1612834" y="-24928"/>
                  <a:pt x="1785366" y="0"/>
                </a:cubicBezTo>
                <a:cubicBezTo>
                  <a:pt x="1957898" y="24928"/>
                  <a:pt x="2149044" y="19108"/>
                  <a:pt x="2363724" y="0"/>
                </a:cubicBezTo>
                <a:cubicBezTo>
                  <a:pt x="2578404" y="-19108"/>
                  <a:pt x="2759981" y="-21788"/>
                  <a:pt x="2942082" y="0"/>
                </a:cubicBezTo>
                <a:cubicBezTo>
                  <a:pt x="3124183" y="21788"/>
                  <a:pt x="3482217" y="8836"/>
                  <a:pt x="3671316" y="0"/>
                </a:cubicBezTo>
                <a:cubicBezTo>
                  <a:pt x="3860415" y="-8836"/>
                  <a:pt x="4058665" y="-25048"/>
                  <a:pt x="4199382" y="0"/>
                </a:cubicBezTo>
                <a:cubicBezTo>
                  <a:pt x="4340099" y="25048"/>
                  <a:pt x="4735096" y="-22088"/>
                  <a:pt x="5029200" y="0"/>
                </a:cubicBezTo>
                <a:cubicBezTo>
                  <a:pt x="5028517" y="5414"/>
                  <a:pt x="5028480" y="12510"/>
                  <a:pt x="5029200" y="18288"/>
                </a:cubicBezTo>
                <a:cubicBezTo>
                  <a:pt x="4891577" y="31493"/>
                  <a:pt x="4684146" y="-2509"/>
                  <a:pt x="4501134" y="18288"/>
                </a:cubicBezTo>
                <a:cubicBezTo>
                  <a:pt x="4318122" y="39085"/>
                  <a:pt x="4030703" y="3672"/>
                  <a:pt x="3872484" y="18288"/>
                </a:cubicBezTo>
                <a:cubicBezTo>
                  <a:pt x="3714265" y="32905"/>
                  <a:pt x="3546134" y="7501"/>
                  <a:pt x="3294126" y="18288"/>
                </a:cubicBezTo>
                <a:cubicBezTo>
                  <a:pt x="3042118" y="29075"/>
                  <a:pt x="2912116" y="11153"/>
                  <a:pt x="2564892" y="18288"/>
                </a:cubicBezTo>
                <a:cubicBezTo>
                  <a:pt x="2217668" y="25423"/>
                  <a:pt x="2095118" y="11659"/>
                  <a:pt x="1835658" y="18288"/>
                </a:cubicBezTo>
                <a:cubicBezTo>
                  <a:pt x="1576198" y="24917"/>
                  <a:pt x="1500897" y="19889"/>
                  <a:pt x="1307592" y="18288"/>
                </a:cubicBezTo>
                <a:cubicBezTo>
                  <a:pt x="1114287" y="16687"/>
                  <a:pt x="961527" y="47453"/>
                  <a:pt x="678942" y="18288"/>
                </a:cubicBezTo>
                <a:cubicBezTo>
                  <a:pt x="396357" y="-10877"/>
                  <a:pt x="271066" y="23005"/>
                  <a:pt x="0" y="18288"/>
                </a:cubicBezTo>
                <a:cubicBezTo>
                  <a:pt x="-306" y="11061"/>
                  <a:pt x="-655" y="7751"/>
                  <a:pt x="0" y="0"/>
                </a:cubicBezTo>
                <a:close/>
              </a:path>
            </a:pathLst>
          </a:custGeom>
          <a:solidFill>
            <a:srgbClr val="FFFFFF"/>
          </a:solidFill>
          <a:ln w="38100" cap="rnd">
            <a:solidFill>
              <a:srgbClr val="FFFFFF"/>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Marcador de contenido 2">
            <a:extLst>
              <a:ext uri="{FF2B5EF4-FFF2-40B4-BE49-F238E27FC236}">
                <a16:creationId xmlns:a16="http://schemas.microsoft.com/office/drawing/2014/main" id="{45920F6A-9105-C1AB-DDE1-56ABFC04D376}"/>
              </a:ext>
            </a:extLst>
          </p:cNvPr>
          <p:cNvSpPr>
            <a:spLocks noGrp="1"/>
          </p:cNvSpPr>
          <p:nvPr>
            <p:ph idx="1"/>
          </p:nvPr>
        </p:nvSpPr>
        <p:spPr>
          <a:xfrm>
            <a:off x="5148981" y="2479040"/>
            <a:ext cx="6890327" cy="3777275"/>
          </a:xfrm>
        </p:spPr>
        <p:txBody>
          <a:bodyPr anchor="t">
            <a:normAutofit/>
          </a:bodyPr>
          <a:lstStyle/>
          <a:p>
            <a:endParaRPr lang="es-ES" sz="700" dirty="0">
              <a:solidFill>
                <a:srgbClr val="FFFFFF"/>
              </a:solidFill>
              <a:latin typeface="Amasis MT Pro" panose="02040504050005020304" pitchFamily="18" charset="0"/>
            </a:endParaRPr>
          </a:p>
          <a:p>
            <a:pPr marL="0" indent="0">
              <a:buNone/>
            </a:pPr>
            <a:endParaRPr lang="es-ES" sz="700" dirty="0">
              <a:solidFill>
                <a:srgbClr val="FFFFFF"/>
              </a:solidFill>
              <a:latin typeface="Amasis MT Pro" panose="02040504050005020304" pitchFamily="18" charset="0"/>
            </a:endParaRPr>
          </a:p>
          <a:p>
            <a:pPr marL="0" indent="0">
              <a:buNone/>
            </a:pPr>
            <a:endParaRPr lang="es-ES" sz="2300" dirty="0">
              <a:solidFill>
                <a:srgbClr val="FFFFFF"/>
              </a:solidFill>
              <a:latin typeface="Aptos" panose="020B0004020202020204" pitchFamily="34" charset="0"/>
            </a:endParaRPr>
          </a:p>
          <a:p>
            <a:pPr marL="0" indent="0">
              <a:buNone/>
            </a:pPr>
            <a:r>
              <a:rPr lang="es-ES" sz="2300" dirty="0">
                <a:solidFill>
                  <a:srgbClr val="FFFFFF"/>
                </a:solidFill>
                <a:latin typeface="Aptos" panose="020B0004020202020204" pitchFamily="34" charset="0"/>
              </a:rPr>
              <a:t> </a:t>
            </a:r>
          </a:p>
          <a:p>
            <a:endParaRPr lang="es-CL" sz="700" dirty="0">
              <a:solidFill>
                <a:srgbClr val="FFFFFF"/>
              </a:solidFill>
            </a:endParaRPr>
          </a:p>
        </p:txBody>
      </p:sp>
      <p:sp>
        <p:nvSpPr>
          <p:cNvPr id="5" name="CuadroTexto 4">
            <a:extLst>
              <a:ext uri="{FF2B5EF4-FFF2-40B4-BE49-F238E27FC236}">
                <a16:creationId xmlns:a16="http://schemas.microsoft.com/office/drawing/2014/main" id="{0DDBD889-7D1C-FA8E-9AD1-EB78B6302DC0}"/>
              </a:ext>
            </a:extLst>
          </p:cNvPr>
          <p:cNvSpPr txBox="1"/>
          <p:nvPr/>
        </p:nvSpPr>
        <p:spPr>
          <a:xfrm>
            <a:off x="5777684" y="1092525"/>
            <a:ext cx="4263604" cy="1569660"/>
          </a:xfrm>
          <a:prstGeom prst="rect">
            <a:avLst/>
          </a:prstGeom>
          <a:noFill/>
        </p:spPr>
        <p:txBody>
          <a:bodyPr wrap="square">
            <a:spAutoFit/>
          </a:bodyPr>
          <a:lstStyle/>
          <a:p>
            <a:r>
              <a:rPr lang="es-CL" sz="3200" dirty="0">
                <a:solidFill>
                  <a:schemeClr val="bg1"/>
                </a:solidFill>
                <a:latin typeface="Aptos" panose="020B0004020202020204" pitchFamily="34" charset="0"/>
              </a:rPr>
              <a:t>Video construyendo comunidad  educativa intercultural </a:t>
            </a:r>
            <a:endParaRPr lang="es-CL" sz="3200" dirty="0">
              <a:solidFill>
                <a:schemeClr val="bg1"/>
              </a:solidFill>
            </a:endParaRPr>
          </a:p>
        </p:txBody>
      </p:sp>
      <p:sp>
        <p:nvSpPr>
          <p:cNvPr id="7" name="CuadroTexto 6">
            <a:extLst>
              <a:ext uri="{FF2B5EF4-FFF2-40B4-BE49-F238E27FC236}">
                <a16:creationId xmlns:a16="http://schemas.microsoft.com/office/drawing/2014/main" id="{AE115962-E36E-3079-2DF3-658455A144C1}"/>
              </a:ext>
            </a:extLst>
          </p:cNvPr>
          <p:cNvSpPr txBox="1"/>
          <p:nvPr/>
        </p:nvSpPr>
        <p:spPr>
          <a:xfrm>
            <a:off x="5546144" y="2903154"/>
            <a:ext cx="6096000" cy="1292662"/>
          </a:xfrm>
          <a:prstGeom prst="rect">
            <a:avLst/>
          </a:prstGeom>
          <a:noFill/>
        </p:spPr>
        <p:txBody>
          <a:bodyPr wrap="square">
            <a:spAutoFit/>
          </a:bodyPr>
          <a:lstStyle/>
          <a:p>
            <a:pPr marL="0" indent="0">
              <a:buNone/>
            </a:pPr>
            <a:r>
              <a:rPr lang="es-ES" dirty="0">
                <a:hlinkClick r:id="rId3"/>
              </a:rPr>
              <a:t>https://drive.google.com/file/d/16RRicW264lVEvWdWrHk_tM-loYLdVt3L/view</a:t>
            </a:r>
            <a:endParaRPr lang="es-ES" dirty="0"/>
          </a:p>
          <a:p>
            <a:pPr marL="0" indent="0">
              <a:buNone/>
            </a:pPr>
            <a:endParaRPr lang="es-ES" dirty="0"/>
          </a:p>
          <a:p>
            <a:pPr marL="0" indent="0">
              <a:buNone/>
            </a:pPr>
            <a:endParaRPr lang="es-ES" sz="2400" dirty="0">
              <a:solidFill>
                <a:schemeClr val="bg1"/>
              </a:solidFill>
            </a:endParaRPr>
          </a:p>
        </p:txBody>
      </p:sp>
      <p:pic>
        <p:nvPicPr>
          <p:cNvPr id="2" name="Imagen 1">
            <a:extLst>
              <a:ext uri="{FF2B5EF4-FFF2-40B4-BE49-F238E27FC236}">
                <a16:creationId xmlns:a16="http://schemas.microsoft.com/office/drawing/2014/main" id="{724744FC-62E8-82FA-2D23-2DA45D0D6165}"/>
              </a:ext>
            </a:extLst>
          </p:cNvPr>
          <p:cNvPicPr>
            <a:picLocks noChangeAspect="1"/>
          </p:cNvPicPr>
          <p:nvPr/>
        </p:nvPicPr>
        <p:blipFill>
          <a:blip r:embed="rId4"/>
          <a:stretch>
            <a:fillRect/>
          </a:stretch>
        </p:blipFill>
        <p:spPr>
          <a:xfrm>
            <a:off x="152692" y="6108127"/>
            <a:ext cx="1554615" cy="749873"/>
          </a:xfrm>
          <a:prstGeom prst="rect">
            <a:avLst/>
          </a:prstGeom>
        </p:spPr>
      </p:pic>
    </p:spTree>
    <p:extLst>
      <p:ext uri="{BB962C8B-B14F-4D97-AF65-F5344CB8AC3E}">
        <p14:creationId xmlns:p14="http://schemas.microsoft.com/office/powerpoint/2010/main" val="29882850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C11AD99-4BD6-F93D-04E7-B0BE3ABAC426}"/>
              </a:ext>
            </a:extLst>
          </p:cNvPr>
          <p:cNvSpPr>
            <a:spLocks noGrp="1"/>
          </p:cNvSpPr>
          <p:nvPr>
            <p:ph type="ctrTitle"/>
          </p:nvPr>
        </p:nvSpPr>
        <p:spPr>
          <a:xfrm>
            <a:off x="152692" y="274320"/>
            <a:ext cx="9651815" cy="6784459"/>
          </a:xfrm>
        </p:spPr>
        <p:txBody>
          <a:bodyPr>
            <a:normAutofit/>
          </a:bodyPr>
          <a:lstStyle/>
          <a:p>
            <a:pPr lvl="0" algn="l">
              <a:lnSpc>
                <a:spcPct val="107000"/>
              </a:lnSpc>
              <a:spcBef>
                <a:spcPts val="1200"/>
              </a:spcBef>
              <a:spcAft>
                <a:spcPts val="800"/>
              </a:spcAft>
            </a:pPr>
            <a:br>
              <a:rPr lang="es-CL" sz="1800" b="1" dirty="0">
                <a:effectLst/>
                <a:latin typeface="Calibri" panose="020F0502020204030204" pitchFamily="34" charset="0"/>
                <a:ea typeface="Calibri" panose="020F0502020204030204" pitchFamily="34" charset="0"/>
                <a:cs typeface="Times New Roman" panose="02020603050405020304" pitchFamily="18" charset="0"/>
              </a:rPr>
            </a:br>
            <a:br>
              <a:rPr lang="es-CL" sz="1800" b="1" dirty="0">
                <a:effectLst/>
                <a:latin typeface="Calibri" panose="020F0502020204030204" pitchFamily="34" charset="0"/>
                <a:ea typeface="Calibri" panose="020F0502020204030204" pitchFamily="34" charset="0"/>
                <a:cs typeface="Times New Roman" panose="02020603050405020304" pitchFamily="18" charset="0"/>
              </a:rPr>
            </a:br>
            <a:br>
              <a:rPr lang="es-CL" sz="1800" b="1" dirty="0">
                <a:effectLst/>
                <a:latin typeface="Calibri" panose="020F0502020204030204" pitchFamily="34" charset="0"/>
                <a:ea typeface="Calibri" panose="020F0502020204030204" pitchFamily="34" charset="0"/>
                <a:cs typeface="Times New Roman" panose="02020603050405020304" pitchFamily="18" charset="0"/>
              </a:rPr>
            </a:br>
            <a:br>
              <a:rPr lang="es-CL" sz="1800" b="1" dirty="0">
                <a:effectLst/>
                <a:latin typeface="Calibri" panose="020F0502020204030204" pitchFamily="34" charset="0"/>
                <a:ea typeface="Calibri" panose="020F0502020204030204" pitchFamily="34" charset="0"/>
                <a:cs typeface="Times New Roman" panose="02020603050405020304" pitchFamily="18" charset="0"/>
              </a:rPr>
            </a:br>
            <a:br>
              <a:rPr lang="es-CL" sz="2700" b="1" dirty="0">
                <a:effectLst/>
                <a:latin typeface="Calibri" panose="020F0502020204030204" pitchFamily="34" charset="0"/>
                <a:ea typeface="Calibri" panose="020F0502020204030204" pitchFamily="34" charset="0"/>
                <a:cs typeface="Times New Roman" panose="02020603050405020304" pitchFamily="18" charset="0"/>
              </a:rPr>
            </a:br>
            <a:br>
              <a:rPr lang="es-CL" sz="1800" u="none" strike="noStrike" dirty="0">
                <a:effectLst/>
                <a:highlight>
                  <a:srgbClr val="FFFFFF"/>
                </a:highlight>
                <a:latin typeface="Calibri" panose="020F0502020204030204" pitchFamily="34" charset="0"/>
                <a:ea typeface="Calibri" panose="020F0502020204030204" pitchFamily="34" charset="0"/>
              </a:rPr>
            </a:br>
            <a:br>
              <a:rPr lang="es-CL" sz="1800" u="none" strike="noStrike" dirty="0">
                <a:effectLst/>
                <a:highlight>
                  <a:srgbClr val="FFFFFF"/>
                </a:highlight>
                <a:latin typeface="Calibri" panose="020F0502020204030204" pitchFamily="34" charset="0"/>
                <a:ea typeface="Calibri" panose="020F0502020204030204" pitchFamily="34" charset="0"/>
              </a:rPr>
            </a:br>
            <a:br>
              <a:rPr lang="es-CL" sz="1800" u="none" strike="noStrike" dirty="0">
                <a:effectLst/>
                <a:latin typeface="Calibri" panose="020F0502020204030204" pitchFamily="34" charset="0"/>
                <a:ea typeface="Calibri" panose="020F0502020204030204" pitchFamily="34" charset="0"/>
              </a:rPr>
            </a:br>
            <a:br>
              <a:rPr lang="es-CL" sz="1800" dirty="0">
                <a:effectLst/>
                <a:latin typeface="Aptos" panose="020B0004020202020204" pitchFamily="34" charset="0"/>
                <a:ea typeface="Calibri" panose="020F0502020204030204" pitchFamily="34" charset="0"/>
                <a:cs typeface="Times New Roman" panose="02020603050405020304" pitchFamily="18" charset="0"/>
              </a:rPr>
            </a:br>
            <a:r>
              <a:rPr lang="es-CL" sz="1800" dirty="0">
                <a:effectLst/>
                <a:latin typeface="Aptos" panose="020B0004020202020204" pitchFamily="34" charset="0"/>
                <a:ea typeface="Calibri" panose="020F0502020204030204" pitchFamily="34" charset="0"/>
                <a:cs typeface="Times New Roman" panose="02020603050405020304" pitchFamily="18" charset="0"/>
              </a:rPr>
              <a:t> </a:t>
            </a:r>
            <a:br>
              <a:rPr lang="es-CL" sz="1800" dirty="0">
                <a:effectLst/>
                <a:latin typeface="Aptos" panose="020B0004020202020204" pitchFamily="34" charset="0"/>
                <a:ea typeface="Calibri" panose="020F0502020204030204" pitchFamily="34" charset="0"/>
                <a:cs typeface="Times New Roman" panose="02020603050405020304" pitchFamily="18" charset="0"/>
              </a:rPr>
            </a:br>
            <a:endParaRPr lang="es-CL" dirty="0">
              <a:latin typeface="Aptos" panose="020B0004020202020204" pitchFamily="34" charset="0"/>
            </a:endParaRPr>
          </a:p>
        </p:txBody>
      </p:sp>
      <p:pic>
        <p:nvPicPr>
          <p:cNvPr id="5" name="Imagen 4">
            <a:extLst>
              <a:ext uri="{FF2B5EF4-FFF2-40B4-BE49-F238E27FC236}">
                <a16:creationId xmlns:a16="http://schemas.microsoft.com/office/drawing/2014/main" id="{26FD7B36-BA2B-1A5C-049E-1BEAB683B26F}"/>
              </a:ext>
            </a:extLst>
          </p:cNvPr>
          <p:cNvPicPr>
            <a:picLocks noChangeAspect="1"/>
          </p:cNvPicPr>
          <p:nvPr/>
        </p:nvPicPr>
        <p:blipFill>
          <a:blip r:embed="rId2"/>
          <a:stretch>
            <a:fillRect/>
          </a:stretch>
        </p:blipFill>
        <p:spPr>
          <a:xfrm>
            <a:off x="152692" y="141437"/>
            <a:ext cx="1554615" cy="749873"/>
          </a:xfrm>
          <a:prstGeom prst="rect">
            <a:avLst/>
          </a:prstGeom>
        </p:spPr>
      </p:pic>
      <p:sp>
        <p:nvSpPr>
          <p:cNvPr id="7" name="CuadroTexto 6">
            <a:extLst>
              <a:ext uri="{FF2B5EF4-FFF2-40B4-BE49-F238E27FC236}">
                <a16:creationId xmlns:a16="http://schemas.microsoft.com/office/drawing/2014/main" id="{8058BD70-6DC0-2B1F-F3D5-7897EE24BEA4}"/>
              </a:ext>
            </a:extLst>
          </p:cNvPr>
          <p:cNvSpPr txBox="1"/>
          <p:nvPr/>
        </p:nvSpPr>
        <p:spPr>
          <a:xfrm>
            <a:off x="1865745" y="1071418"/>
            <a:ext cx="8876146" cy="5616153"/>
          </a:xfrm>
          <a:prstGeom prst="rect">
            <a:avLst/>
          </a:prstGeom>
          <a:noFill/>
        </p:spPr>
        <p:txBody>
          <a:bodyPr wrap="square">
            <a:spAutoFit/>
          </a:bodyPr>
          <a:lstStyle/>
          <a:p>
            <a:pPr algn="just">
              <a:lnSpc>
                <a:spcPct val="115000"/>
              </a:lnSpc>
              <a:spcAft>
                <a:spcPts val="800"/>
              </a:spcAft>
              <a:buNone/>
            </a:pPr>
            <a:r>
              <a:rPr lang="es-CL" sz="2000" b="1" kern="0" dirty="0">
                <a:effectLst/>
                <a:ea typeface="Times New Roman" panose="02020603050405020304" pitchFamily="18" charset="0"/>
                <a:cs typeface="Times New Roman" panose="02020603050405020304" pitchFamily="18" charset="0"/>
              </a:rPr>
              <a:t>Principios centrales de una propuesta pedagógica intercultural</a:t>
            </a:r>
            <a:endParaRPr lang="es-CL" sz="1800" kern="100" dirty="0">
              <a:effectLst/>
              <a:ea typeface="Aptos" panose="020B0004020202020204" pitchFamily="34" charset="0"/>
              <a:cs typeface="Times New Roman" panose="02020603050405020304" pitchFamily="18" charset="0"/>
            </a:endParaRPr>
          </a:p>
          <a:p>
            <a:pPr algn="just">
              <a:lnSpc>
                <a:spcPct val="115000"/>
              </a:lnSpc>
              <a:spcAft>
                <a:spcPts val="800"/>
              </a:spcAft>
              <a:buNone/>
            </a:pPr>
            <a:r>
              <a:rPr lang="es-CL" sz="1800" kern="0" dirty="0">
                <a:effectLst/>
                <a:ea typeface="Times New Roman" panose="02020603050405020304" pitchFamily="18" charset="0"/>
                <a:cs typeface="Times New Roman" panose="02020603050405020304" pitchFamily="18" charset="0"/>
              </a:rPr>
              <a:t>Una propuesta pedagógica intercultural se sustenta en tres principios clave que orientan su implementación:</a:t>
            </a:r>
            <a:endParaRPr lang="es-CL" sz="1800" kern="100" dirty="0">
              <a:effectLst/>
              <a:ea typeface="Aptos" panose="020B0004020202020204" pitchFamily="34" charset="0"/>
              <a:cs typeface="Times New Roman" panose="02020603050405020304" pitchFamily="18" charset="0"/>
            </a:endParaRPr>
          </a:p>
          <a:p>
            <a:pPr marL="342900" lvl="0" indent="-342900" algn="just">
              <a:lnSpc>
                <a:spcPct val="115000"/>
              </a:lnSpc>
              <a:spcAft>
                <a:spcPts val="800"/>
              </a:spcAft>
              <a:buSzPts val="1000"/>
              <a:buFont typeface="Symbol" panose="05050102010706020507" pitchFamily="18" charset="2"/>
              <a:buChar char=""/>
              <a:tabLst>
                <a:tab pos="457200" algn="l"/>
              </a:tabLst>
            </a:pPr>
            <a:r>
              <a:rPr lang="es-CL" sz="1800" b="1" kern="0" dirty="0">
                <a:effectLst/>
                <a:ea typeface="Times New Roman" panose="02020603050405020304" pitchFamily="18" charset="0"/>
                <a:cs typeface="Times New Roman" panose="02020603050405020304" pitchFamily="18" charset="0"/>
              </a:rPr>
              <a:t>Enfoque Intercultural:</a:t>
            </a:r>
            <a:r>
              <a:rPr lang="es-CL" sz="1800" kern="0" dirty="0">
                <a:effectLst/>
                <a:ea typeface="Times New Roman" panose="02020603050405020304" pitchFamily="18" charset="0"/>
                <a:cs typeface="Times New Roman" panose="02020603050405020304" pitchFamily="18" charset="0"/>
              </a:rPr>
              <a:t> Este marco teórico y metodológico busca reconocer, valorar y promover la identidad cultural propia y la de los demás, fomentando la creación de espacios de encuentro y diálogo. El objetivo es construir relaciones justas y equitativas que respeten la diversidad, sin imponer una cultura sobre otra.</a:t>
            </a:r>
            <a:endParaRPr lang="es-CL" sz="1800" kern="100" dirty="0">
              <a:effectLst/>
              <a:ea typeface="Aptos" panose="020B0004020202020204" pitchFamily="34" charset="0"/>
              <a:cs typeface="Times New Roman" panose="02020603050405020304" pitchFamily="18" charset="0"/>
            </a:endParaRPr>
          </a:p>
          <a:p>
            <a:pPr marL="342900" lvl="0" indent="-342900" algn="just">
              <a:lnSpc>
                <a:spcPct val="115000"/>
              </a:lnSpc>
              <a:spcAft>
                <a:spcPts val="800"/>
              </a:spcAft>
              <a:buSzPts val="1000"/>
              <a:buFont typeface="Symbol" panose="05050102010706020507" pitchFamily="18" charset="2"/>
              <a:buChar char=""/>
              <a:tabLst>
                <a:tab pos="457200" algn="l"/>
              </a:tabLst>
            </a:pPr>
            <a:r>
              <a:rPr lang="es-CL" sz="1800" b="1" kern="0" dirty="0">
                <a:effectLst/>
                <a:ea typeface="Times New Roman" panose="02020603050405020304" pitchFamily="18" charset="0"/>
                <a:cs typeface="Times New Roman" panose="02020603050405020304" pitchFamily="18" charset="0"/>
              </a:rPr>
              <a:t>Pluralismo Epistémico Intercultural:</a:t>
            </a:r>
            <a:r>
              <a:rPr lang="es-CL" sz="1800" kern="0" dirty="0">
                <a:effectLst/>
                <a:ea typeface="Times New Roman" panose="02020603050405020304" pitchFamily="18" charset="0"/>
                <a:cs typeface="Times New Roman" panose="02020603050405020304" pitchFamily="18" charset="0"/>
              </a:rPr>
              <a:t> Este principio reconoce que existen múltiples formas de conocer, comprender y estar en el mundo. La educación intercultural se enriquece al valorar diversas epistemologías, o maneras de generar conocimiento, superando la visión de que solo una forma de saber es válida.</a:t>
            </a:r>
            <a:endParaRPr lang="es-CL" sz="1800" kern="100" dirty="0">
              <a:effectLst/>
              <a:ea typeface="Aptos" panose="020B0004020202020204" pitchFamily="34" charset="0"/>
              <a:cs typeface="Times New Roman" panose="02020603050405020304" pitchFamily="18" charset="0"/>
            </a:endParaRPr>
          </a:p>
          <a:p>
            <a:pPr marL="342900" lvl="0" indent="-342900" algn="just">
              <a:lnSpc>
                <a:spcPct val="115000"/>
              </a:lnSpc>
              <a:spcAft>
                <a:spcPts val="800"/>
              </a:spcAft>
              <a:buSzPts val="1000"/>
              <a:buFont typeface="Symbol" panose="05050102010706020507" pitchFamily="18" charset="2"/>
              <a:buChar char=""/>
              <a:tabLst>
                <a:tab pos="457200" algn="l"/>
              </a:tabLst>
            </a:pPr>
            <a:r>
              <a:rPr lang="es-CL" sz="1800" b="1" kern="0" dirty="0" err="1">
                <a:effectLst/>
                <a:ea typeface="Times New Roman" panose="02020603050405020304" pitchFamily="18" charset="0"/>
                <a:cs typeface="Times New Roman" panose="02020603050405020304" pitchFamily="18" charset="0"/>
              </a:rPr>
              <a:t>Co-construcción</a:t>
            </a:r>
            <a:r>
              <a:rPr lang="es-CL" sz="1800" b="1" kern="0" dirty="0">
                <a:effectLst/>
                <a:ea typeface="Times New Roman" panose="02020603050405020304" pitchFamily="18" charset="0"/>
                <a:cs typeface="Times New Roman" panose="02020603050405020304" pitchFamily="18" charset="0"/>
              </a:rPr>
              <a:t> y Corresponsabilidad Educativa:</a:t>
            </a:r>
            <a:r>
              <a:rPr lang="es-CL" sz="1800" kern="0" dirty="0">
                <a:effectLst/>
                <a:ea typeface="Times New Roman" panose="02020603050405020304" pitchFamily="18" charset="0"/>
                <a:cs typeface="Times New Roman" panose="02020603050405020304" pitchFamily="18" charset="0"/>
              </a:rPr>
              <a:t> La formación de los estudiantes no es responsabilidad exclusiva de la escuela o de la familia. Este principio promueve la vinculación y participación sistemática de todos los actores formativos (familias, </a:t>
            </a:r>
            <a:r>
              <a:rPr lang="es-CL" kern="0" dirty="0">
                <a:ea typeface="Times New Roman" panose="02020603050405020304" pitchFamily="18" charset="0"/>
                <a:cs typeface="Times New Roman" panose="02020603050405020304" pitchFamily="18" charset="0"/>
              </a:rPr>
              <a:t>actores clave </a:t>
            </a:r>
            <a:r>
              <a:rPr lang="es-CL" sz="1800" kern="0" dirty="0">
                <a:effectLst/>
                <a:ea typeface="Times New Roman" panose="02020603050405020304" pitchFamily="18" charset="0"/>
                <a:cs typeface="Times New Roman" panose="02020603050405020304" pitchFamily="18" charset="0"/>
              </a:rPr>
              <a:t>comunitarios, sabios ind</a:t>
            </a:r>
            <a:r>
              <a:rPr lang="es-CL" kern="0" dirty="0">
                <a:ea typeface="Times New Roman" panose="02020603050405020304" pitchFamily="18" charset="0"/>
                <a:cs typeface="Times New Roman" panose="02020603050405020304" pitchFamily="18" charset="0"/>
              </a:rPr>
              <a:t>ígenas</a:t>
            </a:r>
            <a:r>
              <a:rPr lang="es-CL" sz="1800" kern="0" dirty="0">
                <a:effectLst/>
                <a:ea typeface="Times New Roman" panose="02020603050405020304" pitchFamily="18" charset="0"/>
                <a:cs typeface="Times New Roman" panose="02020603050405020304" pitchFamily="18" charset="0"/>
              </a:rPr>
              <a:t>, etc.) en un proceso de confianza y colaboración mutua.</a:t>
            </a:r>
            <a:endParaRPr lang="es-CL" sz="1800" kern="100" dirty="0">
              <a:effectLst/>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5429204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45920F6A-9105-C1AB-DDE1-56ABFC04D376}"/>
              </a:ext>
            </a:extLst>
          </p:cNvPr>
          <p:cNvSpPr>
            <a:spLocks noGrp="1"/>
          </p:cNvSpPr>
          <p:nvPr>
            <p:ph idx="1"/>
          </p:nvPr>
        </p:nvSpPr>
        <p:spPr>
          <a:xfrm>
            <a:off x="598918" y="637759"/>
            <a:ext cx="10515600" cy="5822862"/>
          </a:xfrm>
        </p:spPr>
        <p:txBody>
          <a:bodyPr>
            <a:normAutofit/>
          </a:bodyPr>
          <a:lstStyle/>
          <a:p>
            <a:pPr marL="0" indent="0">
              <a:buNone/>
            </a:pPr>
            <a:endParaRPr lang="es-CL" dirty="0">
              <a:latin typeface="Amasis MT Pro" panose="02040504050005020304" pitchFamily="18" charset="0"/>
            </a:endParaRPr>
          </a:p>
          <a:p>
            <a:pPr marL="0" indent="0">
              <a:buNone/>
            </a:pPr>
            <a:endParaRPr lang="es-CL" dirty="0">
              <a:latin typeface="Amasis MT Pro" panose="02040504050005020304" pitchFamily="18" charset="0"/>
            </a:endParaRPr>
          </a:p>
        </p:txBody>
      </p:sp>
      <p:pic>
        <p:nvPicPr>
          <p:cNvPr id="2" name="Imagen 1">
            <a:extLst>
              <a:ext uri="{FF2B5EF4-FFF2-40B4-BE49-F238E27FC236}">
                <a16:creationId xmlns:a16="http://schemas.microsoft.com/office/drawing/2014/main" id="{375E096B-AAC4-7044-AE9C-26001619A79A}"/>
              </a:ext>
            </a:extLst>
          </p:cNvPr>
          <p:cNvPicPr>
            <a:picLocks noChangeAspect="1"/>
          </p:cNvPicPr>
          <p:nvPr/>
        </p:nvPicPr>
        <p:blipFill>
          <a:blip r:embed="rId2"/>
          <a:stretch>
            <a:fillRect/>
          </a:stretch>
        </p:blipFill>
        <p:spPr>
          <a:xfrm>
            <a:off x="76132" y="35560"/>
            <a:ext cx="1554615" cy="749873"/>
          </a:xfrm>
          <a:prstGeom prst="rect">
            <a:avLst/>
          </a:prstGeom>
        </p:spPr>
      </p:pic>
      <p:sp>
        <p:nvSpPr>
          <p:cNvPr id="5" name="CuadroTexto 4">
            <a:extLst>
              <a:ext uri="{FF2B5EF4-FFF2-40B4-BE49-F238E27FC236}">
                <a16:creationId xmlns:a16="http://schemas.microsoft.com/office/drawing/2014/main" id="{6840CF63-A530-D1F4-AFEB-BEE436FA5EA6}"/>
              </a:ext>
            </a:extLst>
          </p:cNvPr>
          <p:cNvSpPr txBox="1"/>
          <p:nvPr/>
        </p:nvSpPr>
        <p:spPr>
          <a:xfrm>
            <a:off x="1459345" y="997526"/>
            <a:ext cx="8783782" cy="5185074"/>
          </a:xfrm>
          <a:prstGeom prst="rect">
            <a:avLst/>
          </a:prstGeom>
          <a:noFill/>
        </p:spPr>
        <p:txBody>
          <a:bodyPr wrap="square">
            <a:spAutoFit/>
          </a:bodyPr>
          <a:lstStyle/>
          <a:p>
            <a:pPr algn="just">
              <a:lnSpc>
                <a:spcPct val="115000"/>
              </a:lnSpc>
              <a:spcAft>
                <a:spcPts val="800"/>
              </a:spcAft>
              <a:buNone/>
            </a:pPr>
            <a:r>
              <a:rPr lang="es-CL" sz="2000" b="1" kern="0" dirty="0">
                <a:effectLst/>
                <a:ea typeface="Times New Roman" panose="02020603050405020304" pitchFamily="18" charset="0"/>
                <a:cs typeface="Times New Roman" panose="02020603050405020304" pitchFamily="18" charset="0"/>
              </a:rPr>
              <a:t>Enfoques de enseñanza que favorecen la educación intercultural</a:t>
            </a:r>
            <a:endParaRPr lang="es-CL" sz="1800" kern="100" dirty="0">
              <a:effectLst/>
              <a:ea typeface="Aptos" panose="020B0004020202020204" pitchFamily="34" charset="0"/>
              <a:cs typeface="Times New Roman" panose="02020603050405020304" pitchFamily="18" charset="0"/>
            </a:endParaRPr>
          </a:p>
          <a:p>
            <a:pPr algn="just">
              <a:lnSpc>
                <a:spcPct val="115000"/>
              </a:lnSpc>
              <a:spcAft>
                <a:spcPts val="800"/>
              </a:spcAft>
              <a:buNone/>
            </a:pPr>
            <a:r>
              <a:rPr lang="es-CL" sz="1800" kern="0" dirty="0">
                <a:effectLst/>
                <a:ea typeface="Times New Roman" panose="02020603050405020304" pitchFamily="18" charset="0"/>
                <a:cs typeface="Times New Roman" panose="02020603050405020304" pitchFamily="18" charset="0"/>
              </a:rPr>
              <a:t>Para llevar a la práctica estos principios, es crucial adoptar metodologías que activen a los estudiantes y reconozcan sus contextos de vida</a:t>
            </a:r>
            <a:r>
              <a:rPr lang="es-CL" kern="0" dirty="0">
                <a:ea typeface="Times New Roman" panose="02020603050405020304" pitchFamily="18" charset="0"/>
                <a:cs typeface="Times New Roman" panose="02020603050405020304" pitchFamily="18" charset="0"/>
              </a:rPr>
              <a:t>. F</a:t>
            </a:r>
            <a:r>
              <a:rPr lang="es-CL" sz="1800" kern="0" dirty="0">
                <a:effectLst/>
                <a:ea typeface="Times New Roman" panose="02020603050405020304" pitchFamily="18" charset="0"/>
                <a:cs typeface="Times New Roman" panose="02020603050405020304" pitchFamily="18" charset="0"/>
              </a:rPr>
              <a:t>ormas de enseñanza que mejor promueven la educación intercultural son:</a:t>
            </a:r>
            <a:endParaRPr lang="es-CL" sz="1800" kern="100" dirty="0">
              <a:effectLst/>
              <a:ea typeface="Aptos" panose="020B0004020202020204" pitchFamily="34" charset="0"/>
              <a:cs typeface="Times New Roman" panose="02020603050405020304" pitchFamily="18" charset="0"/>
            </a:endParaRPr>
          </a:p>
          <a:p>
            <a:pPr marL="342900" lvl="0" indent="-342900" algn="just">
              <a:lnSpc>
                <a:spcPct val="115000"/>
              </a:lnSpc>
              <a:spcAft>
                <a:spcPts val="800"/>
              </a:spcAft>
              <a:buSzPts val="1000"/>
              <a:buFont typeface="Symbol" panose="05050102010706020507" pitchFamily="18" charset="2"/>
              <a:buChar char=""/>
              <a:tabLst>
                <a:tab pos="457200" algn="l"/>
              </a:tabLst>
            </a:pPr>
            <a:r>
              <a:rPr lang="es-CL" sz="1800" b="1" kern="0" dirty="0">
                <a:effectLst/>
                <a:ea typeface="Times New Roman" panose="02020603050405020304" pitchFamily="18" charset="0"/>
                <a:cs typeface="Times New Roman" panose="02020603050405020304" pitchFamily="18" charset="0"/>
              </a:rPr>
              <a:t>Aprender participando:</a:t>
            </a:r>
            <a:r>
              <a:rPr lang="es-CL" sz="1800" kern="0" dirty="0">
                <a:effectLst/>
                <a:ea typeface="Times New Roman" panose="02020603050405020304" pitchFamily="18" charset="0"/>
                <a:cs typeface="Times New Roman" panose="02020603050405020304" pitchFamily="18" charset="0"/>
              </a:rPr>
              <a:t> Se concibe a los/as estudiantes como sujetos activos y protagonistas de su propio aprendizaje.</a:t>
            </a:r>
            <a:endParaRPr lang="es-CL" sz="1800" kern="100" dirty="0">
              <a:effectLst/>
              <a:ea typeface="Aptos" panose="020B0004020202020204" pitchFamily="34" charset="0"/>
              <a:cs typeface="Times New Roman" panose="02020603050405020304" pitchFamily="18" charset="0"/>
            </a:endParaRPr>
          </a:p>
          <a:p>
            <a:pPr marL="342900" lvl="0" indent="-342900" algn="just">
              <a:lnSpc>
                <a:spcPct val="115000"/>
              </a:lnSpc>
              <a:spcAft>
                <a:spcPts val="800"/>
              </a:spcAft>
              <a:buSzPts val="1000"/>
              <a:buFont typeface="Symbol" panose="05050102010706020507" pitchFamily="18" charset="2"/>
              <a:buChar char=""/>
              <a:tabLst>
                <a:tab pos="457200" algn="l"/>
              </a:tabLst>
            </a:pPr>
            <a:r>
              <a:rPr lang="es-CL" sz="1800" b="1" kern="0" dirty="0">
                <a:effectLst/>
                <a:ea typeface="Times New Roman" panose="02020603050405020304" pitchFamily="18" charset="0"/>
                <a:cs typeface="Times New Roman" panose="02020603050405020304" pitchFamily="18" charset="0"/>
              </a:rPr>
              <a:t>Aprender haciendo:</a:t>
            </a:r>
            <a:r>
              <a:rPr lang="es-CL" sz="1800" kern="0" dirty="0">
                <a:effectLst/>
                <a:ea typeface="Times New Roman" panose="02020603050405020304" pitchFamily="18" charset="0"/>
                <a:cs typeface="Times New Roman" panose="02020603050405020304" pitchFamily="18" charset="0"/>
              </a:rPr>
              <a:t> El aprendizaje se vuelve significativo cuando se practica directamente en actividades que tienen un propósito para la vida.</a:t>
            </a:r>
            <a:endParaRPr lang="es-CL" sz="1800" kern="100" dirty="0">
              <a:effectLst/>
              <a:ea typeface="Aptos" panose="020B0004020202020204" pitchFamily="34" charset="0"/>
              <a:cs typeface="Times New Roman" panose="02020603050405020304" pitchFamily="18" charset="0"/>
            </a:endParaRPr>
          </a:p>
          <a:p>
            <a:pPr marL="342900" lvl="0" indent="-342900" algn="just">
              <a:lnSpc>
                <a:spcPct val="115000"/>
              </a:lnSpc>
              <a:spcAft>
                <a:spcPts val="800"/>
              </a:spcAft>
              <a:buSzPts val="1000"/>
              <a:buFont typeface="Symbol" panose="05050102010706020507" pitchFamily="18" charset="2"/>
              <a:buChar char=""/>
              <a:tabLst>
                <a:tab pos="457200" algn="l"/>
              </a:tabLst>
            </a:pPr>
            <a:r>
              <a:rPr lang="es-CL" sz="1800" b="1" kern="0" dirty="0">
                <a:effectLst/>
                <a:ea typeface="Times New Roman" panose="02020603050405020304" pitchFamily="18" charset="0"/>
                <a:cs typeface="Times New Roman" panose="02020603050405020304" pitchFamily="18" charset="0"/>
              </a:rPr>
              <a:t>Aprender con todos los sentidos:</a:t>
            </a:r>
            <a:r>
              <a:rPr lang="es-CL" sz="1800" kern="0" dirty="0">
                <a:effectLst/>
                <a:ea typeface="Times New Roman" panose="02020603050405020304" pitchFamily="18" charset="0"/>
                <a:cs typeface="Times New Roman" panose="02020603050405020304" pitchFamily="18" charset="0"/>
              </a:rPr>
              <a:t> Se incorporan la observación, la escucha, la emoción y la afectividad como vías legítimas para el aprendizaje.</a:t>
            </a:r>
            <a:endParaRPr lang="es-CL" sz="1800" kern="100" dirty="0">
              <a:effectLst/>
              <a:ea typeface="Aptos" panose="020B0004020202020204" pitchFamily="34" charset="0"/>
              <a:cs typeface="Times New Roman" panose="02020603050405020304" pitchFamily="18" charset="0"/>
            </a:endParaRPr>
          </a:p>
          <a:p>
            <a:pPr marL="342900" lvl="0" indent="-342900" algn="just">
              <a:lnSpc>
                <a:spcPct val="115000"/>
              </a:lnSpc>
              <a:spcAft>
                <a:spcPts val="800"/>
              </a:spcAft>
              <a:buSzPts val="1000"/>
              <a:buFont typeface="Symbol" panose="05050102010706020507" pitchFamily="18" charset="2"/>
              <a:buChar char=""/>
              <a:tabLst>
                <a:tab pos="457200" algn="l"/>
              </a:tabLst>
            </a:pPr>
            <a:r>
              <a:rPr lang="es-CL" sz="1800" b="1" kern="0" dirty="0">
                <a:effectLst/>
                <a:ea typeface="Times New Roman" panose="02020603050405020304" pitchFamily="18" charset="0"/>
                <a:cs typeface="Times New Roman" panose="02020603050405020304" pitchFamily="18" charset="0"/>
              </a:rPr>
              <a:t>Aprender de otros/as y con otros/as:</a:t>
            </a:r>
            <a:r>
              <a:rPr lang="es-CL" sz="1800" kern="0" dirty="0">
                <a:effectLst/>
                <a:ea typeface="Times New Roman" panose="02020603050405020304" pitchFamily="18" charset="0"/>
                <a:cs typeface="Times New Roman" panose="02020603050405020304" pitchFamily="18" charset="0"/>
              </a:rPr>
              <a:t> Se valora el aprendizaje colaborativo, basado en la complementariedad y la reciprocidad.</a:t>
            </a:r>
            <a:endParaRPr lang="es-CL" sz="1800" kern="100" dirty="0">
              <a:effectLst/>
              <a:ea typeface="Aptos" panose="020B0004020202020204" pitchFamily="34" charset="0"/>
              <a:cs typeface="Times New Roman" panose="02020603050405020304" pitchFamily="18" charset="0"/>
            </a:endParaRPr>
          </a:p>
          <a:p>
            <a:pPr marL="342900" lvl="0" indent="-342900" algn="just">
              <a:lnSpc>
                <a:spcPct val="115000"/>
              </a:lnSpc>
              <a:spcAft>
                <a:spcPts val="800"/>
              </a:spcAft>
              <a:buSzPts val="1000"/>
              <a:buFont typeface="Symbol" panose="05050102010706020507" pitchFamily="18" charset="2"/>
              <a:buChar char=""/>
              <a:tabLst>
                <a:tab pos="457200" algn="l"/>
              </a:tabLst>
            </a:pPr>
            <a:r>
              <a:rPr lang="es-CL" sz="1800" b="1" kern="0" dirty="0">
                <a:effectLst/>
                <a:ea typeface="Times New Roman" panose="02020603050405020304" pitchFamily="18" charset="0"/>
                <a:cs typeface="Times New Roman" panose="02020603050405020304" pitchFamily="18" charset="0"/>
              </a:rPr>
              <a:t>Aprender desde la reflexión:</a:t>
            </a:r>
            <a:r>
              <a:rPr lang="es-CL" sz="1800" kern="0" dirty="0">
                <a:effectLst/>
                <a:ea typeface="Times New Roman" panose="02020603050405020304" pitchFamily="18" charset="0"/>
                <a:cs typeface="Times New Roman" panose="02020603050405020304" pitchFamily="18" charset="0"/>
              </a:rPr>
              <a:t> Se generan espacios para el diálogo, la crítica y la construcción conjunta de conocimiento a partir de diferentes posturas.</a:t>
            </a:r>
            <a:endParaRPr lang="es-CL" sz="1800" kern="100" dirty="0">
              <a:effectLst/>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0845981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F48AA7-2F64-599F-7F0E-EBFCF412855D}"/>
            </a:ext>
          </a:extLst>
        </p:cNvPr>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923F9A89-BFB7-33DB-3AA9-C2B5FACB33D7}"/>
              </a:ext>
            </a:extLst>
          </p:cNvPr>
          <p:cNvSpPr>
            <a:spLocks noGrp="1"/>
          </p:cNvSpPr>
          <p:nvPr>
            <p:ph idx="1"/>
          </p:nvPr>
        </p:nvSpPr>
        <p:spPr>
          <a:xfrm>
            <a:off x="598918" y="637759"/>
            <a:ext cx="10515600" cy="5822862"/>
          </a:xfrm>
        </p:spPr>
        <p:txBody>
          <a:bodyPr>
            <a:normAutofit fontScale="77500" lnSpcReduction="20000"/>
          </a:bodyPr>
          <a:lstStyle/>
          <a:p>
            <a:pPr marL="0" indent="0">
              <a:buNone/>
            </a:pPr>
            <a:endParaRPr lang="es-CL" dirty="0">
              <a:latin typeface="Amasis MT Pro" panose="02040504050005020304" pitchFamily="18" charset="0"/>
            </a:endParaRPr>
          </a:p>
          <a:p>
            <a:pPr marL="0" indent="0" algn="just">
              <a:buNone/>
            </a:pPr>
            <a:r>
              <a:rPr lang="es-CL" sz="2600" b="1" dirty="0"/>
              <a:t>Dimensiones de las buenas prácticas pedagógicas interculturales</a:t>
            </a:r>
            <a:endParaRPr lang="es-CL" sz="2600" dirty="0"/>
          </a:p>
          <a:p>
            <a:pPr marL="0" indent="0" algn="just">
              <a:buNone/>
            </a:pPr>
            <a:r>
              <a:rPr lang="es-CL" sz="2600" dirty="0"/>
              <a:t>Las buenas prácticas se manifiestan en la labor cotidiana de los docentes y educadores tradicionales y pueden ser analizadas a través de cinco dimensiones:</a:t>
            </a:r>
          </a:p>
          <a:p>
            <a:pPr lvl="0" algn="just"/>
            <a:r>
              <a:rPr lang="es-CL" sz="2600" b="1" dirty="0"/>
              <a:t>Planificación y contextualización de la enseñanza:</a:t>
            </a:r>
            <a:r>
              <a:rPr lang="es-CL" sz="2600" dirty="0"/>
              <a:t> Se diseñan y organizan las clases considerando la diversidad cultural y lingüística de los/as estudiantes. Esto implica investigar sus formas de vida, saberes y cosmovisiones para adaptar el currículum de manera pertinente.</a:t>
            </a:r>
          </a:p>
          <a:p>
            <a:pPr lvl="0" algn="just"/>
            <a:r>
              <a:rPr lang="es-CL" sz="2600" b="1" dirty="0"/>
              <a:t>Ambiente favorable al diálogo de saberes:</a:t>
            </a:r>
            <a:r>
              <a:rPr lang="es-CL" sz="2600" dirty="0"/>
              <a:t> Se crea un entorno de colaboración y respeto que incentiva el pensamiento crítico y el aprecio por las diversas identidades y culturas presentes en el establecimiento educativo y su entorno.</a:t>
            </a:r>
          </a:p>
          <a:p>
            <a:pPr lvl="0" algn="just"/>
            <a:r>
              <a:rPr lang="es-CL" sz="2600" b="1" dirty="0"/>
              <a:t>Desarrollo integral y enseñanza para el aprendizaje en distintos contextos culturales:</a:t>
            </a:r>
            <a:r>
              <a:rPr lang="es-CL" sz="2600" dirty="0"/>
              <a:t> El docente media el aprendizaje tomando en cuenta las experiencias, conocimientos de los/as estudiantes. Se fomenta su rol activo en la formulación de preguntas y en la toma de decisiones sobre su propio proceso de aprendizaje.</a:t>
            </a:r>
          </a:p>
          <a:p>
            <a:pPr lvl="0" algn="just"/>
            <a:r>
              <a:rPr lang="es-CL" sz="2600" b="1" dirty="0"/>
              <a:t>Ética y compromiso profesional:</a:t>
            </a:r>
            <a:r>
              <a:rPr lang="es-CL" sz="2600" dirty="0"/>
              <a:t> El docente asume una posición crítica frente a las desigualdades y asimetrías sociales, promoviendo en los/as estudiantes un rol constructivo a través del diálogo intercultural para alcanzar la justicia social.</a:t>
            </a:r>
          </a:p>
          <a:p>
            <a:pPr lvl="0" algn="just"/>
            <a:r>
              <a:rPr lang="es-CL" sz="2600" b="1" dirty="0"/>
              <a:t>Aprendizaje profesional:</a:t>
            </a:r>
            <a:r>
              <a:rPr lang="es-CL" sz="2600" dirty="0"/>
              <a:t> La práctica intercultural se mejora a través de la reflexión, la retroalimentación y el trabajo colaborativo. Los docentes y educadores tradicionales  aprenden de otros miembros de la comunidad educativa, reconociendo la diversidad de saberes.</a:t>
            </a:r>
          </a:p>
          <a:p>
            <a:pPr marL="0" indent="0">
              <a:buNone/>
            </a:pPr>
            <a:endParaRPr lang="es-CL" dirty="0">
              <a:latin typeface="Amasis MT Pro" panose="02040504050005020304" pitchFamily="18" charset="0"/>
            </a:endParaRPr>
          </a:p>
        </p:txBody>
      </p:sp>
      <p:pic>
        <p:nvPicPr>
          <p:cNvPr id="2" name="Imagen 1">
            <a:extLst>
              <a:ext uri="{FF2B5EF4-FFF2-40B4-BE49-F238E27FC236}">
                <a16:creationId xmlns:a16="http://schemas.microsoft.com/office/drawing/2014/main" id="{229FA665-1D19-0085-402F-C59E0C9DDC3F}"/>
              </a:ext>
            </a:extLst>
          </p:cNvPr>
          <p:cNvPicPr>
            <a:picLocks noChangeAspect="1"/>
          </p:cNvPicPr>
          <p:nvPr/>
        </p:nvPicPr>
        <p:blipFill>
          <a:blip r:embed="rId2"/>
          <a:stretch>
            <a:fillRect/>
          </a:stretch>
        </p:blipFill>
        <p:spPr>
          <a:xfrm>
            <a:off x="76132" y="35560"/>
            <a:ext cx="1554615" cy="749873"/>
          </a:xfrm>
          <a:prstGeom prst="rect">
            <a:avLst/>
          </a:prstGeom>
        </p:spPr>
      </p:pic>
    </p:spTree>
    <p:extLst>
      <p:ext uri="{BB962C8B-B14F-4D97-AF65-F5344CB8AC3E}">
        <p14:creationId xmlns:p14="http://schemas.microsoft.com/office/powerpoint/2010/main" val="26383709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5A30EB-1FFB-667E-7C16-687A1CD54CF7}"/>
            </a:ext>
          </a:extLst>
        </p:cNvPr>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4D4B6BE2-A1F0-2B80-7AA3-5584DAE672E6}"/>
              </a:ext>
            </a:extLst>
          </p:cNvPr>
          <p:cNvSpPr>
            <a:spLocks noGrp="1"/>
          </p:cNvSpPr>
          <p:nvPr>
            <p:ph idx="1"/>
          </p:nvPr>
        </p:nvSpPr>
        <p:spPr>
          <a:xfrm>
            <a:off x="598918" y="637759"/>
            <a:ext cx="10515600" cy="5822862"/>
          </a:xfrm>
        </p:spPr>
        <p:txBody>
          <a:bodyPr>
            <a:normAutofit/>
          </a:bodyPr>
          <a:lstStyle/>
          <a:p>
            <a:pPr marL="0" indent="0">
              <a:buNone/>
            </a:pPr>
            <a:endParaRPr lang="es-CL" dirty="0">
              <a:latin typeface="Amasis MT Pro" panose="02040504050005020304" pitchFamily="18" charset="0"/>
            </a:endParaRPr>
          </a:p>
          <a:p>
            <a:pPr marL="0" indent="0">
              <a:buNone/>
            </a:pPr>
            <a:endParaRPr lang="es-CL" dirty="0">
              <a:latin typeface="Amasis MT Pro" panose="02040504050005020304" pitchFamily="18" charset="0"/>
            </a:endParaRPr>
          </a:p>
        </p:txBody>
      </p:sp>
      <p:pic>
        <p:nvPicPr>
          <p:cNvPr id="2" name="Imagen 1">
            <a:extLst>
              <a:ext uri="{FF2B5EF4-FFF2-40B4-BE49-F238E27FC236}">
                <a16:creationId xmlns:a16="http://schemas.microsoft.com/office/drawing/2014/main" id="{D9EF6110-FA7B-7E81-72D5-C9C6ECBF50FD}"/>
              </a:ext>
            </a:extLst>
          </p:cNvPr>
          <p:cNvPicPr>
            <a:picLocks noChangeAspect="1"/>
          </p:cNvPicPr>
          <p:nvPr/>
        </p:nvPicPr>
        <p:blipFill>
          <a:blip r:embed="rId2"/>
          <a:stretch>
            <a:fillRect/>
          </a:stretch>
        </p:blipFill>
        <p:spPr>
          <a:xfrm>
            <a:off x="76132" y="35560"/>
            <a:ext cx="1554615" cy="749873"/>
          </a:xfrm>
          <a:prstGeom prst="rect">
            <a:avLst/>
          </a:prstGeom>
        </p:spPr>
      </p:pic>
      <p:sp>
        <p:nvSpPr>
          <p:cNvPr id="7" name="CuadroTexto 6">
            <a:extLst>
              <a:ext uri="{FF2B5EF4-FFF2-40B4-BE49-F238E27FC236}">
                <a16:creationId xmlns:a16="http://schemas.microsoft.com/office/drawing/2014/main" id="{4629D3E5-F8EB-EF53-2D8C-8C0E588A54E9}"/>
              </a:ext>
            </a:extLst>
          </p:cNvPr>
          <p:cNvSpPr txBox="1"/>
          <p:nvPr/>
        </p:nvSpPr>
        <p:spPr>
          <a:xfrm>
            <a:off x="4701309" y="3583709"/>
            <a:ext cx="4442690" cy="1054263"/>
          </a:xfrm>
          <a:prstGeom prst="rect">
            <a:avLst/>
          </a:prstGeom>
          <a:noFill/>
        </p:spPr>
        <p:txBody>
          <a:bodyPr wrap="square">
            <a:spAutoFit/>
          </a:bodyPr>
          <a:lstStyle/>
          <a:p>
            <a:pPr>
              <a:lnSpc>
                <a:spcPct val="115000"/>
              </a:lnSpc>
              <a:spcAft>
                <a:spcPts val="800"/>
              </a:spcAft>
              <a:buNone/>
            </a:pPr>
            <a:r>
              <a:rPr lang="es-CL" sz="2800" b="1" kern="0" dirty="0">
                <a:effectLst/>
                <a:ea typeface="Times New Roman" panose="02020603050405020304" pitchFamily="18" charset="0"/>
                <a:cs typeface="Times New Roman" panose="02020603050405020304" pitchFamily="18" charset="0"/>
              </a:rPr>
              <a:t>Ejemplos de prácticas interculturales</a:t>
            </a:r>
            <a:endParaRPr lang="es-CL" sz="2800" kern="100" dirty="0">
              <a:effectLst/>
              <a:ea typeface="Aptos" panose="020B0004020202020204" pitchFamily="34" charset="0"/>
              <a:cs typeface="Times New Roman" panose="02020603050405020304" pitchFamily="18" charset="0"/>
            </a:endParaRPr>
          </a:p>
        </p:txBody>
      </p:sp>
      <p:pic>
        <p:nvPicPr>
          <p:cNvPr id="8" name="Picture 5" descr="A black background with a black square&#10;&#10;Description automatically generated with medium confidence">
            <a:extLst>
              <a:ext uri="{FF2B5EF4-FFF2-40B4-BE49-F238E27FC236}">
                <a16:creationId xmlns:a16="http://schemas.microsoft.com/office/drawing/2014/main" id="{EF546A3C-376C-3F19-0BE8-98C837C1012C}"/>
              </a:ext>
            </a:extLst>
          </p:cNvPr>
          <p:cNvPicPr>
            <a:picLocks noChangeAspect="1"/>
          </p:cNvPicPr>
          <p:nvPr/>
        </p:nvPicPr>
        <p:blipFill rotWithShape="1">
          <a:blip r:embed="rId3">
            <a:extLst>
              <a:ext uri="{28A0092B-C50C-407E-A947-70E740481C1C}">
                <a14:useLocalDpi xmlns:a14="http://schemas.microsoft.com/office/drawing/2010/main" val="0"/>
              </a:ext>
            </a:extLst>
          </a:blip>
          <a:srcRect l="42071" r="24648"/>
          <a:stretch/>
        </p:blipFill>
        <p:spPr>
          <a:xfrm>
            <a:off x="153333" y="999578"/>
            <a:ext cx="3658559" cy="5822862"/>
          </a:xfrm>
          <a:custGeom>
            <a:avLst/>
            <a:gdLst/>
            <a:ahLst/>
            <a:cxnLst/>
            <a:rect l="l" t="t" r="r" b="b"/>
            <a:pathLst>
              <a:path w="4777381" h="5643794">
                <a:moveTo>
                  <a:pt x="143704" y="0"/>
                </a:moveTo>
                <a:lnTo>
                  <a:pt x="4633677" y="0"/>
                </a:lnTo>
                <a:cubicBezTo>
                  <a:pt x="4713043" y="0"/>
                  <a:pt x="4777381" y="64338"/>
                  <a:pt x="4777381" y="143704"/>
                </a:cubicBezTo>
                <a:lnTo>
                  <a:pt x="4777381" y="5500090"/>
                </a:lnTo>
                <a:cubicBezTo>
                  <a:pt x="4777381" y="5579456"/>
                  <a:pt x="4713043" y="5643794"/>
                  <a:pt x="4633677" y="5643794"/>
                </a:cubicBezTo>
                <a:lnTo>
                  <a:pt x="143704" y="5643794"/>
                </a:lnTo>
                <a:cubicBezTo>
                  <a:pt x="64338" y="5643794"/>
                  <a:pt x="0" y="5579456"/>
                  <a:pt x="0" y="5500090"/>
                </a:cubicBezTo>
                <a:lnTo>
                  <a:pt x="0" y="143704"/>
                </a:lnTo>
                <a:cubicBezTo>
                  <a:pt x="0" y="64338"/>
                  <a:pt x="64338" y="0"/>
                  <a:pt x="143704" y="0"/>
                </a:cubicBezTo>
                <a:close/>
              </a:path>
            </a:pathLst>
          </a:custGeom>
          <a:solidFill>
            <a:schemeClr val="accent4">
              <a:lumMod val="60000"/>
              <a:lumOff val="40000"/>
            </a:schemeClr>
          </a:solidFill>
        </p:spPr>
      </p:pic>
      <p:sp>
        <p:nvSpPr>
          <p:cNvPr id="10" name="CuadroTexto 9">
            <a:extLst>
              <a:ext uri="{FF2B5EF4-FFF2-40B4-BE49-F238E27FC236}">
                <a16:creationId xmlns:a16="http://schemas.microsoft.com/office/drawing/2014/main" id="{F2307934-4D6C-FA0B-A86D-58730A628A14}"/>
              </a:ext>
            </a:extLst>
          </p:cNvPr>
          <p:cNvSpPr txBox="1"/>
          <p:nvPr/>
        </p:nvSpPr>
        <p:spPr>
          <a:xfrm rot="10800000" flipV="1">
            <a:off x="331425" y="4314806"/>
            <a:ext cx="2591050" cy="646331"/>
          </a:xfrm>
          <a:prstGeom prst="rect">
            <a:avLst/>
          </a:prstGeom>
          <a:noFill/>
          <a:ln>
            <a:solidFill>
              <a:schemeClr val="accent4"/>
            </a:solidFill>
          </a:ln>
        </p:spPr>
        <p:txBody>
          <a:bodyPr wrap="square">
            <a:spAutoFit/>
          </a:bodyPr>
          <a:lstStyle/>
          <a:p>
            <a:r>
              <a:rPr lang="es-ES" b="1" dirty="0">
                <a:latin typeface="Abadi Extra Light" panose="020B0204020104020204" pitchFamily="34" charset="0"/>
              </a:rPr>
              <a:t>Para transformar </a:t>
            </a:r>
          </a:p>
          <a:p>
            <a:endParaRPr lang="es-ES" b="1" dirty="0"/>
          </a:p>
        </p:txBody>
      </p:sp>
    </p:spTree>
    <p:extLst>
      <p:ext uri="{BB962C8B-B14F-4D97-AF65-F5344CB8AC3E}">
        <p14:creationId xmlns:p14="http://schemas.microsoft.com/office/powerpoint/2010/main" val="33295599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C11AD99-4BD6-F93D-04E7-B0BE3ABAC426}"/>
              </a:ext>
            </a:extLst>
          </p:cNvPr>
          <p:cNvSpPr>
            <a:spLocks noGrp="1"/>
          </p:cNvSpPr>
          <p:nvPr>
            <p:ph type="ctrTitle"/>
          </p:nvPr>
        </p:nvSpPr>
        <p:spPr>
          <a:xfrm>
            <a:off x="254001" y="690880"/>
            <a:ext cx="9306559" cy="4964078"/>
          </a:xfrm>
        </p:spPr>
        <p:txBody>
          <a:bodyPr>
            <a:normAutofit/>
          </a:bodyPr>
          <a:lstStyle/>
          <a:p>
            <a:pPr algn="l">
              <a:lnSpc>
                <a:spcPct val="107000"/>
              </a:lnSpc>
              <a:spcAft>
                <a:spcPts val="800"/>
              </a:spcAft>
            </a:pPr>
            <a:br>
              <a:rPr lang="es-CL" sz="1800" b="1" dirty="0">
                <a:effectLst/>
                <a:latin typeface="Calibri" panose="020F0502020204030204" pitchFamily="34" charset="0"/>
                <a:ea typeface="Calibri" panose="020F0502020204030204" pitchFamily="34" charset="0"/>
                <a:cs typeface="Times New Roman" panose="02020603050405020304" pitchFamily="18" charset="0"/>
              </a:rPr>
            </a:br>
            <a:br>
              <a:rPr lang="es-CL" sz="1800" b="1" dirty="0">
                <a:effectLst/>
                <a:latin typeface="Calibri" panose="020F0502020204030204" pitchFamily="34" charset="0"/>
                <a:ea typeface="Calibri" panose="020F0502020204030204" pitchFamily="34" charset="0"/>
                <a:cs typeface="Times New Roman" panose="02020603050405020304" pitchFamily="18" charset="0"/>
              </a:rPr>
            </a:br>
            <a:br>
              <a:rPr lang="es-CL" sz="1800" b="1" dirty="0">
                <a:effectLst/>
                <a:latin typeface="Calibri" panose="020F0502020204030204" pitchFamily="34" charset="0"/>
                <a:ea typeface="Calibri" panose="020F0502020204030204" pitchFamily="34" charset="0"/>
                <a:cs typeface="Times New Roman" panose="02020603050405020304" pitchFamily="18" charset="0"/>
              </a:rPr>
            </a:br>
            <a:br>
              <a:rPr lang="es-CL" sz="1800" b="1" dirty="0">
                <a:effectLst/>
                <a:latin typeface="Calibri" panose="020F0502020204030204" pitchFamily="34" charset="0"/>
                <a:ea typeface="Calibri" panose="020F0502020204030204" pitchFamily="34" charset="0"/>
                <a:cs typeface="Times New Roman" panose="02020603050405020304" pitchFamily="18" charset="0"/>
              </a:rPr>
            </a:br>
            <a:br>
              <a:rPr lang="es-CL" sz="1800" b="1" dirty="0">
                <a:effectLst/>
                <a:latin typeface="Calibri" panose="020F0502020204030204" pitchFamily="34" charset="0"/>
                <a:ea typeface="Calibri" panose="020F0502020204030204" pitchFamily="34" charset="0"/>
                <a:cs typeface="Times New Roman" panose="02020603050405020304" pitchFamily="18" charset="0"/>
              </a:rPr>
            </a:br>
            <a:br>
              <a:rPr lang="es-CL" sz="1800" b="1" dirty="0">
                <a:effectLst/>
                <a:latin typeface="Calibri" panose="020F0502020204030204" pitchFamily="34" charset="0"/>
                <a:ea typeface="Calibri" panose="020F0502020204030204" pitchFamily="34" charset="0"/>
                <a:cs typeface="Times New Roman" panose="02020603050405020304" pitchFamily="18" charset="0"/>
              </a:rPr>
            </a:br>
            <a:br>
              <a:rPr lang="es-CL" sz="1800" b="1" dirty="0">
                <a:effectLst/>
                <a:latin typeface="Calibri" panose="020F0502020204030204" pitchFamily="34" charset="0"/>
                <a:ea typeface="Calibri" panose="020F0502020204030204" pitchFamily="34" charset="0"/>
                <a:cs typeface="Times New Roman" panose="02020603050405020304" pitchFamily="18" charset="0"/>
              </a:rPr>
            </a:br>
            <a:br>
              <a:rPr lang="es-CL" sz="1800" b="1" dirty="0">
                <a:effectLst/>
                <a:latin typeface="Calibri" panose="020F0502020204030204" pitchFamily="34" charset="0"/>
                <a:ea typeface="Calibri" panose="020F0502020204030204" pitchFamily="34" charset="0"/>
                <a:cs typeface="Times New Roman" panose="02020603050405020304" pitchFamily="18" charset="0"/>
              </a:rPr>
            </a:br>
            <a:endParaRPr lang="es-CL" dirty="0">
              <a:latin typeface="Aptos" panose="020B0004020202020204" pitchFamily="34" charset="0"/>
            </a:endParaRPr>
          </a:p>
        </p:txBody>
      </p:sp>
      <p:pic>
        <p:nvPicPr>
          <p:cNvPr id="5" name="Imagen 4">
            <a:extLst>
              <a:ext uri="{FF2B5EF4-FFF2-40B4-BE49-F238E27FC236}">
                <a16:creationId xmlns:a16="http://schemas.microsoft.com/office/drawing/2014/main" id="{59BCD563-4B07-13A6-39D6-537E4C6B63BA}"/>
              </a:ext>
            </a:extLst>
          </p:cNvPr>
          <p:cNvPicPr>
            <a:picLocks noChangeAspect="1"/>
          </p:cNvPicPr>
          <p:nvPr/>
        </p:nvPicPr>
        <p:blipFill>
          <a:blip r:embed="rId2"/>
          <a:stretch>
            <a:fillRect/>
          </a:stretch>
        </p:blipFill>
        <p:spPr>
          <a:xfrm>
            <a:off x="153254" y="126332"/>
            <a:ext cx="1554615" cy="749873"/>
          </a:xfrm>
          <a:prstGeom prst="rect">
            <a:avLst/>
          </a:prstGeom>
        </p:spPr>
      </p:pic>
      <p:sp>
        <p:nvSpPr>
          <p:cNvPr id="7" name="CuadroTexto 6">
            <a:extLst>
              <a:ext uri="{FF2B5EF4-FFF2-40B4-BE49-F238E27FC236}">
                <a16:creationId xmlns:a16="http://schemas.microsoft.com/office/drawing/2014/main" id="{F11DD47E-59A8-1B18-E7B8-2355DB36F61C}"/>
              </a:ext>
            </a:extLst>
          </p:cNvPr>
          <p:cNvSpPr txBox="1"/>
          <p:nvPr/>
        </p:nvSpPr>
        <p:spPr>
          <a:xfrm>
            <a:off x="1071419" y="1203043"/>
            <a:ext cx="9943010" cy="3885423"/>
          </a:xfrm>
          <a:prstGeom prst="rect">
            <a:avLst/>
          </a:prstGeom>
          <a:noFill/>
        </p:spPr>
        <p:txBody>
          <a:bodyPr wrap="square">
            <a:spAutoFit/>
          </a:bodyPr>
          <a:lstStyle/>
          <a:p>
            <a:pPr>
              <a:lnSpc>
                <a:spcPct val="115000"/>
              </a:lnSpc>
              <a:spcAft>
                <a:spcPts val="800"/>
              </a:spcAft>
              <a:buNone/>
            </a:pPr>
            <a:r>
              <a:rPr lang="es-CL" b="1" kern="0" dirty="0">
                <a:effectLst/>
                <a:ea typeface="Times New Roman" panose="02020603050405020304" pitchFamily="18" charset="0"/>
                <a:cs typeface="Times New Roman" panose="02020603050405020304" pitchFamily="18" charset="0"/>
              </a:rPr>
              <a:t>Ejemplos de prácticas interculturales</a:t>
            </a:r>
            <a:endParaRPr lang="es-CL" kern="100" dirty="0">
              <a:effectLst/>
              <a:ea typeface="Aptos" panose="020B0004020202020204" pitchFamily="34" charset="0"/>
              <a:cs typeface="Times New Roman" panose="02020603050405020304" pitchFamily="18" charset="0"/>
            </a:endParaRPr>
          </a:p>
          <a:p>
            <a:pPr marL="342900" lvl="0" indent="-342900">
              <a:lnSpc>
                <a:spcPct val="115000"/>
              </a:lnSpc>
              <a:spcAft>
                <a:spcPts val="800"/>
              </a:spcAft>
              <a:buFont typeface="+mj-lt"/>
              <a:buAutoNum type="arabicPeriod"/>
              <a:tabLst>
                <a:tab pos="457200" algn="l"/>
              </a:tabLst>
            </a:pPr>
            <a:r>
              <a:rPr lang="es-CL" b="1" kern="0" dirty="0">
                <a:effectLst/>
                <a:ea typeface="Times New Roman" panose="02020603050405020304" pitchFamily="18" charset="0"/>
                <a:cs typeface="Times New Roman" panose="02020603050405020304" pitchFamily="18" charset="0"/>
              </a:rPr>
              <a:t>Planificación y contextualización de la enseñanza</a:t>
            </a:r>
            <a:endParaRPr lang="es-CL" kern="100" dirty="0">
              <a:effectLst/>
              <a:ea typeface="Aptos" panose="020B0004020202020204" pitchFamily="34" charset="0"/>
              <a:cs typeface="Times New Roman" panose="02020603050405020304" pitchFamily="18" charset="0"/>
            </a:endParaRPr>
          </a:p>
          <a:p>
            <a:pPr marL="742950" lvl="1" indent="-285750" algn="just">
              <a:lnSpc>
                <a:spcPct val="115000"/>
              </a:lnSpc>
              <a:spcAft>
                <a:spcPts val="800"/>
              </a:spcAft>
              <a:buSzPts val="1000"/>
              <a:buFont typeface="Courier New" panose="02070309020205020404" pitchFamily="49" charset="0"/>
              <a:buChar char="o"/>
              <a:tabLst>
                <a:tab pos="914400" algn="l"/>
              </a:tabLst>
            </a:pPr>
            <a:r>
              <a:rPr lang="es-CL" b="1" kern="0" dirty="0">
                <a:effectLst/>
                <a:ea typeface="Times New Roman" panose="02020603050405020304" pitchFamily="18" charset="0"/>
                <a:cs typeface="Times New Roman" panose="02020603050405020304" pitchFamily="18" charset="0"/>
              </a:rPr>
              <a:t>Incorporación de saberes ancestrales:</a:t>
            </a:r>
            <a:r>
              <a:rPr lang="es-CL" kern="0" dirty="0">
                <a:effectLst/>
                <a:ea typeface="Times New Roman" panose="02020603050405020304" pitchFamily="18" charset="0"/>
                <a:cs typeface="Times New Roman" panose="02020603050405020304" pitchFamily="18" charset="0"/>
              </a:rPr>
              <a:t> Al planificar una unidad sobre la biodiversidad en Chile, un docente puede invitar a un </a:t>
            </a:r>
            <a:r>
              <a:rPr lang="es-CL" b="1" kern="0" dirty="0">
                <a:effectLst/>
                <a:ea typeface="Times New Roman" panose="02020603050405020304" pitchFamily="18" charset="0"/>
                <a:cs typeface="Times New Roman" panose="02020603050405020304" pitchFamily="18" charset="0"/>
              </a:rPr>
              <a:t>educador tradicional </a:t>
            </a:r>
            <a:r>
              <a:rPr lang="es-CL" kern="0" dirty="0">
                <a:effectLst/>
                <a:ea typeface="Times New Roman" panose="02020603050405020304" pitchFamily="18" charset="0"/>
                <a:cs typeface="Times New Roman" panose="02020603050405020304" pitchFamily="18" charset="0"/>
              </a:rPr>
              <a:t>para que explique la clasificación de las plantas y animales según la cosmovisión de su pueblo. Los estudiantes no solo aprenderán la taxonomía científica, sino también los nombres en mapudungun y los usos medicinales o culturales de esas especies.</a:t>
            </a:r>
            <a:endParaRPr lang="es-CL" kern="100" dirty="0">
              <a:effectLst/>
              <a:ea typeface="Aptos" panose="020B0004020202020204" pitchFamily="34" charset="0"/>
              <a:cs typeface="Times New Roman" panose="02020603050405020304" pitchFamily="18" charset="0"/>
            </a:endParaRPr>
          </a:p>
          <a:p>
            <a:pPr marL="742950" lvl="1" indent="-285750" algn="just">
              <a:lnSpc>
                <a:spcPct val="115000"/>
              </a:lnSpc>
              <a:spcAft>
                <a:spcPts val="800"/>
              </a:spcAft>
              <a:buSzPts val="1000"/>
              <a:buFont typeface="Courier New" panose="02070309020205020404" pitchFamily="49" charset="0"/>
              <a:buChar char="o"/>
              <a:tabLst>
                <a:tab pos="914400" algn="l"/>
              </a:tabLst>
            </a:pPr>
            <a:r>
              <a:rPr lang="es-CL" b="1" kern="0" dirty="0">
                <a:effectLst/>
                <a:ea typeface="Times New Roman" panose="02020603050405020304" pitchFamily="18" charset="0"/>
                <a:cs typeface="Times New Roman" panose="02020603050405020304" pitchFamily="18" charset="0"/>
              </a:rPr>
              <a:t>Currículum contextualizado:</a:t>
            </a:r>
            <a:r>
              <a:rPr lang="es-CL" kern="0" dirty="0">
                <a:effectLst/>
                <a:ea typeface="Times New Roman" panose="02020603050405020304" pitchFamily="18" charset="0"/>
                <a:cs typeface="Times New Roman" panose="02020603050405020304" pitchFamily="18" charset="0"/>
              </a:rPr>
              <a:t> En una clase de historia sobre la colonización de América, el docente puede complementar los contenidos oficiales con </a:t>
            </a:r>
            <a:r>
              <a:rPr lang="es-CL" b="1" kern="0" dirty="0">
                <a:effectLst/>
                <a:ea typeface="Times New Roman" panose="02020603050405020304" pitchFamily="18" charset="0"/>
                <a:cs typeface="Times New Roman" panose="02020603050405020304" pitchFamily="18" charset="0"/>
              </a:rPr>
              <a:t>historias de resistencia de los pueblos originarios</a:t>
            </a:r>
            <a:r>
              <a:rPr lang="es-CL" kern="0" dirty="0">
                <a:effectLst/>
                <a:ea typeface="Times New Roman" panose="02020603050405020304" pitchFamily="18" charset="0"/>
                <a:cs typeface="Times New Roman" panose="02020603050405020304" pitchFamily="18" charset="0"/>
              </a:rPr>
              <a:t>. Esto permite problematizar la visión única de la historia y reconocer las múltiples perspectivas.</a:t>
            </a:r>
            <a:endParaRPr lang="es-CL" kern="100" dirty="0">
              <a:effectLst/>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6210481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66B058-AE0C-5021-21BD-DE0782032F07}"/>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E6A93197-E3CA-667D-810C-456009F88A2A}"/>
              </a:ext>
            </a:extLst>
          </p:cNvPr>
          <p:cNvSpPr>
            <a:spLocks noGrp="1"/>
          </p:cNvSpPr>
          <p:nvPr>
            <p:ph type="ctrTitle"/>
          </p:nvPr>
        </p:nvSpPr>
        <p:spPr>
          <a:xfrm>
            <a:off x="254001" y="690880"/>
            <a:ext cx="9306559" cy="4964078"/>
          </a:xfrm>
        </p:spPr>
        <p:txBody>
          <a:bodyPr>
            <a:normAutofit/>
          </a:bodyPr>
          <a:lstStyle/>
          <a:p>
            <a:pPr algn="l">
              <a:lnSpc>
                <a:spcPct val="107000"/>
              </a:lnSpc>
              <a:spcAft>
                <a:spcPts val="800"/>
              </a:spcAft>
            </a:pPr>
            <a:br>
              <a:rPr lang="es-CL" sz="1800" b="1" dirty="0">
                <a:effectLst/>
                <a:latin typeface="Calibri" panose="020F0502020204030204" pitchFamily="34" charset="0"/>
                <a:ea typeface="Calibri" panose="020F0502020204030204" pitchFamily="34" charset="0"/>
                <a:cs typeface="Times New Roman" panose="02020603050405020304" pitchFamily="18" charset="0"/>
              </a:rPr>
            </a:br>
            <a:br>
              <a:rPr lang="es-CL" sz="1800" b="1" dirty="0">
                <a:effectLst/>
                <a:latin typeface="Calibri" panose="020F0502020204030204" pitchFamily="34" charset="0"/>
                <a:ea typeface="Calibri" panose="020F0502020204030204" pitchFamily="34" charset="0"/>
                <a:cs typeface="Times New Roman" panose="02020603050405020304" pitchFamily="18" charset="0"/>
              </a:rPr>
            </a:br>
            <a:br>
              <a:rPr lang="es-CL" sz="1800" b="1" dirty="0">
                <a:effectLst/>
                <a:latin typeface="Calibri" panose="020F0502020204030204" pitchFamily="34" charset="0"/>
                <a:ea typeface="Calibri" panose="020F0502020204030204" pitchFamily="34" charset="0"/>
                <a:cs typeface="Times New Roman" panose="02020603050405020304" pitchFamily="18" charset="0"/>
              </a:rPr>
            </a:br>
            <a:br>
              <a:rPr lang="es-CL" sz="1800" b="1" dirty="0">
                <a:effectLst/>
                <a:latin typeface="Calibri" panose="020F0502020204030204" pitchFamily="34" charset="0"/>
                <a:ea typeface="Calibri" panose="020F0502020204030204" pitchFamily="34" charset="0"/>
                <a:cs typeface="Times New Roman" panose="02020603050405020304" pitchFamily="18" charset="0"/>
              </a:rPr>
            </a:br>
            <a:br>
              <a:rPr lang="es-CL" sz="1800" b="1" dirty="0">
                <a:effectLst/>
                <a:latin typeface="Calibri" panose="020F0502020204030204" pitchFamily="34" charset="0"/>
                <a:ea typeface="Calibri" panose="020F0502020204030204" pitchFamily="34" charset="0"/>
                <a:cs typeface="Times New Roman" panose="02020603050405020304" pitchFamily="18" charset="0"/>
              </a:rPr>
            </a:br>
            <a:br>
              <a:rPr lang="es-CL" sz="1800" b="1" dirty="0">
                <a:effectLst/>
                <a:latin typeface="Calibri" panose="020F0502020204030204" pitchFamily="34" charset="0"/>
                <a:ea typeface="Calibri" panose="020F0502020204030204" pitchFamily="34" charset="0"/>
                <a:cs typeface="Times New Roman" panose="02020603050405020304" pitchFamily="18" charset="0"/>
              </a:rPr>
            </a:br>
            <a:br>
              <a:rPr lang="es-CL" sz="1800" b="1" dirty="0">
                <a:effectLst/>
                <a:latin typeface="Calibri" panose="020F0502020204030204" pitchFamily="34" charset="0"/>
                <a:ea typeface="Calibri" panose="020F0502020204030204" pitchFamily="34" charset="0"/>
                <a:cs typeface="Times New Roman" panose="02020603050405020304" pitchFamily="18" charset="0"/>
              </a:rPr>
            </a:br>
            <a:br>
              <a:rPr lang="es-CL" sz="1800" b="1" dirty="0">
                <a:effectLst/>
                <a:latin typeface="Calibri" panose="020F0502020204030204" pitchFamily="34" charset="0"/>
                <a:ea typeface="Calibri" panose="020F0502020204030204" pitchFamily="34" charset="0"/>
                <a:cs typeface="Times New Roman" panose="02020603050405020304" pitchFamily="18" charset="0"/>
              </a:rPr>
            </a:br>
            <a:endParaRPr lang="es-CL" dirty="0">
              <a:latin typeface="Aptos" panose="020B0004020202020204" pitchFamily="34" charset="0"/>
            </a:endParaRPr>
          </a:p>
        </p:txBody>
      </p:sp>
      <p:pic>
        <p:nvPicPr>
          <p:cNvPr id="5" name="Imagen 4">
            <a:extLst>
              <a:ext uri="{FF2B5EF4-FFF2-40B4-BE49-F238E27FC236}">
                <a16:creationId xmlns:a16="http://schemas.microsoft.com/office/drawing/2014/main" id="{6262FF06-6FDA-B468-3B34-1839C928A6D4}"/>
              </a:ext>
            </a:extLst>
          </p:cNvPr>
          <p:cNvPicPr>
            <a:picLocks noChangeAspect="1"/>
          </p:cNvPicPr>
          <p:nvPr/>
        </p:nvPicPr>
        <p:blipFill>
          <a:blip r:embed="rId2"/>
          <a:stretch>
            <a:fillRect/>
          </a:stretch>
        </p:blipFill>
        <p:spPr>
          <a:xfrm>
            <a:off x="153254" y="126332"/>
            <a:ext cx="1554615" cy="749873"/>
          </a:xfrm>
          <a:prstGeom prst="rect">
            <a:avLst/>
          </a:prstGeom>
        </p:spPr>
      </p:pic>
      <p:sp>
        <p:nvSpPr>
          <p:cNvPr id="7" name="CuadroTexto 6">
            <a:extLst>
              <a:ext uri="{FF2B5EF4-FFF2-40B4-BE49-F238E27FC236}">
                <a16:creationId xmlns:a16="http://schemas.microsoft.com/office/drawing/2014/main" id="{5C4077E0-032C-43F2-D442-B162AD4D48A7}"/>
              </a:ext>
            </a:extLst>
          </p:cNvPr>
          <p:cNvSpPr txBox="1"/>
          <p:nvPr/>
        </p:nvSpPr>
        <p:spPr>
          <a:xfrm>
            <a:off x="1124495" y="1174368"/>
            <a:ext cx="9943010" cy="5965992"/>
          </a:xfrm>
          <a:prstGeom prst="rect">
            <a:avLst/>
          </a:prstGeom>
          <a:noFill/>
        </p:spPr>
        <p:txBody>
          <a:bodyPr wrap="square">
            <a:spAutoFit/>
          </a:bodyPr>
          <a:lstStyle/>
          <a:p>
            <a:pPr>
              <a:lnSpc>
                <a:spcPct val="115000"/>
              </a:lnSpc>
              <a:spcAft>
                <a:spcPts val="800"/>
              </a:spcAft>
              <a:buNone/>
            </a:pPr>
            <a:r>
              <a:rPr lang="es-CL" b="1" kern="0" dirty="0">
                <a:effectLst/>
                <a:ea typeface="Times New Roman" panose="02020603050405020304" pitchFamily="18" charset="0"/>
                <a:cs typeface="Times New Roman" panose="02020603050405020304" pitchFamily="18" charset="0"/>
              </a:rPr>
              <a:t>Ejemplos de prácticas interculturales</a:t>
            </a:r>
          </a:p>
          <a:p>
            <a:pPr lvl="0"/>
            <a:r>
              <a:rPr lang="es-CL" b="1" dirty="0"/>
              <a:t>2. Ambiente favorable al diálogo de saberes</a:t>
            </a:r>
            <a:endParaRPr lang="es-CL" dirty="0"/>
          </a:p>
          <a:p>
            <a:pPr marL="285750" indent="-285750" algn="just">
              <a:buFont typeface="Courier New" panose="02070309020205020404" pitchFamily="49" charset="0"/>
              <a:buChar char="o"/>
            </a:pPr>
            <a:endParaRPr lang="es-CL" b="1" dirty="0"/>
          </a:p>
          <a:p>
            <a:pPr marL="285750" indent="-285750" algn="just">
              <a:buFont typeface="Courier New" panose="02070309020205020404" pitchFamily="49" charset="0"/>
              <a:buChar char="o"/>
            </a:pPr>
            <a:r>
              <a:rPr lang="es-CL" dirty="0"/>
              <a:t>Para una clase de </a:t>
            </a:r>
            <a:r>
              <a:rPr lang="es-CL" b="1" dirty="0"/>
              <a:t>Lenguaje y Comunicación</a:t>
            </a:r>
            <a:r>
              <a:rPr lang="es-CL" dirty="0"/>
              <a:t> en la que se trabaja el género narrativo, un docente puede introducir leyendas de diferentes pueblos originarios de Chille. Después de la lectura, se organiza un "círculo de la palabra" donde los estudiantes comparten historias de sus propias culturas, ya sean de origen indígena o migrante, esto promueve la escucha activa, el respeto por las diversas narrativas y la </a:t>
            </a:r>
            <a:r>
              <a:rPr lang="es-CL" dirty="0" err="1"/>
              <a:t>co-construcción</a:t>
            </a:r>
            <a:r>
              <a:rPr lang="es-CL" dirty="0"/>
              <a:t> de un ambiente de confianza y valoración mutua.</a:t>
            </a:r>
            <a:endParaRPr lang="es-CL" b="1" dirty="0"/>
          </a:p>
          <a:p>
            <a:pPr marL="285750" indent="-285750" algn="just">
              <a:buFont typeface="Courier New" panose="02070309020205020404" pitchFamily="49" charset="0"/>
              <a:buChar char="o"/>
            </a:pPr>
            <a:endParaRPr lang="es-CL" b="1" dirty="0"/>
          </a:p>
          <a:p>
            <a:pPr marL="285750" indent="-285750" algn="just">
              <a:buFont typeface="Courier New" panose="02070309020205020404" pitchFamily="49" charset="0"/>
              <a:buChar char="o"/>
            </a:pPr>
            <a:r>
              <a:rPr lang="es-CL" b="1" dirty="0"/>
              <a:t>Espacios con significancia formativa propia : </a:t>
            </a:r>
            <a:r>
              <a:rPr lang="es-CL" dirty="0"/>
              <a:t>El establecimiento educativo puede organizar salidas pedagógicas a rutas patrimoniales, sitios ceremoniales, o construir dentro de los espacios escolares  como huertos , </a:t>
            </a:r>
            <a:r>
              <a:rPr lang="es-CL" dirty="0" err="1"/>
              <a:t>rukas</a:t>
            </a:r>
            <a:r>
              <a:rPr lang="es-CL" dirty="0"/>
              <a:t> entre otros.</a:t>
            </a:r>
            <a:endParaRPr lang="es-CL" b="1" kern="0" dirty="0">
              <a:ea typeface="Aptos" panose="020B0004020202020204" pitchFamily="34" charset="0"/>
              <a:cs typeface="Times New Roman" panose="02020603050405020304" pitchFamily="18" charset="0"/>
            </a:endParaRPr>
          </a:p>
          <a:p>
            <a:pPr>
              <a:lnSpc>
                <a:spcPct val="115000"/>
              </a:lnSpc>
              <a:spcAft>
                <a:spcPts val="800"/>
              </a:spcAft>
              <a:buNone/>
            </a:pPr>
            <a:endParaRPr lang="es-CL" b="1" kern="0" dirty="0">
              <a:effectLst/>
              <a:ea typeface="Aptos" panose="020B0004020202020204" pitchFamily="34" charset="0"/>
              <a:cs typeface="Times New Roman" panose="02020603050405020304" pitchFamily="18" charset="0"/>
            </a:endParaRPr>
          </a:p>
          <a:p>
            <a:pPr>
              <a:lnSpc>
                <a:spcPct val="115000"/>
              </a:lnSpc>
              <a:spcAft>
                <a:spcPts val="800"/>
              </a:spcAft>
              <a:buNone/>
            </a:pPr>
            <a:endParaRPr lang="es-CL" b="1" kern="0" dirty="0">
              <a:ea typeface="Aptos" panose="020B0004020202020204" pitchFamily="34" charset="0"/>
              <a:cs typeface="Times New Roman" panose="02020603050405020304" pitchFamily="18" charset="0"/>
            </a:endParaRPr>
          </a:p>
          <a:p>
            <a:pPr>
              <a:lnSpc>
                <a:spcPct val="115000"/>
              </a:lnSpc>
              <a:spcAft>
                <a:spcPts val="800"/>
              </a:spcAft>
              <a:buNone/>
            </a:pPr>
            <a:endParaRPr lang="es-CL" b="1" kern="0" dirty="0">
              <a:effectLst/>
              <a:ea typeface="Aptos" panose="020B0004020202020204" pitchFamily="34" charset="0"/>
              <a:cs typeface="Times New Roman" panose="02020603050405020304" pitchFamily="18" charset="0"/>
            </a:endParaRPr>
          </a:p>
          <a:p>
            <a:pPr>
              <a:lnSpc>
                <a:spcPct val="115000"/>
              </a:lnSpc>
              <a:spcAft>
                <a:spcPts val="800"/>
              </a:spcAft>
              <a:buNone/>
            </a:pPr>
            <a:endParaRPr lang="es-CL" b="1" kern="0" dirty="0">
              <a:ea typeface="Aptos" panose="020B0004020202020204" pitchFamily="34" charset="0"/>
              <a:cs typeface="Times New Roman" panose="02020603050405020304" pitchFamily="18" charset="0"/>
            </a:endParaRPr>
          </a:p>
          <a:p>
            <a:pPr>
              <a:lnSpc>
                <a:spcPct val="115000"/>
              </a:lnSpc>
              <a:spcAft>
                <a:spcPts val="800"/>
              </a:spcAft>
              <a:buNone/>
            </a:pPr>
            <a:endParaRPr lang="es-CL" b="1" kern="0" dirty="0">
              <a:effectLst/>
              <a:ea typeface="Aptos" panose="020B0004020202020204" pitchFamily="34" charset="0"/>
              <a:cs typeface="Times New Roman" panose="02020603050405020304" pitchFamily="18" charset="0"/>
            </a:endParaRPr>
          </a:p>
          <a:p>
            <a:pPr>
              <a:lnSpc>
                <a:spcPct val="115000"/>
              </a:lnSpc>
              <a:spcAft>
                <a:spcPts val="800"/>
              </a:spcAft>
              <a:buNone/>
            </a:pPr>
            <a:endParaRPr lang="es-CL" kern="100" dirty="0">
              <a:effectLst/>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4016425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6D4743-71D4-3230-E012-21E1A2C117AC}"/>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2D8ADF46-0352-FC6A-EBCC-AE193B8704B7}"/>
              </a:ext>
            </a:extLst>
          </p:cNvPr>
          <p:cNvSpPr>
            <a:spLocks noGrp="1"/>
          </p:cNvSpPr>
          <p:nvPr>
            <p:ph type="ctrTitle"/>
          </p:nvPr>
        </p:nvSpPr>
        <p:spPr>
          <a:xfrm>
            <a:off x="254001" y="690880"/>
            <a:ext cx="9306559" cy="4964078"/>
          </a:xfrm>
        </p:spPr>
        <p:txBody>
          <a:bodyPr>
            <a:normAutofit/>
          </a:bodyPr>
          <a:lstStyle/>
          <a:p>
            <a:pPr algn="l">
              <a:lnSpc>
                <a:spcPct val="107000"/>
              </a:lnSpc>
              <a:spcAft>
                <a:spcPts val="800"/>
              </a:spcAft>
            </a:pPr>
            <a:br>
              <a:rPr lang="es-CL" sz="1800" b="1" dirty="0">
                <a:effectLst/>
                <a:latin typeface="Calibri" panose="020F0502020204030204" pitchFamily="34" charset="0"/>
                <a:ea typeface="Calibri" panose="020F0502020204030204" pitchFamily="34" charset="0"/>
                <a:cs typeface="Times New Roman" panose="02020603050405020304" pitchFamily="18" charset="0"/>
              </a:rPr>
            </a:br>
            <a:br>
              <a:rPr lang="es-CL" sz="1800" b="1" dirty="0">
                <a:effectLst/>
                <a:latin typeface="Calibri" panose="020F0502020204030204" pitchFamily="34" charset="0"/>
                <a:ea typeface="Calibri" panose="020F0502020204030204" pitchFamily="34" charset="0"/>
                <a:cs typeface="Times New Roman" panose="02020603050405020304" pitchFamily="18" charset="0"/>
              </a:rPr>
            </a:br>
            <a:br>
              <a:rPr lang="es-CL" sz="1800" b="1" dirty="0">
                <a:effectLst/>
                <a:latin typeface="Calibri" panose="020F0502020204030204" pitchFamily="34" charset="0"/>
                <a:ea typeface="Calibri" panose="020F0502020204030204" pitchFamily="34" charset="0"/>
                <a:cs typeface="Times New Roman" panose="02020603050405020304" pitchFamily="18" charset="0"/>
              </a:rPr>
            </a:br>
            <a:br>
              <a:rPr lang="es-CL" sz="1800" b="1" dirty="0">
                <a:effectLst/>
                <a:latin typeface="Calibri" panose="020F0502020204030204" pitchFamily="34" charset="0"/>
                <a:ea typeface="Calibri" panose="020F0502020204030204" pitchFamily="34" charset="0"/>
                <a:cs typeface="Times New Roman" panose="02020603050405020304" pitchFamily="18" charset="0"/>
              </a:rPr>
            </a:br>
            <a:br>
              <a:rPr lang="es-CL" sz="1800" b="1" dirty="0">
                <a:effectLst/>
                <a:latin typeface="Calibri" panose="020F0502020204030204" pitchFamily="34" charset="0"/>
                <a:ea typeface="Calibri" panose="020F0502020204030204" pitchFamily="34" charset="0"/>
                <a:cs typeface="Times New Roman" panose="02020603050405020304" pitchFamily="18" charset="0"/>
              </a:rPr>
            </a:br>
            <a:br>
              <a:rPr lang="es-CL" sz="1800" b="1" dirty="0">
                <a:effectLst/>
                <a:latin typeface="Calibri" panose="020F0502020204030204" pitchFamily="34" charset="0"/>
                <a:ea typeface="Calibri" panose="020F0502020204030204" pitchFamily="34" charset="0"/>
                <a:cs typeface="Times New Roman" panose="02020603050405020304" pitchFamily="18" charset="0"/>
              </a:rPr>
            </a:br>
            <a:br>
              <a:rPr lang="es-CL" sz="1800" b="1" dirty="0">
                <a:effectLst/>
                <a:latin typeface="Calibri" panose="020F0502020204030204" pitchFamily="34" charset="0"/>
                <a:ea typeface="Calibri" panose="020F0502020204030204" pitchFamily="34" charset="0"/>
                <a:cs typeface="Times New Roman" panose="02020603050405020304" pitchFamily="18" charset="0"/>
              </a:rPr>
            </a:br>
            <a:br>
              <a:rPr lang="es-CL" sz="1800" b="1" dirty="0">
                <a:effectLst/>
                <a:latin typeface="Calibri" panose="020F0502020204030204" pitchFamily="34" charset="0"/>
                <a:ea typeface="Calibri" panose="020F0502020204030204" pitchFamily="34" charset="0"/>
                <a:cs typeface="Times New Roman" panose="02020603050405020304" pitchFamily="18" charset="0"/>
              </a:rPr>
            </a:br>
            <a:endParaRPr lang="es-CL" dirty="0">
              <a:latin typeface="Aptos" panose="020B0004020202020204" pitchFamily="34" charset="0"/>
            </a:endParaRPr>
          </a:p>
        </p:txBody>
      </p:sp>
      <p:pic>
        <p:nvPicPr>
          <p:cNvPr id="5" name="Imagen 4">
            <a:extLst>
              <a:ext uri="{FF2B5EF4-FFF2-40B4-BE49-F238E27FC236}">
                <a16:creationId xmlns:a16="http://schemas.microsoft.com/office/drawing/2014/main" id="{45710826-A7F1-9529-C1DF-7AED0FFE7C8A}"/>
              </a:ext>
            </a:extLst>
          </p:cNvPr>
          <p:cNvPicPr>
            <a:picLocks noChangeAspect="1"/>
          </p:cNvPicPr>
          <p:nvPr/>
        </p:nvPicPr>
        <p:blipFill>
          <a:blip r:embed="rId2"/>
          <a:stretch>
            <a:fillRect/>
          </a:stretch>
        </p:blipFill>
        <p:spPr>
          <a:xfrm>
            <a:off x="153254" y="126332"/>
            <a:ext cx="1554615" cy="749873"/>
          </a:xfrm>
          <a:prstGeom prst="rect">
            <a:avLst/>
          </a:prstGeom>
        </p:spPr>
      </p:pic>
      <p:sp>
        <p:nvSpPr>
          <p:cNvPr id="7" name="CuadroTexto 6">
            <a:extLst>
              <a:ext uri="{FF2B5EF4-FFF2-40B4-BE49-F238E27FC236}">
                <a16:creationId xmlns:a16="http://schemas.microsoft.com/office/drawing/2014/main" id="{75DE0629-E7DD-1955-7F1E-695D17438ACA}"/>
              </a:ext>
            </a:extLst>
          </p:cNvPr>
          <p:cNvSpPr txBox="1"/>
          <p:nvPr/>
        </p:nvSpPr>
        <p:spPr>
          <a:xfrm>
            <a:off x="1124495" y="1174368"/>
            <a:ext cx="9943010" cy="6052170"/>
          </a:xfrm>
          <a:prstGeom prst="rect">
            <a:avLst/>
          </a:prstGeom>
          <a:noFill/>
        </p:spPr>
        <p:txBody>
          <a:bodyPr wrap="square">
            <a:spAutoFit/>
          </a:bodyPr>
          <a:lstStyle/>
          <a:p>
            <a:pPr algn="just">
              <a:lnSpc>
                <a:spcPct val="115000"/>
              </a:lnSpc>
              <a:spcAft>
                <a:spcPts val="800"/>
              </a:spcAft>
              <a:buNone/>
            </a:pPr>
            <a:r>
              <a:rPr lang="es-CL" b="1" kern="0" dirty="0">
                <a:effectLst/>
                <a:ea typeface="Times New Roman" panose="02020603050405020304" pitchFamily="18" charset="0"/>
                <a:cs typeface="Times New Roman" panose="02020603050405020304" pitchFamily="18" charset="0"/>
              </a:rPr>
              <a:t>Ejemplos de prácticas interculturales</a:t>
            </a:r>
            <a:endParaRPr lang="es-CL" b="1" kern="0" dirty="0">
              <a:ea typeface="Times New Roman" panose="02020603050405020304" pitchFamily="18" charset="0"/>
              <a:cs typeface="Times New Roman" panose="02020603050405020304" pitchFamily="18" charset="0"/>
            </a:endParaRPr>
          </a:p>
          <a:p>
            <a:pPr algn="just">
              <a:lnSpc>
                <a:spcPct val="115000"/>
              </a:lnSpc>
              <a:spcAft>
                <a:spcPts val="800"/>
              </a:spcAft>
              <a:buNone/>
            </a:pPr>
            <a:r>
              <a:rPr lang="es-CL" b="1" kern="0" dirty="0">
                <a:ea typeface="Times New Roman" panose="02020603050405020304" pitchFamily="18" charset="0"/>
                <a:cs typeface="Times New Roman" panose="02020603050405020304" pitchFamily="18" charset="0"/>
              </a:rPr>
              <a:t>3. </a:t>
            </a:r>
            <a:r>
              <a:rPr lang="es-CL" b="1" kern="0" dirty="0">
                <a:effectLst/>
                <a:ea typeface="Times New Roman" panose="02020603050405020304" pitchFamily="18" charset="0"/>
                <a:cs typeface="Times New Roman" panose="02020603050405020304" pitchFamily="18" charset="0"/>
              </a:rPr>
              <a:t>Desarrollo integral y enseñanza para el aprendizaje</a:t>
            </a:r>
            <a:endParaRPr lang="es-CL" kern="100" dirty="0">
              <a:effectLst/>
              <a:ea typeface="Aptos" panose="020B0004020202020204" pitchFamily="34" charset="0"/>
              <a:cs typeface="Times New Roman" panose="02020603050405020304" pitchFamily="18" charset="0"/>
            </a:endParaRPr>
          </a:p>
          <a:p>
            <a:pPr marL="742950" lvl="1" indent="-285750" algn="just">
              <a:lnSpc>
                <a:spcPct val="115000"/>
              </a:lnSpc>
              <a:spcAft>
                <a:spcPts val="800"/>
              </a:spcAft>
              <a:buSzPts val="1000"/>
              <a:buFont typeface="Courier New" panose="02070309020205020404" pitchFamily="49" charset="0"/>
              <a:buChar char="o"/>
              <a:tabLst>
                <a:tab pos="914400" algn="l"/>
              </a:tabLst>
            </a:pPr>
            <a:r>
              <a:rPr lang="es-CL" b="1" kern="0" dirty="0">
                <a:effectLst/>
                <a:ea typeface="Times New Roman" panose="02020603050405020304" pitchFamily="18" charset="0"/>
                <a:cs typeface="Times New Roman" panose="02020603050405020304" pitchFamily="18" charset="0"/>
              </a:rPr>
              <a:t>Aprendizaje basado en proyectos comunitarios:</a:t>
            </a:r>
            <a:r>
              <a:rPr lang="es-CL" kern="0" dirty="0">
                <a:effectLst/>
                <a:ea typeface="Times New Roman" panose="02020603050405020304" pitchFamily="18" charset="0"/>
                <a:cs typeface="Times New Roman" panose="02020603050405020304" pitchFamily="18" charset="0"/>
              </a:rPr>
              <a:t> Los/as estudiantes pueden investigar problemáticas de su entorno y diseñar soluciones desde una </a:t>
            </a:r>
            <a:r>
              <a:rPr lang="es-CL" b="1" kern="0" dirty="0">
                <a:effectLst/>
                <a:ea typeface="Times New Roman" panose="02020603050405020304" pitchFamily="18" charset="0"/>
                <a:cs typeface="Times New Roman" panose="02020603050405020304" pitchFamily="18" charset="0"/>
              </a:rPr>
              <a:t>perspectiva intercultural</a:t>
            </a:r>
            <a:r>
              <a:rPr lang="es-CL" kern="0" dirty="0">
                <a:effectLst/>
                <a:ea typeface="Times New Roman" panose="02020603050405020304" pitchFamily="18" charset="0"/>
                <a:cs typeface="Times New Roman" panose="02020603050405020304" pitchFamily="18" charset="0"/>
              </a:rPr>
              <a:t>. Por ejemplo, un proyecto sobre la escasez de agua en una zona rural puede incorporar los saberes de los agricultores locales y sus prácticas ancestrales de uso del agua.</a:t>
            </a:r>
            <a:endParaRPr lang="es-CL" kern="100" dirty="0">
              <a:effectLst/>
              <a:ea typeface="Aptos" panose="020B0004020202020204" pitchFamily="34" charset="0"/>
              <a:cs typeface="Times New Roman" panose="02020603050405020304" pitchFamily="18" charset="0"/>
            </a:endParaRPr>
          </a:p>
          <a:p>
            <a:pPr marL="742950" lvl="1" indent="-285750" algn="just">
              <a:lnSpc>
                <a:spcPct val="115000"/>
              </a:lnSpc>
              <a:spcAft>
                <a:spcPts val="800"/>
              </a:spcAft>
              <a:buSzPts val="1000"/>
              <a:buFont typeface="Courier New" panose="02070309020205020404" pitchFamily="49" charset="0"/>
              <a:buChar char="o"/>
              <a:tabLst>
                <a:tab pos="914400" algn="l"/>
              </a:tabLst>
            </a:pPr>
            <a:r>
              <a:rPr lang="es-CL" b="1" kern="0" dirty="0">
                <a:effectLst/>
                <a:ea typeface="Times New Roman" panose="02020603050405020304" pitchFamily="18" charset="0"/>
                <a:cs typeface="Times New Roman" panose="02020603050405020304" pitchFamily="18" charset="0"/>
              </a:rPr>
              <a:t>Trabajo colaborativo en grupos heterogéneos:</a:t>
            </a:r>
            <a:r>
              <a:rPr lang="es-CL" kern="0" dirty="0">
                <a:effectLst/>
                <a:ea typeface="Times New Roman" panose="02020603050405020304" pitchFamily="18" charset="0"/>
                <a:cs typeface="Times New Roman" panose="02020603050405020304" pitchFamily="18" charset="0"/>
              </a:rPr>
              <a:t> Al formar equipos, los docentes pueden mezclar a estudiantes de diferentes orígenes culturales. Esto promueve el aprendizaje entre pares y la </a:t>
            </a:r>
            <a:r>
              <a:rPr lang="es-CL" b="1" kern="0" dirty="0">
                <a:effectLst/>
                <a:ea typeface="Times New Roman" panose="02020603050405020304" pitchFamily="18" charset="0"/>
                <a:cs typeface="Times New Roman" panose="02020603050405020304" pitchFamily="18" charset="0"/>
              </a:rPr>
              <a:t>reciprocidad</a:t>
            </a:r>
            <a:r>
              <a:rPr lang="es-CL" kern="0" dirty="0">
                <a:effectLst/>
                <a:ea typeface="Times New Roman" panose="02020603050405020304" pitchFamily="18" charset="0"/>
                <a:cs typeface="Times New Roman" panose="02020603050405020304" pitchFamily="18" charset="0"/>
              </a:rPr>
              <a:t>, permitiendo que cada uno aporte desde sus propias experiencias y conocimientos.</a:t>
            </a:r>
            <a:endParaRPr lang="es-CL" kern="100" dirty="0">
              <a:effectLst/>
              <a:ea typeface="Aptos" panose="020B0004020202020204" pitchFamily="34" charset="0"/>
              <a:cs typeface="Times New Roman" panose="02020603050405020304" pitchFamily="18" charset="0"/>
            </a:endParaRPr>
          </a:p>
          <a:p>
            <a:pPr lvl="0" algn="just"/>
            <a:endParaRPr lang="es-CL" b="1" kern="0" dirty="0">
              <a:ea typeface="Aptos" panose="020B0004020202020204" pitchFamily="34" charset="0"/>
              <a:cs typeface="Times New Roman" panose="02020603050405020304" pitchFamily="18" charset="0"/>
            </a:endParaRPr>
          </a:p>
          <a:p>
            <a:pPr>
              <a:lnSpc>
                <a:spcPct val="115000"/>
              </a:lnSpc>
              <a:spcAft>
                <a:spcPts val="800"/>
              </a:spcAft>
              <a:buNone/>
            </a:pPr>
            <a:endParaRPr lang="es-CL" b="1" kern="0" dirty="0">
              <a:effectLst/>
              <a:ea typeface="Aptos" panose="020B0004020202020204" pitchFamily="34" charset="0"/>
              <a:cs typeface="Times New Roman" panose="02020603050405020304" pitchFamily="18" charset="0"/>
            </a:endParaRPr>
          </a:p>
          <a:p>
            <a:pPr>
              <a:lnSpc>
                <a:spcPct val="115000"/>
              </a:lnSpc>
              <a:spcAft>
                <a:spcPts val="800"/>
              </a:spcAft>
              <a:buNone/>
            </a:pPr>
            <a:endParaRPr lang="es-CL" b="1" kern="0" dirty="0">
              <a:ea typeface="Aptos" panose="020B0004020202020204" pitchFamily="34" charset="0"/>
              <a:cs typeface="Times New Roman" panose="02020603050405020304" pitchFamily="18" charset="0"/>
            </a:endParaRPr>
          </a:p>
          <a:p>
            <a:pPr>
              <a:lnSpc>
                <a:spcPct val="115000"/>
              </a:lnSpc>
              <a:spcAft>
                <a:spcPts val="800"/>
              </a:spcAft>
              <a:buNone/>
            </a:pPr>
            <a:endParaRPr lang="es-CL" b="1" kern="0" dirty="0">
              <a:effectLst/>
              <a:ea typeface="Aptos" panose="020B0004020202020204" pitchFamily="34" charset="0"/>
              <a:cs typeface="Times New Roman" panose="02020603050405020304" pitchFamily="18" charset="0"/>
            </a:endParaRPr>
          </a:p>
          <a:p>
            <a:pPr>
              <a:lnSpc>
                <a:spcPct val="115000"/>
              </a:lnSpc>
              <a:spcAft>
                <a:spcPts val="800"/>
              </a:spcAft>
              <a:buNone/>
            </a:pPr>
            <a:endParaRPr lang="es-CL" b="1" kern="0" dirty="0">
              <a:ea typeface="Aptos" panose="020B0004020202020204" pitchFamily="34" charset="0"/>
              <a:cs typeface="Times New Roman" panose="02020603050405020304" pitchFamily="18" charset="0"/>
            </a:endParaRPr>
          </a:p>
          <a:p>
            <a:pPr>
              <a:lnSpc>
                <a:spcPct val="115000"/>
              </a:lnSpc>
              <a:spcAft>
                <a:spcPts val="800"/>
              </a:spcAft>
              <a:buNone/>
            </a:pPr>
            <a:endParaRPr lang="es-CL" b="1" kern="0" dirty="0">
              <a:effectLst/>
              <a:ea typeface="Aptos" panose="020B0004020202020204" pitchFamily="34" charset="0"/>
              <a:cs typeface="Times New Roman" panose="02020603050405020304" pitchFamily="18" charset="0"/>
            </a:endParaRPr>
          </a:p>
          <a:p>
            <a:pPr>
              <a:lnSpc>
                <a:spcPct val="115000"/>
              </a:lnSpc>
              <a:spcAft>
                <a:spcPts val="800"/>
              </a:spcAft>
              <a:buNone/>
            </a:pPr>
            <a:endParaRPr lang="es-CL" kern="100" dirty="0">
              <a:effectLst/>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283313513"/>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3882</TotalTime>
  <Words>1910</Words>
  <Application>Microsoft Office PowerPoint</Application>
  <PresentationFormat>Panorámica</PresentationFormat>
  <Paragraphs>119</Paragraphs>
  <Slides>18</Slides>
  <Notes>0</Notes>
  <HiddenSlides>0</HiddenSlides>
  <MMClips>0</MMClips>
  <ScaleCrop>false</ScaleCrop>
  <HeadingPairs>
    <vt:vector size="6" baseType="variant">
      <vt:variant>
        <vt:lpstr>Fuentes usadas</vt:lpstr>
      </vt:variant>
      <vt:variant>
        <vt:i4>9</vt:i4>
      </vt:variant>
      <vt:variant>
        <vt:lpstr>Tema</vt:lpstr>
      </vt:variant>
      <vt:variant>
        <vt:i4>1</vt:i4>
      </vt:variant>
      <vt:variant>
        <vt:lpstr>Títulos de diapositiva</vt:lpstr>
      </vt:variant>
      <vt:variant>
        <vt:i4>18</vt:i4>
      </vt:variant>
    </vt:vector>
  </HeadingPairs>
  <TitlesOfParts>
    <vt:vector size="28" baseType="lpstr">
      <vt:lpstr>Abadi Extra Light</vt:lpstr>
      <vt:lpstr>Amasis MT Pro</vt:lpstr>
      <vt:lpstr>Aptos</vt:lpstr>
      <vt:lpstr>Arial</vt:lpstr>
      <vt:lpstr>Calibri</vt:lpstr>
      <vt:lpstr>Calibri Light</vt:lpstr>
      <vt:lpstr>Courier New</vt:lpstr>
      <vt:lpstr>Symbol</vt:lpstr>
      <vt:lpstr>Times New Roman</vt:lpstr>
      <vt:lpstr>Tema de Office</vt:lpstr>
      <vt:lpstr>        Objetivo aprender los aspectos principales sobre las prácticas pedagógicas interculturales y conocer ejemplos de prácticas interculturales y proyectos de integración de aprendizaje.  </vt:lpstr>
      <vt:lpstr>Presentación de PowerPoint</vt:lpstr>
      <vt:lpstr>           </vt:lpstr>
      <vt:lpstr>Presentación de PowerPoint</vt:lpstr>
      <vt:lpstr>Presentación de PowerPoint</vt:lpstr>
      <vt:lpstr>Presentación de PowerPoint</vt:lpstr>
      <vt:lpstr>        </vt:lpstr>
      <vt:lpstr>        </vt:lpstr>
      <vt:lpstr>        </vt:lpstr>
      <vt:lpstr>        </vt:lpstr>
      <vt:lpstr>        </vt:lpstr>
      <vt:lpstr>        </vt:lpstr>
      <vt:lpstr>        </vt:lpstr>
      <vt:lpstr>        </vt:lpstr>
      <vt:lpstr>        </vt:lpstr>
      <vt:lpstr>Presentación de PowerPoint</vt:lpstr>
      <vt:lpstr>Presentación de PowerPoint</vt:lpstr>
      <vt:lpst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Taller 1. Conocimientos previos. Grupos de 4 personas  Tiempo 15 minutos   Para comenzar, en esta sección los invitamos a conectar con sus aprendizajes previos y reflexionar respecto de los conceptos de multiculturalidad e interculturalidad. El objetivo de esta instancia es que, se aproximen a ambas nociones, para comprender posteriormente su vinculación con el contexto y la transformación escolar. Para desarrollar esta primera reflexión, el grupo deberá explorar en conjunto las ideas que asocian con los conceptos multiculturalidad e interculturalidad. Para ello, sigan las siguientes instrucciones:  1. Escriban las ideas que asocien a interculturalidad.  2. Escriban las ideas que asocien a multiculturalidad.  3. Identifiquen, intuitivamente, las relaciones o diferencias posibles entre ambos conceptos.</dc:title>
  <dc:creator>Ericka Castro Quesada</dc:creator>
  <cp:lastModifiedBy>Ericka Castro Quesada</cp:lastModifiedBy>
  <cp:revision>37</cp:revision>
  <dcterms:created xsi:type="dcterms:W3CDTF">2024-01-29T19:52:12Z</dcterms:created>
  <dcterms:modified xsi:type="dcterms:W3CDTF">2025-09-11T13:43:20Z</dcterms:modified>
</cp:coreProperties>
</file>