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sldIdLst>
    <p:sldId id="538" r:id="rId2"/>
    <p:sldId id="432" r:id="rId3"/>
    <p:sldId id="522" r:id="rId4"/>
    <p:sldId id="533" r:id="rId5"/>
    <p:sldId id="523" r:id="rId6"/>
    <p:sldId id="546" r:id="rId7"/>
    <p:sldId id="534" r:id="rId8"/>
    <p:sldId id="526" r:id="rId9"/>
    <p:sldId id="528" r:id="rId10"/>
    <p:sldId id="536" r:id="rId11"/>
    <p:sldId id="761" r:id="rId12"/>
    <p:sldId id="531" r:id="rId13"/>
    <p:sldId id="537" r:id="rId14"/>
    <p:sldId id="532" r:id="rId15"/>
    <p:sldId id="543" r:id="rId16"/>
    <p:sldId id="558" r:id="rId17"/>
    <p:sldId id="562" r:id="rId18"/>
    <p:sldId id="564" r:id="rId19"/>
    <p:sldId id="745" r:id="rId20"/>
    <p:sldId id="746" r:id="rId21"/>
    <p:sldId id="747" r:id="rId22"/>
    <p:sldId id="736" r:id="rId23"/>
    <p:sldId id="751" r:id="rId24"/>
    <p:sldId id="260" r:id="rId25"/>
    <p:sldId id="266" r:id="rId26"/>
    <p:sldId id="269" r:id="rId27"/>
    <p:sldId id="762" r:id="rId28"/>
    <p:sldId id="763" r:id="rId29"/>
    <p:sldId id="764" r:id="rId30"/>
    <p:sldId id="765" r:id="rId31"/>
    <p:sldId id="766" r:id="rId32"/>
    <p:sldId id="767" r:id="rId33"/>
    <p:sldId id="768" r:id="rId34"/>
    <p:sldId id="771" r:id="rId35"/>
    <p:sldId id="770" r:id="rId36"/>
    <p:sldId id="757" r:id="rId37"/>
    <p:sldId id="753" r:id="rId38"/>
    <p:sldId id="754" r:id="rId39"/>
    <p:sldId id="755" r:id="rId40"/>
    <p:sldId id="756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2" roundtripDataSignature="AMtx7mg/3hvTeKottIt4GK3zaTVOJR6q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58F2D-BBCD-9D06-3A1E-BF35B3382FB3}" name="Maria Teresa Ramirez Corvera" initials="MC" userId="S::maria.ramirez@mineduc.cl::eede5f6d-bee0-4bc7-a30a-8ddfbf39661c" providerId="AD"/>
  <p188:author id="{47437163-3589-F348-DA9E-57AA60713E8A}" name="Javiera Patricia Martinez Astudillo" initials="JPMA" userId="S::javierap.martinez@mineduc.cl::161b6e9c-15df-4b72-8001-c408e78ecedc" providerId="AD"/>
  <p188:author id="{018513DE-6A48-5101-DBCA-F1DB9A2CD102}" name="Maria Angelica Mena Silva" initials="MS" userId="S::maria.mena@mineduc.cl::d0b16c5f-77a2-463f-9b98-e1d57c4a6d42" providerId="AD"/>
  <p188:author id="{A17AF0FC-BF48-E675-FBA0-2BC2638F096D}" name="Ma.Consuelo Hayden Gallo" initials="MHG" userId="S::consuelo.hayden@mineduc.cl::14ebdc0d-b39f-4d92-b90e-75da0c3cf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C62"/>
    <a:srgbClr val="5C97EE"/>
    <a:srgbClr val="00CC66"/>
    <a:srgbClr val="69E177"/>
    <a:srgbClr val="E8F3F9"/>
    <a:srgbClr val="82C1CE"/>
    <a:srgbClr val="A8EAF7"/>
    <a:srgbClr val="95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D18D2-1184-4016-883B-8FFC1AFCEE31}" v="5" dt="2025-03-24T15:36:55.17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144" Type="http://schemas.openxmlformats.org/officeDocument/2006/relationships/viewProps" Target="viewProps.xml"/><Relationship Id="rId149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14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a Castro Quesada" userId="43ed699357366fd0" providerId="LiveId" clId="{3C8D18D2-1184-4016-883B-8FFC1AFCEE31}"/>
    <pc:docChg chg="undo custSel modSld">
      <pc:chgData name="Ericka Castro Quesada" userId="43ed699357366fd0" providerId="LiveId" clId="{3C8D18D2-1184-4016-883B-8FFC1AFCEE31}" dt="2025-03-24T19:41:59.621" v="175" actId="20577"/>
      <pc:docMkLst>
        <pc:docMk/>
      </pc:docMkLst>
      <pc:sldChg chg="modSp mod">
        <pc:chgData name="Ericka Castro Quesada" userId="43ed699357366fd0" providerId="LiveId" clId="{3C8D18D2-1184-4016-883B-8FFC1AFCEE31}" dt="2025-03-24T19:41:59.621" v="175" actId="20577"/>
        <pc:sldMkLst>
          <pc:docMk/>
          <pc:sldMk cId="2718824995" sldId="432"/>
        </pc:sldMkLst>
        <pc:spChg chg="mod">
          <ac:chgData name="Ericka Castro Quesada" userId="43ed699357366fd0" providerId="LiveId" clId="{3C8D18D2-1184-4016-883B-8FFC1AFCEE31}" dt="2025-03-24T19:41:59.621" v="175" actId="20577"/>
          <ac:spMkLst>
            <pc:docMk/>
            <pc:sldMk cId="2718824995" sldId="432"/>
            <ac:spMk id="5" creationId="{9701051A-B8C3-F10C-F658-9B4043622738}"/>
          </ac:spMkLst>
        </pc:spChg>
      </pc:sldChg>
      <pc:sldChg chg="delDesignElem">
        <pc:chgData name="Ericka Castro Quesada" userId="43ed699357366fd0" providerId="LiveId" clId="{3C8D18D2-1184-4016-883B-8FFC1AFCEE31}" dt="2025-03-24T15:35:27.955" v="0"/>
        <pc:sldMkLst>
          <pc:docMk/>
          <pc:sldMk cId="3192778222" sldId="757"/>
        </pc:sldMkLst>
      </pc:sldChg>
      <pc:sldChg chg="modSp mod">
        <pc:chgData name="Ericka Castro Quesada" userId="43ed699357366fd0" providerId="LiveId" clId="{3C8D18D2-1184-4016-883B-8FFC1AFCEE31}" dt="2025-03-24T15:49:10.056" v="43" actId="20577"/>
        <pc:sldMkLst>
          <pc:docMk/>
          <pc:sldMk cId="3290268738" sldId="771"/>
        </pc:sldMkLst>
        <pc:spChg chg="mod">
          <ac:chgData name="Ericka Castro Quesada" userId="43ed699357366fd0" providerId="LiveId" clId="{3C8D18D2-1184-4016-883B-8FFC1AFCEE31}" dt="2025-03-24T15:49:10.056" v="43" actId="20577"/>
          <ac:spMkLst>
            <pc:docMk/>
            <pc:sldMk cId="3290268738" sldId="771"/>
            <ac:spMk id="2" creationId="{B454D5ED-C6B1-7306-32F8-A92D1B4B1020}"/>
          </ac:spMkLst>
        </pc:spChg>
        <pc:spChg chg="mod">
          <ac:chgData name="Ericka Castro Quesada" userId="43ed699357366fd0" providerId="LiveId" clId="{3C8D18D2-1184-4016-883B-8FFC1AFCEE31}" dt="2025-03-24T15:42:03.021" v="31" actId="20577"/>
          <ac:spMkLst>
            <pc:docMk/>
            <pc:sldMk cId="3290268738" sldId="771"/>
            <ac:spMk id="3" creationId="{6A5A7DDD-0394-8027-03F2-B682FE2AF79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8BF39-6458-4921-BB37-FC553B502C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89D7518-00F5-435B-B33D-D52C8EDC2307}">
      <dgm:prSet phldrT="[Texto]" custT="1"/>
      <dgm:spPr/>
      <dgm:t>
        <a:bodyPr/>
        <a:lstStyle/>
        <a:p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Objetivos del protocolo de actuación en contexto intercultural </a:t>
          </a:r>
        </a:p>
      </dgm:t>
    </dgm:pt>
    <dgm:pt modelId="{669E4411-0B77-47A8-9E4A-0E2C9D319283}" type="parTrans" cxnId="{F60D320D-F6ED-42DC-8E66-B6C94FE65D23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240EB-BBB5-43E1-97FA-A29F402B7C49}" type="sibTrans" cxnId="{F60D320D-F6ED-42DC-8E66-B6C94FE65D23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E1ED0-09D8-4820-9786-4ACC1656D93C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Aportar lineamientos que orienten la comunicación e interacción adecuada entre los actores del medio educativo y social, a fin de implementar una educación intercultural</a:t>
          </a:r>
        </a:p>
      </dgm:t>
    </dgm:pt>
    <dgm:pt modelId="{719522DC-F1E2-474F-8CCD-E5AEE7BDD7BC}" type="parTrans" cxnId="{B5727F0A-8177-4B3C-9E48-3B7ADDAD330F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AD5CC-64D1-4978-94CD-AE798CA6455C}" type="sibTrans" cxnId="{B5727F0A-8177-4B3C-9E48-3B7ADDAD330F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8A156-B65A-48DA-8EBE-17264791FBAB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Facilitar la colaboración entre actores del medio educativo y social en la implementación de la educación intercultural</a:t>
          </a:r>
        </a:p>
      </dgm:t>
    </dgm:pt>
    <dgm:pt modelId="{FAB00FAF-D5A2-4DA1-ACA4-7A78E39FDE45}" type="parTrans" cxnId="{62881747-7D0E-43C3-92E6-793FF022B979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ACD9F-01B5-41C3-850B-24F57FCC794F}" type="sibTrans" cxnId="{62881747-7D0E-43C3-92E6-793FF022B979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26C66-EA98-43A2-B3E1-2A06281D840F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Construir un marco de entendimiento y diálogo educativo, social y cultural, que permita mejorar la implementación de la educación intercultural</a:t>
          </a:r>
          <a:r>
            <a:rPr lang="es-CL" sz="75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7156855-A035-46C6-9709-12534CB98F86}" type="parTrans" cxnId="{71F27C3D-2005-4FD1-99E2-92533D85F766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579A3-59A6-4A7F-A20D-01F272356B53}" type="sibTrans" cxnId="{71F27C3D-2005-4FD1-99E2-92533D85F766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9069E-B22F-4CC9-A186-D8331A118CB5}" type="pres">
      <dgm:prSet presAssocID="{0CE8BF39-6458-4921-BB37-FC553B502C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2B6653-F1D9-4CF2-98E2-E8C874EAFCE6}" type="pres">
      <dgm:prSet presAssocID="{D89D7518-00F5-435B-B33D-D52C8EDC2307}" presName="root1" presStyleCnt="0"/>
      <dgm:spPr/>
    </dgm:pt>
    <dgm:pt modelId="{48EAFA74-A1D6-4CCD-ADF8-0D54FEB5DEFF}" type="pres">
      <dgm:prSet presAssocID="{D89D7518-00F5-435B-B33D-D52C8EDC2307}" presName="LevelOneTextNode" presStyleLbl="node0" presStyleIdx="0" presStyleCnt="1" custScaleX="138278" custLinFactNeighborX="-3917" custLinFactNeighborY="-98">
        <dgm:presLayoutVars>
          <dgm:chPref val="3"/>
        </dgm:presLayoutVars>
      </dgm:prSet>
      <dgm:spPr/>
    </dgm:pt>
    <dgm:pt modelId="{6B0EB8EC-9430-4133-B67D-04B064BBDEA5}" type="pres">
      <dgm:prSet presAssocID="{D89D7518-00F5-435B-B33D-D52C8EDC2307}" presName="level2hierChild" presStyleCnt="0"/>
      <dgm:spPr/>
    </dgm:pt>
    <dgm:pt modelId="{87A4207B-E6A2-4453-AAFE-D80B9189FF18}" type="pres">
      <dgm:prSet presAssocID="{719522DC-F1E2-474F-8CCD-E5AEE7BDD7BC}" presName="conn2-1" presStyleLbl="parChTrans1D2" presStyleIdx="0" presStyleCnt="3"/>
      <dgm:spPr/>
    </dgm:pt>
    <dgm:pt modelId="{63AC2739-0842-410C-8A46-D9849FE5CE60}" type="pres">
      <dgm:prSet presAssocID="{719522DC-F1E2-474F-8CCD-E5AEE7BDD7BC}" presName="connTx" presStyleLbl="parChTrans1D2" presStyleIdx="0" presStyleCnt="3"/>
      <dgm:spPr/>
    </dgm:pt>
    <dgm:pt modelId="{1B9C7DE7-9F07-461A-82A2-860C6C39601B}" type="pres">
      <dgm:prSet presAssocID="{D90E1ED0-09D8-4820-9786-4ACC1656D93C}" presName="root2" presStyleCnt="0"/>
      <dgm:spPr/>
    </dgm:pt>
    <dgm:pt modelId="{D7C9C5F0-588F-4361-AF37-FBFD3BBDE1E2}" type="pres">
      <dgm:prSet presAssocID="{D90E1ED0-09D8-4820-9786-4ACC1656D93C}" presName="LevelTwoTextNode" presStyleLbl="node2" presStyleIdx="0" presStyleCnt="3" custScaleX="138076" custScaleY="139144">
        <dgm:presLayoutVars>
          <dgm:chPref val="3"/>
        </dgm:presLayoutVars>
      </dgm:prSet>
      <dgm:spPr/>
    </dgm:pt>
    <dgm:pt modelId="{A810C21B-FD89-4E5B-A53A-D724DDB35EB1}" type="pres">
      <dgm:prSet presAssocID="{D90E1ED0-09D8-4820-9786-4ACC1656D93C}" presName="level3hierChild" presStyleCnt="0"/>
      <dgm:spPr/>
    </dgm:pt>
    <dgm:pt modelId="{2B742486-C402-4D2F-A676-52FAA4CEA66F}" type="pres">
      <dgm:prSet presAssocID="{FAB00FAF-D5A2-4DA1-ACA4-7A78E39FDE45}" presName="conn2-1" presStyleLbl="parChTrans1D2" presStyleIdx="1" presStyleCnt="3"/>
      <dgm:spPr/>
    </dgm:pt>
    <dgm:pt modelId="{5702F9A1-E7D3-4518-AF82-ED4721D0BA0E}" type="pres">
      <dgm:prSet presAssocID="{FAB00FAF-D5A2-4DA1-ACA4-7A78E39FDE45}" presName="connTx" presStyleLbl="parChTrans1D2" presStyleIdx="1" presStyleCnt="3"/>
      <dgm:spPr/>
    </dgm:pt>
    <dgm:pt modelId="{3AE49359-24E2-4AD3-B393-260F80EF2EEC}" type="pres">
      <dgm:prSet presAssocID="{EFB8A156-B65A-48DA-8EBE-17264791FBAB}" presName="root2" presStyleCnt="0"/>
      <dgm:spPr/>
    </dgm:pt>
    <dgm:pt modelId="{199E7290-5451-425E-B688-74A8ED7D4F43}" type="pres">
      <dgm:prSet presAssocID="{EFB8A156-B65A-48DA-8EBE-17264791FBAB}" presName="LevelTwoTextNode" presStyleLbl="node2" presStyleIdx="1" presStyleCnt="3" custScaleX="132186" custScaleY="133702">
        <dgm:presLayoutVars>
          <dgm:chPref val="3"/>
        </dgm:presLayoutVars>
      </dgm:prSet>
      <dgm:spPr/>
    </dgm:pt>
    <dgm:pt modelId="{2EF12225-6E12-434F-833D-594BF1D19E24}" type="pres">
      <dgm:prSet presAssocID="{EFB8A156-B65A-48DA-8EBE-17264791FBAB}" presName="level3hierChild" presStyleCnt="0"/>
      <dgm:spPr/>
    </dgm:pt>
    <dgm:pt modelId="{B0E83C05-E87D-4C02-95B0-66436773AB68}" type="pres">
      <dgm:prSet presAssocID="{F7156855-A035-46C6-9709-12534CB98F86}" presName="conn2-1" presStyleLbl="parChTrans1D2" presStyleIdx="2" presStyleCnt="3"/>
      <dgm:spPr/>
    </dgm:pt>
    <dgm:pt modelId="{6AA6CC37-B014-4E2F-A051-973ABAFF769B}" type="pres">
      <dgm:prSet presAssocID="{F7156855-A035-46C6-9709-12534CB98F86}" presName="connTx" presStyleLbl="parChTrans1D2" presStyleIdx="2" presStyleCnt="3"/>
      <dgm:spPr/>
    </dgm:pt>
    <dgm:pt modelId="{24A6C9AA-1217-4FC5-99B1-A6AB2690E8BB}" type="pres">
      <dgm:prSet presAssocID="{DDF26C66-EA98-43A2-B3E1-2A06281D840F}" presName="root2" presStyleCnt="0"/>
      <dgm:spPr/>
    </dgm:pt>
    <dgm:pt modelId="{5479DA03-CF5D-4D71-BE3A-D142BC883F1F}" type="pres">
      <dgm:prSet presAssocID="{DDF26C66-EA98-43A2-B3E1-2A06281D840F}" presName="LevelTwoTextNode" presStyleLbl="node2" presStyleIdx="2" presStyleCnt="3" custScaleX="129831" custScaleY="137366">
        <dgm:presLayoutVars>
          <dgm:chPref val="3"/>
        </dgm:presLayoutVars>
      </dgm:prSet>
      <dgm:spPr/>
    </dgm:pt>
    <dgm:pt modelId="{B170A536-DBE8-417B-B2DB-4681A0BE90A9}" type="pres">
      <dgm:prSet presAssocID="{DDF26C66-EA98-43A2-B3E1-2A06281D840F}" presName="level3hierChild" presStyleCnt="0"/>
      <dgm:spPr/>
    </dgm:pt>
  </dgm:ptLst>
  <dgm:cxnLst>
    <dgm:cxn modelId="{C4EEC203-F501-4171-83B7-65AA9D57AE39}" type="presOf" srcId="{FAB00FAF-D5A2-4DA1-ACA4-7A78E39FDE45}" destId="{2B742486-C402-4D2F-A676-52FAA4CEA66F}" srcOrd="0" destOrd="0" presId="urn:microsoft.com/office/officeart/2008/layout/HorizontalMultiLevelHierarchy"/>
    <dgm:cxn modelId="{B5727F0A-8177-4B3C-9E48-3B7ADDAD330F}" srcId="{D89D7518-00F5-435B-B33D-D52C8EDC2307}" destId="{D90E1ED0-09D8-4820-9786-4ACC1656D93C}" srcOrd="0" destOrd="0" parTransId="{719522DC-F1E2-474F-8CCD-E5AEE7BDD7BC}" sibTransId="{AD6AD5CC-64D1-4978-94CD-AE798CA6455C}"/>
    <dgm:cxn modelId="{F60D320D-F6ED-42DC-8E66-B6C94FE65D23}" srcId="{0CE8BF39-6458-4921-BB37-FC553B502C58}" destId="{D89D7518-00F5-435B-B33D-D52C8EDC2307}" srcOrd="0" destOrd="0" parTransId="{669E4411-0B77-47A8-9E4A-0E2C9D319283}" sibTransId="{C15240EB-BBB5-43E1-97FA-A29F402B7C49}"/>
    <dgm:cxn modelId="{FB32F028-3304-492F-84FA-9337808320D5}" type="presOf" srcId="{F7156855-A035-46C6-9709-12534CB98F86}" destId="{6AA6CC37-B014-4E2F-A051-973ABAFF769B}" srcOrd="1" destOrd="0" presId="urn:microsoft.com/office/officeart/2008/layout/HorizontalMultiLevelHierarchy"/>
    <dgm:cxn modelId="{D94FDD3B-B9E3-4042-B4BB-62C679E7228F}" type="presOf" srcId="{DDF26C66-EA98-43A2-B3E1-2A06281D840F}" destId="{5479DA03-CF5D-4D71-BE3A-D142BC883F1F}" srcOrd="0" destOrd="0" presId="urn:microsoft.com/office/officeart/2008/layout/HorizontalMultiLevelHierarchy"/>
    <dgm:cxn modelId="{71F27C3D-2005-4FD1-99E2-92533D85F766}" srcId="{D89D7518-00F5-435B-B33D-D52C8EDC2307}" destId="{DDF26C66-EA98-43A2-B3E1-2A06281D840F}" srcOrd="2" destOrd="0" parTransId="{F7156855-A035-46C6-9709-12534CB98F86}" sibTransId="{B17579A3-59A6-4A7F-A20D-01F272356B53}"/>
    <dgm:cxn modelId="{FDA48746-8262-4EEC-AA8E-EB2FA29993F2}" type="presOf" srcId="{F7156855-A035-46C6-9709-12534CB98F86}" destId="{B0E83C05-E87D-4C02-95B0-66436773AB68}" srcOrd="0" destOrd="0" presId="urn:microsoft.com/office/officeart/2008/layout/HorizontalMultiLevelHierarchy"/>
    <dgm:cxn modelId="{62881747-7D0E-43C3-92E6-793FF022B979}" srcId="{D89D7518-00F5-435B-B33D-D52C8EDC2307}" destId="{EFB8A156-B65A-48DA-8EBE-17264791FBAB}" srcOrd="1" destOrd="0" parTransId="{FAB00FAF-D5A2-4DA1-ACA4-7A78E39FDE45}" sibTransId="{B15ACD9F-01B5-41C3-850B-24F57FCC794F}"/>
    <dgm:cxn modelId="{D079EB4C-7E32-48E1-AEEA-657A1B3E8E09}" type="presOf" srcId="{719522DC-F1E2-474F-8CCD-E5AEE7BDD7BC}" destId="{63AC2739-0842-410C-8A46-D9849FE5CE60}" srcOrd="1" destOrd="0" presId="urn:microsoft.com/office/officeart/2008/layout/HorizontalMultiLevelHierarchy"/>
    <dgm:cxn modelId="{4BF7057F-F5AB-4E53-9A6B-AA3E56D7319A}" type="presOf" srcId="{EFB8A156-B65A-48DA-8EBE-17264791FBAB}" destId="{199E7290-5451-425E-B688-74A8ED7D4F43}" srcOrd="0" destOrd="0" presId="urn:microsoft.com/office/officeart/2008/layout/HorizontalMultiLevelHierarchy"/>
    <dgm:cxn modelId="{4F3CDB7F-3EC0-4A31-9C05-F861D12F9196}" type="presOf" srcId="{D90E1ED0-09D8-4820-9786-4ACC1656D93C}" destId="{D7C9C5F0-588F-4361-AF37-FBFD3BBDE1E2}" srcOrd="0" destOrd="0" presId="urn:microsoft.com/office/officeart/2008/layout/HorizontalMultiLevelHierarchy"/>
    <dgm:cxn modelId="{BCBCE186-01DF-4E9B-968C-9E2E3BD7E391}" type="presOf" srcId="{D89D7518-00F5-435B-B33D-D52C8EDC2307}" destId="{48EAFA74-A1D6-4CCD-ADF8-0D54FEB5DEFF}" srcOrd="0" destOrd="0" presId="urn:microsoft.com/office/officeart/2008/layout/HorizontalMultiLevelHierarchy"/>
    <dgm:cxn modelId="{436F4189-AC1E-4380-90B5-3B3C7A4563F2}" type="presOf" srcId="{0CE8BF39-6458-4921-BB37-FC553B502C58}" destId="{2789069E-B22F-4CC9-A186-D8331A118CB5}" srcOrd="0" destOrd="0" presId="urn:microsoft.com/office/officeart/2008/layout/HorizontalMultiLevelHierarchy"/>
    <dgm:cxn modelId="{A2B24D9D-90FA-41A4-8ED9-5FE7200D6384}" type="presOf" srcId="{719522DC-F1E2-474F-8CCD-E5AEE7BDD7BC}" destId="{87A4207B-E6A2-4453-AAFE-D80B9189FF18}" srcOrd="0" destOrd="0" presId="urn:microsoft.com/office/officeart/2008/layout/HorizontalMultiLevelHierarchy"/>
    <dgm:cxn modelId="{277464B1-25C8-4239-AC02-A59A3CD086D3}" type="presOf" srcId="{FAB00FAF-D5A2-4DA1-ACA4-7A78E39FDE45}" destId="{5702F9A1-E7D3-4518-AF82-ED4721D0BA0E}" srcOrd="1" destOrd="0" presId="urn:microsoft.com/office/officeart/2008/layout/HorizontalMultiLevelHierarchy"/>
    <dgm:cxn modelId="{D85C312E-8618-4130-84C1-99888F986BF5}" type="presParOf" srcId="{2789069E-B22F-4CC9-A186-D8331A118CB5}" destId="{332B6653-F1D9-4CF2-98E2-E8C874EAFCE6}" srcOrd="0" destOrd="0" presId="urn:microsoft.com/office/officeart/2008/layout/HorizontalMultiLevelHierarchy"/>
    <dgm:cxn modelId="{42AA7FE2-19E3-4FE7-B17B-B31F2E606C00}" type="presParOf" srcId="{332B6653-F1D9-4CF2-98E2-E8C874EAFCE6}" destId="{48EAFA74-A1D6-4CCD-ADF8-0D54FEB5DEFF}" srcOrd="0" destOrd="0" presId="urn:microsoft.com/office/officeart/2008/layout/HorizontalMultiLevelHierarchy"/>
    <dgm:cxn modelId="{83A442A3-E191-4E36-9984-771469FB4859}" type="presParOf" srcId="{332B6653-F1D9-4CF2-98E2-E8C874EAFCE6}" destId="{6B0EB8EC-9430-4133-B67D-04B064BBDEA5}" srcOrd="1" destOrd="0" presId="urn:microsoft.com/office/officeart/2008/layout/HorizontalMultiLevelHierarchy"/>
    <dgm:cxn modelId="{9DC7D725-8B79-485F-9566-8370339D0154}" type="presParOf" srcId="{6B0EB8EC-9430-4133-B67D-04B064BBDEA5}" destId="{87A4207B-E6A2-4453-AAFE-D80B9189FF18}" srcOrd="0" destOrd="0" presId="urn:microsoft.com/office/officeart/2008/layout/HorizontalMultiLevelHierarchy"/>
    <dgm:cxn modelId="{74DD7AD2-1BF7-4786-8E89-12702A91ABAF}" type="presParOf" srcId="{87A4207B-E6A2-4453-AAFE-D80B9189FF18}" destId="{63AC2739-0842-410C-8A46-D9849FE5CE60}" srcOrd="0" destOrd="0" presId="urn:microsoft.com/office/officeart/2008/layout/HorizontalMultiLevelHierarchy"/>
    <dgm:cxn modelId="{74790548-6CDA-4C76-88B2-A454DC36ED4D}" type="presParOf" srcId="{6B0EB8EC-9430-4133-B67D-04B064BBDEA5}" destId="{1B9C7DE7-9F07-461A-82A2-860C6C39601B}" srcOrd="1" destOrd="0" presId="urn:microsoft.com/office/officeart/2008/layout/HorizontalMultiLevelHierarchy"/>
    <dgm:cxn modelId="{CEAA1E60-AEC1-46FD-894D-6D0B558EF066}" type="presParOf" srcId="{1B9C7DE7-9F07-461A-82A2-860C6C39601B}" destId="{D7C9C5F0-588F-4361-AF37-FBFD3BBDE1E2}" srcOrd="0" destOrd="0" presId="urn:microsoft.com/office/officeart/2008/layout/HorizontalMultiLevelHierarchy"/>
    <dgm:cxn modelId="{E2654EED-78CA-411F-BA92-05A6ABFEF718}" type="presParOf" srcId="{1B9C7DE7-9F07-461A-82A2-860C6C39601B}" destId="{A810C21B-FD89-4E5B-A53A-D724DDB35EB1}" srcOrd="1" destOrd="0" presId="urn:microsoft.com/office/officeart/2008/layout/HorizontalMultiLevelHierarchy"/>
    <dgm:cxn modelId="{0AAF16EB-E256-4557-BBF6-19A2388F11FF}" type="presParOf" srcId="{6B0EB8EC-9430-4133-B67D-04B064BBDEA5}" destId="{2B742486-C402-4D2F-A676-52FAA4CEA66F}" srcOrd="2" destOrd="0" presId="urn:microsoft.com/office/officeart/2008/layout/HorizontalMultiLevelHierarchy"/>
    <dgm:cxn modelId="{A22EB916-3753-4099-B211-9EFC0A69C7B4}" type="presParOf" srcId="{2B742486-C402-4D2F-A676-52FAA4CEA66F}" destId="{5702F9A1-E7D3-4518-AF82-ED4721D0BA0E}" srcOrd="0" destOrd="0" presId="urn:microsoft.com/office/officeart/2008/layout/HorizontalMultiLevelHierarchy"/>
    <dgm:cxn modelId="{846FD3F6-FAEF-496B-A4D0-A62D6C79F3B9}" type="presParOf" srcId="{6B0EB8EC-9430-4133-B67D-04B064BBDEA5}" destId="{3AE49359-24E2-4AD3-B393-260F80EF2EEC}" srcOrd="3" destOrd="0" presId="urn:microsoft.com/office/officeart/2008/layout/HorizontalMultiLevelHierarchy"/>
    <dgm:cxn modelId="{459E942C-B8E8-4935-8613-7DD927D941FD}" type="presParOf" srcId="{3AE49359-24E2-4AD3-B393-260F80EF2EEC}" destId="{199E7290-5451-425E-B688-74A8ED7D4F43}" srcOrd="0" destOrd="0" presId="urn:microsoft.com/office/officeart/2008/layout/HorizontalMultiLevelHierarchy"/>
    <dgm:cxn modelId="{EE9C09D2-D965-4A3F-8F69-2E7236F7C35B}" type="presParOf" srcId="{3AE49359-24E2-4AD3-B393-260F80EF2EEC}" destId="{2EF12225-6E12-434F-833D-594BF1D19E24}" srcOrd="1" destOrd="0" presId="urn:microsoft.com/office/officeart/2008/layout/HorizontalMultiLevelHierarchy"/>
    <dgm:cxn modelId="{2351D51F-454F-474F-B9AC-E515C59A814A}" type="presParOf" srcId="{6B0EB8EC-9430-4133-B67D-04B064BBDEA5}" destId="{B0E83C05-E87D-4C02-95B0-66436773AB68}" srcOrd="4" destOrd="0" presId="urn:microsoft.com/office/officeart/2008/layout/HorizontalMultiLevelHierarchy"/>
    <dgm:cxn modelId="{6B070AA8-9E7C-4164-9EEC-74737F387484}" type="presParOf" srcId="{B0E83C05-E87D-4C02-95B0-66436773AB68}" destId="{6AA6CC37-B014-4E2F-A051-973ABAFF769B}" srcOrd="0" destOrd="0" presId="urn:microsoft.com/office/officeart/2008/layout/HorizontalMultiLevelHierarchy"/>
    <dgm:cxn modelId="{D8832C0A-BE98-46BA-BEB7-7EB2D3201FE3}" type="presParOf" srcId="{6B0EB8EC-9430-4133-B67D-04B064BBDEA5}" destId="{24A6C9AA-1217-4FC5-99B1-A6AB2690E8BB}" srcOrd="5" destOrd="0" presId="urn:microsoft.com/office/officeart/2008/layout/HorizontalMultiLevelHierarchy"/>
    <dgm:cxn modelId="{5402AFDA-7E8D-4359-AF5B-09651CBBF15D}" type="presParOf" srcId="{24A6C9AA-1217-4FC5-99B1-A6AB2690E8BB}" destId="{5479DA03-CF5D-4D71-BE3A-D142BC883F1F}" srcOrd="0" destOrd="0" presId="urn:microsoft.com/office/officeart/2008/layout/HorizontalMultiLevelHierarchy"/>
    <dgm:cxn modelId="{F0E18187-423C-46B6-B9B2-BD5E6445DD2E}" type="presParOf" srcId="{24A6C9AA-1217-4FC5-99B1-A6AB2690E8BB}" destId="{B170A536-DBE8-417B-B2DB-4681A0BE90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00000" custLinFactNeighborX="6424" custLinFactNeighborY="4904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Climas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prácticas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inclusivas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acogedoras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que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potencia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pertenencia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trabajo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colaborativo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cada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miembro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educativa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reconocimiento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diversos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contextos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linguisticos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culturales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territoriales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estudiantes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sus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familias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Mirada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crítica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reflexiva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sobre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proceso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que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conlleva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quehacer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formativo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Vínculos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fuertes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familia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- escuela-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 </a:t>
          </a: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00000" custLinFactNeighborX="5594" custLinFactNeighborY="-2656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Contribuye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una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vision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integral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holística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mundo</a:t>
          </a:r>
          <a:endParaRPr lang="en-US" sz="1800" dirty="0">
            <a:solidFill>
              <a:schemeClr val="bg1"/>
            </a:solidFill>
            <a:latin typeface="Aptos" panose="020B0004020202020204" pitchFamily="34" charset="0"/>
          </a:endParaRPr>
        </a:p>
        <a:p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Reducción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prejuicios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estereotipos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fortalecimiento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comprensión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mutuo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cohesión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social.</a:t>
          </a:r>
        </a:p>
        <a:p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Una forma de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relacionarse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consigo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mismo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, con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otros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con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su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entorno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natural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desde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cuidado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 y el </a:t>
          </a:r>
          <a:r>
            <a:rPr lang="en-US" sz="18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dirty="0">
              <a:solidFill>
                <a:schemeClr val="bg1"/>
              </a:solidFill>
              <a:latin typeface="Aptos" panose="020B0004020202020204" pitchFamily="34" charset="0"/>
            </a:rPr>
            <a:t>. </a:t>
          </a: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10978" custLinFactNeighborX="6032" custLinFactNeighborY="-3605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83C05-E87D-4C02-95B0-66436773AB68}">
      <dsp:nvSpPr>
        <dsp:cNvPr id="0" name=""/>
        <dsp:cNvSpPr/>
      </dsp:nvSpPr>
      <dsp:spPr>
        <a:xfrm>
          <a:off x="2191335" y="1634162"/>
          <a:ext cx="431687" cy="100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843" y="0"/>
              </a:lnTo>
              <a:lnTo>
                <a:pt x="215843" y="1005603"/>
              </a:lnTo>
              <a:lnTo>
                <a:pt x="431687" y="1005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820" y="2109605"/>
        <a:ext cx="54717" cy="54717"/>
      </dsp:txXfrm>
    </dsp:sp>
    <dsp:sp modelId="{2B742486-C402-4D2F-A676-52FAA4CEA66F}">
      <dsp:nvSpPr>
        <dsp:cNvPr id="0" name=""/>
        <dsp:cNvSpPr/>
      </dsp:nvSpPr>
      <dsp:spPr>
        <a:xfrm>
          <a:off x="2191335" y="1588442"/>
          <a:ext cx="4316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843" y="45720"/>
              </a:lnTo>
              <a:lnTo>
                <a:pt x="215843" y="54436"/>
              </a:lnTo>
              <a:lnTo>
                <a:pt x="431687" y="54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6384" y="1623368"/>
        <a:ext cx="21588" cy="21588"/>
      </dsp:txXfrm>
    </dsp:sp>
    <dsp:sp modelId="{87A4207B-E6A2-4453-AAFE-D80B9189FF18}">
      <dsp:nvSpPr>
        <dsp:cNvPr id="0" name=""/>
        <dsp:cNvSpPr/>
      </dsp:nvSpPr>
      <dsp:spPr>
        <a:xfrm>
          <a:off x="2191335" y="640472"/>
          <a:ext cx="431687" cy="993690"/>
        </a:xfrm>
        <a:custGeom>
          <a:avLst/>
          <a:gdLst/>
          <a:ahLst/>
          <a:cxnLst/>
          <a:rect l="0" t="0" r="0" b="0"/>
          <a:pathLst>
            <a:path>
              <a:moveTo>
                <a:pt x="0" y="993690"/>
              </a:moveTo>
              <a:lnTo>
                <a:pt x="215843" y="993690"/>
              </a:lnTo>
              <a:lnTo>
                <a:pt x="215843" y="0"/>
              </a:lnTo>
              <a:lnTo>
                <a:pt x="4316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0093" y="1110232"/>
        <a:ext cx="54170" cy="54170"/>
      </dsp:txXfrm>
    </dsp:sp>
    <dsp:sp modelId="{48EAFA74-A1D6-4CCD-ADF8-0D54FEB5DEFF}">
      <dsp:nvSpPr>
        <dsp:cNvPr id="0" name=""/>
        <dsp:cNvSpPr/>
      </dsp:nvSpPr>
      <dsp:spPr>
        <a:xfrm rot="16200000">
          <a:off x="127832" y="1204821"/>
          <a:ext cx="3268325" cy="858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Objetivos del protocolo de actuación en contexto intercultural </a:t>
          </a:r>
        </a:p>
      </dsp:txBody>
      <dsp:txXfrm>
        <a:off x="127832" y="1204821"/>
        <a:ext cx="3268325" cy="858681"/>
      </dsp:txXfrm>
    </dsp:sp>
    <dsp:sp modelId="{D7C9C5F0-588F-4361-AF37-FBFD3BBDE1E2}">
      <dsp:nvSpPr>
        <dsp:cNvPr id="0" name=""/>
        <dsp:cNvSpPr/>
      </dsp:nvSpPr>
      <dsp:spPr>
        <a:xfrm>
          <a:off x="2623023" y="208442"/>
          <a:ext cx="2812359" cy="864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Aportar lineamientos que orienten la comunicación e interacción adecuada entre los actores del medio educativo y social, a fin de implementar una educación intercultural</a:t>
          </a:r>
        </a:p>
      </dsp:txBody>
      <dsp:txXfrm>
        <a:off x="2623023" y="208442"/>
        <a:ext cx="2812359" cy="864058"/>
      </dsp:txXfrm>
    </dsp:sp>
    <dsp:sp modelId="{199E7290-5451-425E-B688-74A8ED7D4F43}">
      <dsp:nvSpPr>
        <dsp:cNvPr id="0" name=""/>
        <dsp:cNvSpPr/>
      </dsp:nvSpPr>
      <dsp:spPr>
        <a:xfrm>
          <a:off x="2623023" y="1227746"/>
          <a:ext cx="2692391" cy="83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Facilitar la colaboración entre actores del medio educativo y social en la implementación de la educación intercultural</a:t>
          </a:r>
        </a:p>
      </dsp:txBody>
      <dsp:txXfrm>
        <a:off x="2623023" y="1227746"/>
        <a:ext cx="2692391" cy="830265"/>
      </dsp:txXfrm>
    </dsp:sp>
    <dsp:sp modelId="{5479DA03-CF5D-4D71-BE3A-D142BC883F1F}">
      <dsp:nvSpPr>
        <dsp:cNvPr id="0" name=""/>
        <dsp:cNvSpPr/>
      </dsp:nvSpPr>
      <dsp:spPr>
        <a:xfrm>
          <a:off x="2623023" y="2213257"/>
          <a:ext cx="2644424" cy="853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Construir un marco de entendimiento y diálogo educativo, social y cultural, que permita mejorar la implementación de la educación intercultural</a:t>
          </a:r>
          <a:r>
            <a:rPr lang="es-CL" sz="75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623023" y="2213257"/>
        <a:ext cx="2644424" cy="853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5309" y="880814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078" y="0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  <a:endParaRPr lang="en-US" sz="3100" kern="1200" dirty="0"/>
        </a:p>
      </dsp:txBody>
      <dsp:txXfrm>
        <a:off x="4977138" y="222060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633424" y="1789672"/>
          <a:ext cx="9777630" cy="30098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70" tIns="165100" rIns="771270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633424" y="2391637"/>
        <a:ext cx="9777630" cy="2407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10614" y="328311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609" y="-429842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  <a:endParaRPr lang="en-US" sz="3100" kern="1200" dirty="0"/>
        </a:p>
      </dsp:txBody>
      <dsp:txXfrm>
        <a:off x="4977669" y="-207782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556507" y="1090109"/>
          <a:ext cx="9758543" cy="356265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5" tIns="165100" rIns="76976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Climas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prácticas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inclusivas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acogedoras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que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potencia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pertenencia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trabajo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colaborativo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cada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miembro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educativa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reconocimiento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diversos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contextos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linguisticos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culturales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territoriales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estudiantes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sus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familias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Mirada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crítica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reflexiva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sobre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proceso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que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conlleva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quehacer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formativo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Vínculos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fuertes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entre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familia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- escuela-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comunidad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 </a:t>
          </a:r>
        </a:p>
      </dsp:txBody>
      <dsp:txXfrm>
        <a:off x="556507" y="1802639"/>
        <a:ext cx="9758543" cy="2850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10614" y="792568"/>
          <a:ext cx="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609" y="0"/>
          <a:ext cx="1516320" cy="1516320"/>
        </a:xfrm>
        <a:prstGeom prst="ellipse">
          <a:avLst/>
        </a:prstGeom>
        <a:solidFill>
          <a:srgbClr val="ED7E33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  <a:endParaRPr lang="en-US" sz="6000" kern="1200" dirty="0"/>
        </a:p>
      </dsp:txBody>
      <dsp:txXfrm>
        <a:off x="4977669" y="222060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599825" y="1636708"/>
          <a:ext cx="9768082" cy="2496507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17" tIns="165100" rIns="770517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Contribuye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una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vision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más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integral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holística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mundo</a:t>
          </a:r>
          <a:endParaRPr lang="en-US" sz="1800" kern="1200" dirty="0">
            <a:solidFill>
              <a:schemeClr val="bg1"/>
            </a:solidFill>
            <a:latin typeface="Aptos" panose="020B00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Reducción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prejuicios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estereotipos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fortalecimiento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de la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comprensión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mutuo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cohesión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social.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Una forma de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relacionarse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consigo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mismo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, con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los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otros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con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su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entorno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natural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desde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cuidado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 y el </a:t>
          </a:r>
          <a:r>
            <a:rPr lang="en-US" sz="1800" kern="1200" dirty="0" err="1">
              <a:solidFill>
                <a:schemeClr val="bg1"/>
              </a:solidFill>
              <a:latin typeface="Aptos" panose="020B0004020202020204" pitchFamily="34" charset="0"/>
            </a:rPr>
            <a:t>respeto</a:t>
          </a:r>
          <a:r>
            <a:rPr lang="en-US" sz="1800" kern="1200" dirty="0">
              <a:solidFill>
                <a:schemeClr val="bg1"/>
              </a:solidFill>
              <a:latin typeface="Aptos" panose="020B0004020202020204" pitchFamily="34" charset="0"/>
            </a:rPr>
            <a:t>. </a:t>
          </a:r>
        </a:p>
      </dsp:txBody>
      <dsp:txXfrm>
        <a:off x="599825" y="2136009"/>
        <a:ext cx="9768082" cy="199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1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64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93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09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77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23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89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0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8A27-B09F-651B-6A5D-A357967B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C2744B-5B04-49A0-1978-497F1E0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48C79-650A-4431-C07B-F92AFD1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8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Contenido del set “ construyendo comunidad educativa intercultural </a:t>
            </a:r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9E7D893E-65F4-15C8-656B-1CA1BED5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69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4">
            <a:extLst>
              <a:ext uri="{FF2B5EF4-FFF2-40B4-BE49-F238E27FC236}">
                <a16:creationId xmlns:a16="http://schemas.microsoft.com/office/drawing/2014/main" id="{78B37A07-D546-7E6F-F7A5-03BF38AABCF9}"/>
              </a:ext>
            </a:extLst>
          </p:cNvPr>
          <p:cNvSpPr txBox="1"/>
          <p:nvPr/>
        </p:nvSpPr>
        <p:spPr>
          <a:xfrm>
            <a:off x="4783741" y="1868224"/>
            <a:ext cx="5142368" cy="458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Tiene el objetivo de entregar orientaciones en relación a promover que la educación intercultural sea un proyecto formativo de la escuela, organizado, validado y sustentable en el tiempo.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Para ello entrega recomendaciones a cada uno de los instrumentos de gestión y de los espacios de gestión/participación. </a:t>
            </a:r>
          </a:p>
        </p:txBody>
      </p:sp>
      <p:pic>
        <p:nvPicPr>
          <p:cNvPr id="5" name="Google Shape;97;p1">
            <a:extLst>
              <a:ext uri="{FF2B5EF4-FFF2-40B4-BE49-F238E27FC236}">
                <a16:creationId xmlns:a16="http://schemas.microsoft.com/office/drawing/2014/main" id="{FBAC972F-D32D-562C-56A6-0B1B22A05C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2692" y="422465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41524E7-EA6E-48B0-9DD4-CF04AB6758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6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14A5772-FF3B-C347-160D-7C6FE37C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9" y="900774"/>
            <a:ext cx="8925075" cy="50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Elementos clave del protocolo vinculo familia – escuela –comunidad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6B69325-244F-6128-5135-A92B01126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7" y="1725619"/>
            <a:ext cx="3797909" cy="4921406"/>
          </a:xfrm>
          <a:prstGeom prst="rect">
            <a:avLst/>
          </a:prstGeom>
        </p:spPr>
      </p:pic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4AF7FA2F-4054-91B9-1071-F5C7B205E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035" y="1725619"/>
            <a:ext cx="4412854" cy="49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23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4">
            <a:extLst>
              <a:ext uri="{FF2B5EF4-FFF2-40B4-BE49-F238E27FC236}">
                <a16:creationId xmlns:a16="http://schemas.microsoft.com/office/drawing/2014/main" id="{C5B1435C-6302-4EC6-2572-1B80C2A23716}"/>
              </a:ext>
            </a:extLst>
          </p:cNvPr>
          <p:cNvSpPr txBox="1"/>
          <p:nvPr/>
        </p:nvSpPr>
        <p:spPr>
          <a:xfrm>
            <a:off x="4769087" y="1273629"/>
            <a:ext cx="6638280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 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Permite repensar nuevas formas de vinculación y trabajo participativo para la </a:t>
            </a:r>
            <a:r>
              <a:rPr kumimoji="0" lang="es-CL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 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co-construcción</a:t>
            </a:r>
            <a:r>
              <a:rPr kumimoji="0" lang="es-CL" sz="24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 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 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Propone rutas reflexivas y acciones concretas  que promueven el </a:t>
            </a:r>
            <a:r>
              <a:rPr kumimoji="0" lang="es-CL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 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trabaj</a:t>
            </a:r>
            <a:r>
              <a:rPr lang="es-CL" sz="2400" i="1" dirty="0">
                <a:solidFill>
                  <a:srgbClr val="4472C4">
                    <a:lumMod val="75000"/>
                  </a:srgb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o reciproco y complementario.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400" i="1" dirty="0">
                <a:solidFill>
                  <a:srgbClr val="4472C4">
                    <a:lumMod val="75000"/>
                  </a:srgb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Releva y valora el conocimiento y saberes que existen en los actores del medio social al cual esta  vinculada la escuela.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Google Shape;97;p1">
            <a:extLst>
              <a:ext uri="{FF2B5EF4-FFF2-40B4-BE49-F238E27FC236}">
                <a16:creationId xmlns:a16="http://schemas.microsoft.com/office/drawing/2014/main" id="{975F8D53-9771-50A3-90BE-A0A3598A96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2692" y="422465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570C827E-5383-08B5-D71B-083412D15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7335">
            <a:off x="7511939" y="5220771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">
            <a:extLst>
              <a:ext uri="{FF2B5EF4-FFF2-40B4-BE49-F238E27FC236}">
                <a16:creationId xmlns:a16="http://schemas.microsoft.com/office/drawing/2014/main" id="{123B6277-5B68-3702-D716-3129B44890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723" y="5139888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73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Elementos clave del protocolo vinculo familia – escuela –comunidad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932875" y="1577059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rot="10800000" flipV="1">
            <a:off x="1741713" y="1997515"/>
            <a:ext cx="9264895" cy="398962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069941" y="2148953"/>
            <a:ext cx="6337425" cy="43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BAAFEFD-00F0-CFA4-DAB1-16D94D711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182721"/>
              </p:ext>
            </p:extLst>
          </p:nvPr>
        </p:nvGraphicFramePr>
        <p:xfrm>
          <a:off x="4343399" y="2125232"/>
          <a:ext cx="6792361" cy="327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1283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ACFF4B94-81C1-86EC-2AF5-C0588E77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53" y="3429000"/>
            <a:ext cx="2405556" cy="3124101"/>
          </a:xfrm>
          <a:prstGeom prst="rect">
            <a:avLst/>
          </a:prstGeom>
        </p:spPr>
      </p:pic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C2E5516-7976-2124-FEE7-B2538726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21" y="277165"/>
            <a:ext cx="2202526" cy="2879120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57C2F1C-8874-8F49-5073-AF71551E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435" y="190123"/>
            <a:ext cx="2079595" cy="2534970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875F801-28D8-C19A-E976-3AEC257E7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03" y="320517"/>
            <a:ext cx="2666683" cy="3452021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A89B5A-9CA2-2988-790B-092CDEAF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089" y="4135181"/>
            <a:ext cx="1997145" cy="25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8F931E-3499-A071-9E6E-FA8D0092929C}"/>
              </a:ext>
            </a:extLst>
          </p:cNvPr>
          <p:cNvSpPr txBox="1"/>
          <p:nvPr/>
        </p:nvSpPr>
        <p:spPr>
          <a:xfrm>
            <a:off x="544794" y="496608"/>
            <a:ext cx="609742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ptos" panose="020B0004020202020204" pitchFamily="34" charset="0"/>
              </a:rPr>
              <a:t>La </a:t>
            </a:r>
            <a:r>
              <a:rPr lang="en-US" sz="1800" dirty="0" err="1">
                <a:latin typeface="Aptos" panose="020B0004020202020204" pitchFamily="34" charset="0"/>
              </a:rPr>
              <a:t>Educación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3A427464-9639-369B-94DD-ED47F3B4505F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los y las </a:t>
            </a:r>
            <a:r>
              <a:rPr lang="en-US" sz="2000" b="1" u="sng" dirty="0" err="1">
                <a:latin typeface="Aptos" panose="020B0004020202020204" pitchFamily="34" charset="0"/>
              </a:rPr>
              <a:t>estudiantes</a:t>
            </a:r>
            <a:endParaRPr lang="en-US" sz="2000" b="1" u="sng" dirty="0">
              <a:latin typeface="Aptos" panose="020B0004020202020204" pitchFamily="34" charset="0"/>
            </a:endParaRP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262599A3-AC23-5D4E-D787-A22C71D66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318181"/>
              </p:ext>
            </p:extLst>
          </p:nvPr>
        </p:nvGraphicFramePr>
        <p:xfrm>
          <a:off x="421563" y="1742816"/>
          <a:ext cx="10874654" cy="479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97835153-A8F2-7195-C80F-1F4C85C1D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116994" y="1556350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93C7B-1264-DDA9-F6A0-A78C28FB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2A3C36-93D0-3E80-2FB7-5B76F70F86FB}"/>
              </a:ext>
            </a:extLst>
          </p:cNvPr>
          <p:cNvSpPr txBox="1"/>
          <p:nvPr/>
        </p:nvSpPr>
        <p:spPr>
          <a:xfrm>
            <a:off x="544794" y="496608"/>
            <a:ext cx="609742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venir Next LT Pro" panose="020B0504020202020204" pitchFamily="34" charset="0"/>
              </a:rPr>
              <a:t>La </a:t>
            </a:r>
            <a:r>
              <a:rPr lang="en-US" sz="1800" dirty="0" err="1">
                <a:latin typeface="Avenir Next LT Pro" panose="020B0504020202020204" pitchFamily="34" charset="0"/>
              </a:rPr>
              <a:t>E</a:t>
            </a:r>
            <a:r>
              <a:rPr lang="en-US" sz="1800" dirty="0" err="1">
                <a:latin typeface="Aptos" panose="020B0004020202020204" pitchFamily="34" charset="0"/>
              </a:rPr>
              <a:t>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8AAAA35-CD91-944B-A6CF-FBCB6F005273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las comunidades educativas </a:t>
            </a: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36660B99-0921-9A39-0194-618323566065}"/>
              </a:ext>
            </a:extLst>
          </p:cNvPr>
          <p:cNvGraphicFramePr/>
          <p:nvPr/>
        </p:nvGraphicFramePr>
        <p:xfrm>
          <a:off x="421563" y="1742816"/>
          <a:ext cx="1087465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C6E2BB8E-4FDD-6EA0-0E19-F7D14013FD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037525" y="1267346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BC76-55F6-600F-65E8-E0E423E1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29A472-871F-820C-85EA-5B0E723836D0}"/>
              </a:ext>
            </a:extLst>
          </p:cNvPr>
          <p:cNvSpPr txBox="1"/>
          <p:nvPr/>
        </p:nvSpPr>
        <p:spPr>
          <a:xfrm>
            <a:off x="333286" y="496608"/>
            <a:ext cx="6308932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ptos" panose="020B0004020202020204" pitchFamily="34" charset="0"/>
              </a:rPr>
              <a:t>La </a:t>
            </a:r>
            <a:r>
              <a:rPr lang="en-US" sz="1800" dirty="0" err="1">
                <a:latin typeface="Aptos" panose="020B0004020202020204" pitchFamily="34" charset="0"/>
              </a:rPr>
              <a:t>Educación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A6D217EC-32D2-494B-41BE-70FEAA590464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Sociedad </a:t>
            </a: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4BDCC883-FF03-C081-8185-24417DFD9D3B}"/>
              </a:ext>
            </a:extLst>
          </p:cNvPr>
          <p:cNvGraphicFramePr/>
          <p:nvPr/>
        </p:nvGraphicFramePr>
        <p:xfrm>
          <a:off x="421563" y="1742816"/>
          <a:ext cx="1087465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2D42F7A8-AEBC-0372-EE39-182C666F3F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165712" y="1742816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400" b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se vincula la </a:t>
            </a:r>
            <a:r>
              <a:rPr lang="en-US" sz="2400" b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política</a:t>
            </a: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reactivación</a:t>
            </a: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educativa</a:t>
            </a: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con la </a:t>
            </a:r>
            <a:r>
              <a:rPr lang="en-US" sz="2400" b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educación</a:t>
            </a: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intercultural?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convivencia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respeto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interés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por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conocer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quién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es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otra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persona,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su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concepto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realidad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emociones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Modificando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un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encuentro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anclado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en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miedo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superioridad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desconocimiento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estereotipos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prejuicios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por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uno que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permita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conocimiento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comprensión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reconocimiento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valoración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que se produce al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compartir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desarrollar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vínculos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convivencia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en base al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diálogo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complementariedad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Desde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pueblos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originarios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riqueza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conocimiento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relación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que se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establece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con uno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mismo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otro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entorno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. </a:t>
            </a:r>
          </a:p>
        </p:txBody>
      </p:sp>
      <p:pic>
        <p:nvPicPr>
          <p:cNvPr id="9" name="Marcador de contenido 9" descr="Un grupo de personas haciendo gestos con la cara de un niño&#10;&#10;Descripción generada automáticamente con confianza media">
            <a:extLst>
              <a:ext uri="{FF2B5EF4-FFF2-40B4-BE49-F238E27FC236}">
                <a16:creationId xmlns:a16="http://schemas.microsoft.com/office/drawing/2014/main" id="{89B7FE5E-B8C8-9E73-A73E-6D1DDC41B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2126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203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49760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9;p4">
            <a:extLst>
              <a:ext uri="{FF2B5EF4-FFF2-40B4-BE49-F238E27FC236}">
                <a16:creationId xmlns:a16="http://schemas.microsoft.com/office/drawing/2014/main" id="{1F30FCBB-D2C0-0099-6EC5-3332E2749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01051A-B8C3-F10C-F658-9B4043622738}"/>
              </a:ext>
            </a:extLst>
          </p:cNvPr>
          <p:cNvSpPr txBox="1"/>
          <p:nvPr/>
        </p:nvSpPr>
        <p:spPr>
          <a:xfrm>
            <a:off x="3048000" y="2106349"/>
            <a:ext cx="6096000" cy="299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Aptos "/>
                <a:ea typeface="Arial" charset="0"/>
                <a:cs typeface="Arial" charset="0"/>
              </a:rPr>
              <a:t>Construyendo comunidad educativa intercultural </a:t>
            </a:r>
          </a:p>
          <a:p>
            <a:pPr algn="ctr">
              <a:lnSpc>
                <a:spcPct val="110000"/>
              </a:lnSpc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Aptos 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ptos "/>
                <a:ea typeface="Arial" charset="0"/>
                <a:cs typeface="Arial" charset="0"/>
              </a:rPr>
              <a:t>Erika Castro </a:t>
            </a:r>
          </a:p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Aptos 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ptos "/>
                <a:ea typeface="Arial" charset="0"/>
                <a:cs typeface="Arial" charset="0"/>
              </a:rPr>
              <a:t>PEIB 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ptos 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s-CL" sz="12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2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niño, interior, bebé&#10;&#10;Descripción generada automáticamente">
            <a:extLst>
              <a:ext uri="{FF2B5EF4-FFF2-40B4-BE49-F238E27FC236}">
                <a16:creationId xmlns:a16="http://schemas.microsoft.com/office/drawing/2014/main" id="{B01E0D23-D5AE-973B-10B7-6272841B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r="-2" b="1876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se vincula la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política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reactivación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educativa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con la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educación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intercultural?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62" y="2465494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fortalecimiento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de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aprendizajes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: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desarrolla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competencias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transversales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que permiten que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estudiantes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interactúe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eficazmente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con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demás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trabajen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colaborativamente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en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equipos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diversos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desarrollen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un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pensamiento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crítico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propositivo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frente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conicimientos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y saberes.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Invita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docentes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reflexionar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sobre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su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propia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práctica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a la hora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preparar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seleccionar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los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contenidos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presentar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proponer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experiencias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aprendizaje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99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se vincula la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política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reactivación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educativa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con la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educación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intercultural?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trayectoria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permanencia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educativa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fortalece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vínculo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con los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estudiantes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familias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 al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propiciar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procesos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prácticas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pertinentes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diferentes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entornos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características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cada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persona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acuerdo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con sus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condiciones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culturales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lingüísticas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territoriales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Aprendizajes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significativos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, con  sentido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cercano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su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experiencia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vida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. Mayor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involucramiento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motivación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Propicia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participación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 y sentido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pertenecia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hacia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un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proyecto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educativo que es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todos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 /as</a:t>
            </a:r>
          </a:p>
        </p:txBody>
      </p:sp>
      <p:pic>
        <p:nvPicPr>
          <p:cNvPr id="6" name="Imagen 5" descr="Un grupo de personas posando delante de una multitud&#10;&#10;Descripción generada automáticamente con confianza media">
            <a:extLst>
              <a:ext uri="{FF2B5EF4-FFF2-40B4-BE49-F238E27FC236}">
                <a16:creationId xmlns:a16="http://schemas.microsoft.com/office/drawing/2014/main" id="{3604C872-71DF-C6B4-47EA-2383B233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r="773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99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AD7E-17E7-8ABF-81A1-5E36B5DD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1440893C-B338-C58F-3200-504164645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530"/>
          <a:stretch/>
        </p:blipFill>
        <p:spPr>
          <a:xfrm>
            <a:off x="4245964" y="963506"/>
            <a:ext cx="6837465" cy="49309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813DDE4-F79C-977E-DAF6-463606AFB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79" y="1384419"/>
            <a:ext cx="3239711" cy="3399219"/>
          </a:xfrm>
          <a:prstGeom prst="ellipse">
            <a:avLst/>
          </a:prstGeom>
          <a:solidFill>
            <a:schemeClr val="accent2"/>
          </a:solidFill>
          <a:ln w="174625" cmpd="thinThick">
            <a:solidFill>
              <a:schemeClr val="accent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requerimos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pase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la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comunidad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educativa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intercultural 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335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FB9E-57FC-ECFF-BE88-1A0C3C2F3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53E24C-1167-2FCE-4538-74E54B5C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99" y="1017729"/>
            <a:ext cx="716535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3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72908-5FF9-D164-DAEC-B4D5C120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549" y="979714"/>
            <a:ext cx="7316251" cy="5197249"/>
          </a:xfrm>
        </p:spPr>
        <p:txBody>
          <a:bodyPr>
            <a:normAutofit/>
          </a:bodyPr>
          <a:lstStyle/>
          <a:p>
            <a:endParaRPr lang="es-ES" sz="2200" dirty="0">
              <a:latin typeface="Amasis MT Pro" panose="02040504050005020304" pitchFamily="18" charset="0"/>
            </a:endParaRPr>
          </a:p>
          <a:p>
            <a:endParaRPr lang="es-ES" sz="2200" dirty="0">
              <a:latin typeface="Amasis MT Pro" panose="02040504050005020304" pitchFamily="18" charset="0"/>
            </a:endParaRPr>
          </a:p>
          <a:p>
            <a:pPr marL="50800" indent="0"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La propuesta pedagógica: </a:t>
            </a:r>
          </a:p>
          <a:p>
            <a:pPr marL="50800" indent="0"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Es una propuesta no es un modelo, entrega pistas y estrategias de acción.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Propone enfoques y principios claros, </a:t>
            </a: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el cómo y el qué mirar, dónde poner énfasis y… cómo y con qué y con quiénes 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desarrollar experiencias pedagógicas transformadoras.</a:t>
            </a:r>
          </a:p>
          <a:p>
            <a:pPr marL="0" indent="0">
              <a:buNone/>
            </a:pPr>
            <a:endParaRPr lang="es-ES" sz="22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22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2200" u="sng" dirty="0">
              <a:latin typeface="Amasis MT Pro" panose="02040504050005020304" pitchFamily="18" charset="0"/>
            </a:endParaRPr>
          </a:p>
          <a:p>
            <a:endParaRPr lang="es-ES" sz="2200" dirty="0">
              <a:latin typeface="Amasis MT Pro" panose="02040504050005020304" pitchFamily="18" charset="0"/>
            </a:endParaRPr>
          </a:p>
          <a:p>
            <a:endParaRPr lang="es-ES" sz="2200" dirty="0">
              <a:latin typeface="Amasis MT Pro" panose="02040504050005020304" pitchFamily="18" charset="0"/>
            </a:endParaRPr>
          </a:p>
          <a:p>
            <a:endParaRPr lang="es-ES" sz="2200" dirty="0">
              <a:latin typeface="Amasis MT Pro" panose="02040504050005020304" pitchFamily="18" charset="0"/>
            </a:endParaRPr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78549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Supone una relación que genere un vínculo recíproco y complementario.</a:t>
            </a:r>
          </a:p>
          <a:p>
            <a:endParaRPr lang="es-ES" sz="2400" dirty="0">
              <a:solidFill>
                <a:schemeClr val="accent5">
                  <a:lumMod val="75000"/>
                </a:schemeClr>
              </a:solidFill>
              <a:latin typeface="Aptos "/>
            </a:endParaRPr>
          </a:p>
          <a:p>
            <a:pPr marL="0" indent="0">
              <a:buNone/>
            </a:pP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Es una nueva mirada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de la forma en que nos relacionamos , </a:t>
            </a: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rompe con la segmentación del conocimiento y del poder 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que muchas veces se da en la escuela, se </a:t>
            </a: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releva la potencialidad y capacidad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que tiene cada miembro de la comunidad </a:t>
            </a: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como actor participe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, como colaborador y aportador desde su rol en la </a:t>
            </a:r>
            <a:r>
              <a:rPr lang="es-ES" sz="2400" dirty="0" err="1">
                <a:solidFill>
                  <a:schemeClr val="accent5">
                    <a:lumMod val="75000"/>
                  </a:schemeClr>
                </a:solidFill>
                <a:latin typeface="Aptos "/>
              </a:rPr>
              <a:t>co-contrucción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 de la </a:t>
            </a:r>
            <a:r>
              <a:rPr lang="es-ES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propuesta formativa que tiene la escuela </a:t>
            </a:r>
          </a:p>
        </p:txBody>
      </p:sp>
    </p:spTree>
    <p:extLst>
      <p:ext uri="{BB962C8B-B14F-4D97-AF65-F5344CB8AC3E}">
        <p14:creationId xmlns:p14="http://schemas.microsoft.com/office/powerpoint/2010/main" val="190284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1" y="598714"/>
            <a:ext cx="9808029" cy="5578249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Propone el qué, el cómo,  el para qué,  es decir: los contenidos, los métodos, las finalidades. </a:t>
            </a:r>
          </a:p>
          <a:p>
            <a:pPr marL="0" indent="0">
              <a:buNone/>
            </a:pPr>
            <a:endParaRPr lang="es-ES" sz="2400" dirty="0">
              <a:solidFill>
                <a:schemeClr val="accent5">
                  <a:lumMod val="75000"/>
                </a:schemeClr>
              </a:solidFill>
              <a:latin typeface="Aptos "/>
            </a:endParaRPr>
          </a:p>
          <a:p>
            <a:pPr marL="0" indent="0">
              <a:buNone/>
            </a:pPr>
            <a:r>
              <a:rPr lang="es-CL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El qué, los contenidos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: la lengua , la cultura, la memoria histórica, la espiritualidad, un saber holístico e integral , no segmentado.</a:t>
            </a:r>
          </a:p>
          <a:p>
            <a:pPr marL="0" indent="0">
              <a:buNone/>
            </a:pPr>
            <a:endParaRPr lang="es-CL" sz="2400" dirty="0">
              <a:solidFill>
                <a:schemeClr val="accent5">
                  <a:lumMod val="75000"/>
                </a:schemeClr>
              </a:solidFill>
              <a:latin typeface="Aptos "/>
            </a:endParaRPr>
          </a:p>
          <a:p>
            <a:pPr marL="0" indent="0">
              <a:buNone/>
            </a:pPr>
            <a:r>
              <a:rPr lang="es-CL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El cómo, los métodos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: formas de enseñar y de aprender, de organizar las experiencias de aprendizaje y dónde se aprende  y con quién se aprende.</a:t>
            </a:r>
          </a:p>
          <a:p>
            <a:pPr marL="0" indent="0">
              <a:buNone/>
            </a:pPr>
            <a:endParaRPr lang="es-CL" sz="2400" dirty="0">
              <a:solidFill>
                <a:schemeClr val="accent5">
                  <a:lumMod val="75000"/>
                </a:schemeClr>
              </a:solidFill>
              <a:latin typeface="Aptos "/>
            </a:endParaRPr>
          </a:p>
          <a:p>
            <a:pPr marL="0" indent="0">
              <a:buNone/>
            </a:pPr>
            <a:r>
              <a:rPr lang="es-CL" sz="2400" u="sng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El para que, las finalidades: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la formación de la persona, una persona con arraigo territorial y comunitario, con identidad cultural propia de su pueblo y capaz de mirar, conocer otras culturas.  </a:t>
            </a:r>
          </a:p>
          <a:p>
            <a:pPr marL="0" indent="0">
              <a:buNone/>
            </a:pPr>
            <a:endParaRPr lang="es-CL" sz="15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1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9D6C7-8A19-3C06-7A39-D50B6463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0C93BB-3F69-320F-8C12-D0AB0CDE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0B2000D-18AC-3CA0-5A6B-2158C3B1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4E8FC4-3D4A-4CBD-A43F-26A090C3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06D5A-8A53-B639-5564-268C97D0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5" y="1302554"/>
            <a:ext cx="9688286" cy="48744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educación intercultural 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propicia que los y las  docentes cuestionen sus propias visiones y reflexionen sobre su propia práctica pedagógica, que los lleve a diseñar, planificar y organizar las clases, para promover en los estudiantes un rol activo, formulando preguntas, construyendo posturas y tomando decisiones, problematizando las desigualdades socioculturales, las jerarquías y arbitrariedades de la construcción del conocimiento y desarrollando un rol  propositivo y activo mediante el diálogo intercultural.</a:t>
            </a:r>
          </a:p>
          <a:p>
            <a:pPr marL="0" indent="0">
              <a:buNone/>
            </a:pPr>
            <a:endParaRPr lang="es-CL" sz="15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6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974A8-678F-FE4C-7905-E92394BB5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ABC98-CE99-C198-EB7D-A0D9DB4A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7" y="1026500"/>
            <a:ext cx="9535886" cy="4192520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gobCL"/>
                <a:cs typeface="gobCL"/>
              </a:rPr>
              <a:t>“La pedagogía intercultural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gobCL"/>
                <a:cs typeface="gobCL"/>
              </a:rPr>
              <a:t>se orienta a la interacción respetuosa de las distintas culturas que convergen dentro y fuera del aula a través de metodologías pertinentes, asume las características de los y las estudiantes, su forma de aprehender el mundo, sus creencias, estilos de vida, saberes, historias, practicas, lenguajes y las distintas fuentes de construcción de sentido de sus identidades para lograr aprendizajes integrales y de calidad, favoreciendo en las comunidades educativas espacios de participación, comunicación y dialogo con otros, sin desconocer el conflicto que muchas veces caracteriza las relaciones entre grupos.” </a:t>
            </a:r>
            <a:endParaRPr lang="es-ES" sz="2400" u="sng" dirty="0">
              <a:solidFill>
                <a:schemeClr val="accent5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2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0702-D9C1-8A98-527A-91ACB8E4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06C4F-2FA2-D38C-B04F-6A5EBC23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ormas de enseñanza favorecen la educación intercultural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aprender participando: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y las estudiantes como sujetos activos y protagonistas de sus experiencias de aprendizaje.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aprender haciendo: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practicando directamente las actividades que tienen un propósito para la vida, siendo experiencias significativas.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aprender con todos los sentidos: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aprender observando, aprender escuchando, aprender desde el sentir, la emoción y afectividad.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aprender de otros/as y con otros/as: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aprender en forma conjunta desde la complementariedad y reciprocidad.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aprender desde la reflexión: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espacios de diálogo, de posturas distintas, de criticar, proponer y construir conocimiento.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endParaRPr lang="es-ES" sz="2400" u="sng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6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Elementos clave del concepto de interculturalidad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1D4BA99-755F-E274-5A13-DEEAF889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52" y="1750602"/>
            <a:ext cx="3870464" cy="5031603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95FBC08-8908-CC03-0911-704B9F643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784" y="1750602"/>
            <a:ext cx="4227968" cy="49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54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D76C3-C948-CAF4-612F-708E301F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3C96A-1F0F-D043-5A56-A80FE8BA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876689"/>
            <a:ext cx="8752114" cy="4351338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práctica pedagógica intercultural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son</a:t>
            </a: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“las acciones planificadas y sistemáticas que realiza un docente dentro y fuera del aula, con el fin de asegurar el desarrollo integral y oportunidades de aprendizajes interculturales y de calidad para sus estudiantes, a través de interacciones pedagógicas que permiten enriquecer el proceso de enseñanza y aprendizaje a partir del intercambio respetuoso de diferentes identidades, saberes, historias, manifestaciones culturales y espirituales que conviven en el aula. Para lograrlo, el profesorado asume una posición crítica frente a las asimetrías existentes, y mediante la autorreflexión, la retroalimentación y el trabajo colaborativo con distintos miembros de la comunidad educativa, transforma progresivamente su propia práctica y el espacio educativo, generando ambientes de aprendizaje acogedores y democráticos que favorecen las condiciones para construir estilos de vida sostenibles y un buen vivir”. </a:t>
            </a:r>
            <a:endParaRPr lang="es-ES" sz="2400" u="sng" dirty="0">
              <a:solidFill>
                <a:schemeClr val="accent5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1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EA2D-2BA3-97BF-9489-CD93E50F1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3E5BB-3F75-1440-CADE-77C21904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prácticas pedagógicas interculturales se pueden estructurar de acuerdo con cinco dimensiones: </a:t>
            </a:r>
            <a:endParaRPr lang="es-CL" sz="20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Planificación y contextualización de la enseñanza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docente y educador tradicional actualizan sus conocimientos y saberes y se preparan para enfrentar la diversidad en el aula. Diseñan, planifican y organizan las clases considerando la diversidad ética, cultural y lingüística, investigando de manera previa las formas de vida de las culturas y pueblos de pertenencia del estudiantado. Esto permite contextualizar y transformar el currículum mediante una selección de contenidos, saberes y recursos que vayan en consonancia con la cosmovisión y los proyectos de vida de las y los estudiantes. </a:t>
            </a:r>
            <a:endParaRPr lang="es-CL" sz="20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Ambiente favorable al diálogo de saberes: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Tanto docentes como educadores tradicionales generan un ambiente de colaboración que es apropiado para el aprendizaje intercultural, incentivando a las y los estudiantes al pensamiento crítico, el entendimiento, el afecto y el respeto por las diversas identidades, saberes, historias y manifestaciones culturales que forman parte del aula y su entorno. Esto se puede materializar en planes de convivencia y procedimientos compartidos con las y los estudiantes. </a:t>
            </a:r>
            <a:endParaRPr lang="es-ES" sz="2000" u="sng" dirty="0">
              <a:solidFill>
                <a:schemeClr val="accent5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8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2E321-2EFD-D5C2-960B-5A55072E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12937-2A92-7FF5-D76A-F601C572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Desarrollo integral y enseñanza para el aprendizaje en distintos contextos culturales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Docentes tienen expectativas y desarrollan oportunidades de aprendizajes interculturales, mediante su mediación, en función de las experiencias, trayectorias, conocimientos, epistemologías y razonamientos de sus estudiantes. Promueve en estudiantes un rol activo, colaborativo y con equidad de género, quienes formulan preguntas, toman decisiones sobre las actividades que realizan, además de auto y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co-evaluar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 aprendizajes.</a:t>
            </a:r>
            <a:endParaRPr lang="es-CL" sz="20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Ética y compromiso profesional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 labor docente y del educador tradicional debe favorecer modos de pensamiento y actuación para aprender a ser, hacer y convivir en una sociedad de acuerdo con un horizonte ético que busque la justicia social y el respeto por los derechos fundamentales de las personas. Los y las docentes y educadores tradicionales asumen posicionamientos éticos en la clase y favorecen su desarrollo en las y los estudiantes, problematizando las desigualdades sociales, las jerarquías y arbitrariedades dadas en las prácticas y saberes culturales, a la vez que cuestionan sus propias visiones y comprometen a sus estudiantes para que desarrollen un rol constructivo mediante el diálogo intercultural. </a:t>
            </a:r>
            <a:endParaRPr lang="es-CL" sz="20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u="sng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2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A5D99-4DA4-C6F2-73C5-6F33F5AA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F5FEF-0034-8577-7853-435D4CEB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Autofit/>
          </a:bodyPr>
          <a:lstStyle/>
          <a:p>
            <a:pPr marL="508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Aprendizaje profesional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Una buena práctica pedagógica intercultural supone la articulación de diferentes procesos asociados al saber pedagógico, que favorecen la metacognición y el autoaprendizaje docente, referidos a la autorreflexión, a la retroalimentación y al trabajo colaborativo. Docentes y educadores tradicionales deben reflexionar y sistematizar las condiciones y procesos que facilitan una buena práctica pedagógica de tipo intercultural, definiendo los caminos y los saberes que permitan instalar estrategias efectivas para lograr aprendizajes interculturales en los estudiantes. Asimismo, las y los docentes deben tener la disposición a ser observados y retroalimentados no solo por su propio grupo de pares, sino que por otros miembros de la comunidad educativa que tengan conocimientos y saberes provenientes de otros contextos.</a:t>
            </a:r>
            <a:endParaRPr lang="es-CL" sz="24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u="sng" dirty="0">
              <a:latin typeface="Amasis MT Pro" panose="02040504050005020304" pitchFamily="18" charset="0"/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0F5D6B40-6C2F-BCAE-6FD6-907AD63E72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723" y="5139888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90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4D5ED-C6B1-7306-32F8-A92D1B4B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>
                <a:solidFill>
                  <a:schemeClr val="accent5">
                    <a:lumMod val="50000"/>
                  </a:schemeClr>
                </a:solidFill>
                <a:latin typeface="Aptos "/>
              </a:rPr>
              <a:t>¡¡Pensando 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en comunidades educativas </a:t>
            </a:r>
            <a:r>
              <a:rPr lang="es-CL">
                <a:solidFill>
                  <a:schemeClr val="accent5">
                    <a:lumMod val="50000"/>
                  </a:schemeClr>
                </a:solidFill>
                <a:latin typeface="Aptos "/>
              </a:rPr>
              <a:t>interculturales ¡¡</a:t>
            </a:r>
            <a:endParaRPr lang="es-CL" dirty="0">
              <a:solidFill>
                <a:schemeClr val="accent5">
                  <a:lumMod val="50000"/>
                </a:schemeClr>
              </a:solidFill>
              <a:latin typeface="Aptos 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A7DDD-0394-8027-03F2-B682FE2A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¿Qué nos hizo sentido?, ¿Qué énfasis o enfoques?</a:t>
            </a:r>
          </a:p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¿Qué propuesta pedagógica intercultural podemos desarrollar?</a:t>
            </a:r>
          </a:p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¿Qué herramientas o metodologías didácticas pueden utilizarse para desarrollar la propuesta pedagógica?</a:t>
            </a:r>
          </a:p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¿Cómo podemos acompañar a los docentes para  desarrollar herramientas pedagógicas y didácticas interculturales?</a:t>
            </a:r>
          </a:p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¿</a:t>
            </a:r>
            <a:r>
              <a:rPr lang="es-CL" sz="3600" dirty="0" err="1">
                <a:solidFill>
                  <a:schemeClr val="accent5">
                    <a:lumMod val="50000"/>
                  </a:schemeClr>
                </a:solidFill>
                <a:latin typeface="Aptos "/>
              </a:rPr>
              <a:t>Cón</a:t>
            </a:r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Aptos "/>
              </a:rPr>
              <a:t> que recursos y condiciones  contamos? </a:t>
            </a:r>
          </a:p>
          <a:p>
            <a:endParaRPr lang="es-CL" sz="3600" dirty="0">
              <a:solidFill>
                <a:schemeClr val="accent5">
                  <a:lumMod val="50000"/>
                </a:schemeClr>
              </a:solidFill>
              <a:latin typeface="Aptos "/>
            </a:endParaRPr>
          </a:p>
        </p:txBody>
      </p:sp>
    </p:spTree>
    <p:extLst>
      <p:ext uri="{BB962C8B-B14F-4D97-AF65-F5344CB8AC3E}">
        <p14:creationId xmlns:p14="http://schemas.microsoft.com/office/powerpoint/2010/main" val="329026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6FFC4-1C10-CBB8-64AF-63D01D58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-381000"/>
            <a:ext cx="7881258" cy="1328058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Aptos "/>
              </a:rPr>
              <a:t>Manual de gastos de recursos PME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9ACE4F-0396-5D73-8947-1C9EFFD8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1" y="598715"/>
            <a:ext cx="10276115" cy="61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32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177A1-295D-3F54-C0C4-DC3E376C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Fichas</a:t>
            </a:r>
            <a:r>
              <a:rPr lang="en-US" sz="3600" dirty="0"/>
              <a:t> de roles y </a:t>
            </a:r>
            <a:r>
              <a:rPr lang="en-US" sz="3600" dirty="0" err="1"/>
              <a:t>funciones</a:t>
            </a:r>
            <a:r>
              <a:rPr lang="en-US" sz="3600" dirty="0"/>
              <a:t> 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miembros</a:t>
            </a:r>
            <a:r>
              <a:rPr lang="en-US" sz="3600" dirty="0"/>
              <a:t> </a:t>
            </a:r>
            <a:r>
              <a:rPr lang="en-US" sz="3600" dirty="0" err="1"/>
              <a:t>comunidad</a:t>
            </a:r>
            <a:r>
              <a:rPr lang="en-US" sz="3600" dirty="0"/>
              <a:t> </a:t>
            </a:r>
            <a:r>
              <a:rPr lang="en-US" sz="3600" dirty="0" err="1"/>
              <a:t>educativa</a:t>
            </a:r>
            <a:r>
              <a:rPr lang="en-US" sz="3600" dirty="0"/>
              <a:t> intercultural </a:t>
            </a:r>
          </a:p>
        </p:txBody>
      </p:sp>
      <p:pic>
        <p:nvPicPr>
          <p:cNvPr id="4" name="Google Shape;369;p17">
            <a:extLst>
              <a:ext uri="{FF2B5EF4-FFF2-40B4-BE49-F238E27FC236}">
                <a16:creationId xmlns:a16="http://schemas.microsoft.com/office/drawing/2014/main" id="{E16398DC-52EF-E049-EFF8-B0C564294449}"/>
              </a:ext>
            </a:extLst>
          </p:cNvPr>
          <p:cNvPicPr preferRelativeResize="0"/>
          <p:nvPr/>
        </p:nvPicPr>
        <p:blipFill rotWithShape="1">
          <a:blip r:embed="rId2"/>
          <a:srcRect r="452" b="52525"/>
          <a:stretch/>
        </p:blipFill>
        <p:spPr>
          <a:xfrm>
            <a:off x="320040" y="1056122"/>
            <a:ext cx="5614416" cy="2423179"/>
          </a:xfrm>
          <a:prstGeom prst="rect">
            <a:avLst/>
          </a:prstGeom>
          <a:noFill/>
        </p:spPr>
      </p:pic>
      <p:pic>
        <p:nvPicPr>
          <p:cNvPr id="5" name="Marcador de contenido 9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CF7C5004-9241-8D6D-34EF-98459A0C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93901"/>
            <a:ext cx="5614416" cy="37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8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E9335C-B90B-554A-8C13-43D96E8982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0EC46B-D322-DD51-8BB0-BA59776A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5" y="0"/>
            <a:ext cx="1003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8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D659B90-AEBA-987A-C6FB-D20B07CF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04800"/>
            <a:ext cx="89344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ADFFAA-F468-4D13-A944-1B3C2CB5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0"/>
            <a:ext cx="870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0;p4">
            <a:extLst>
              <a:ext uri="{FF2B5EF4-FFF2-40B4-BE49-F238E27FC236}">
                <a16:creationId xmlns:a16="http://schemas.microsoft.com/office/drawing/2014/main" id="{1E053DBE-453C-497D-ECE7-C5CEBE8D12A5}"/>
              </a:ext>
            </a:extLst>
          </p:cNvPr>
          <p:cNvSpPr txBox="1"/>
          <p:nvPr/>
        </p:nvSpPr>
        <p:spPr>
          <a:xfrm>
            <a:off x="5113702" y="1430447"/>
            <a:ext cx="4698748" cy="518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Reconocimiento de que existen asimetrías de poder donde hay culturas dominantes.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Consciencia de que las asimetrías generan conflictos y nos hacemos cargo.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Conocemos, respetamos y valoramos las diferencias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effectLst/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Diálogo simétrico y </a:t>
            </a:r>
            <a:r>
              <a:rPr lang="es-CL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co-construcción</a:t>
            </a: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  <a:effectLst/>
                <a:latin typeface="Aptos "/>
                <a:ea typeface="Calibri" panose="020F0502020204030204" pitchFamily="34" charset="0"/>
                <a:cs typeface="Arial" panose="020B0604020202020204" pitchFamily="34" charset="0"/>
              </a:rPr>
              <a:t> colectiva de un proyecto social </a:t>
            </a:r>
            <a:endParaRPr lang="es-CL" sz="2400" i="1" dirty="0">
              <a:solidFill>
                <a:schemeClr val="accent1">
                  <a:lumMod val="50000"/>
                </a:schemeClr>
              </a:solidFill>
              <a:effectLst/>
              <a:latin typeface="Aptos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97;p1">
            <a:extLst>
              <a:ext uri="{FF2B5EF4-FFF2-40B4-BE49-F238E27FC236}">
                <a16:creationId xmlns:a16="http://schemas.microsoft.com/office/drawing/2014/main" id="{2672DC17-3736-7A52-D9C2-F43750E8DA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8767" y="631477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3;p1">
            <a:extLst>
              <a:ext uri="{FF2B5EF4-FFF2-40B4-BE49-F238E27FC236}">
                <a16:creationId xmlns:a16="http://schemas.microsoft.com/office/drawing/2014/main" id="{C6496758-A55B-7C8F-CDDC-39F9F916E1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7335">
            <a:off x="305737" y="4698256"/>
            <a:ext cx="4471401" cy="155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416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8EFDEA-E63C-5286-A00C-F2AD9822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523874"/>
            <a:ext cx="7383139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304556" y="549751"/>
            <a:ext cx="8024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kern="12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AA0DA5A-CDA1-6442-1040-DB167E95A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34" y="1741517"/>
            <a:ext cx="3759258" cy="4879165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D6285F-A183-ACD1-50C0-2D8A5663B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78" y="1741516"/>
            <a:ext cx="3980507" cy="48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5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9FCEF-96EE-F9EC-3EC4-F7E59D23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De una comunidad educativa a una comunidad educativa intercultural 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2F1A9B-1473-4F17-F2A4-C0463FB9C2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040" y="2097881"/>
            <a:ext cx="5157787" cy="36845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A</a:t>
            </a:r>
            <a:r>
              <a:rPr lang="es-E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ptos "/>
              </a:rPr>
              <a:t>quella agrupación de personas que, inspiradas en un propósito común, integran la institución educacional; incluye a alumnos/as, padres, madres y apoderados, profesionales de la educación, asistentes de la educación, equipos directivos y sostenedores educacionales”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A</a:t>
            </a:r>
            <a:r>
              <a:rPr lang="es-E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ptos "/>
              </a:rPr>
              <a:t>rt </a:t>
            </a:r>
            <a:r>
              <a:rPr lang="es-ES" sz="24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ptos "/>
              </a:rPr>
              <a:t>N°</a:t>
            </a:r>
            <a:r>
              <a:rPr lang="es-E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ptos "/>
              </a:rPr>
              <a:t> 9 LGE</a:t>
            </a:r>
            <a:endParaRPr lang="es-CL" sz="2400" dirty="0">
              <a:solidFill>
                <a:schemeClr val="accent1">
                  <a:lumMod val="75000"/>
                </a:schemeClr>
              </a:solidFill>
              <a:latin typeface="Aptos 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40D0749-1E60-A6CB-1DB6-DA8145B05E6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96000" y="1690688"/>
            <a:ext cx="5519596" cy="4498975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endParaRPr lang="es-ES" sz="20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marL="114300" indent="0" algn="just"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L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a comunidad educativa intercultural es aquella que genera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ptos "/>
              </a:rPr>
              <a:t>vínculos formativos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entre la escuela y las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ptos "/>
              </a:rPr>
              <a:t>familias, comunidades y/o asociaciones,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 tanto de los pueblos indígenas como de otras culturas, otorgándoles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ptos "/>
              </a:rPr>
              <a:t>un rol activo en la formación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de los niños, niñas y jóvenes e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ptos "/>
              </a:rPr>
              <a:t>incorporándoles en la propuesta educativa </a:t>
            </a:r>
            <a:r>
              <a:rPr lang="es-E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ptos "/>
              </a:rPr>
              <a:t>del establecimiento educacional con una mirada holística y ecléctica. </a:t>
            </a:r>
          </a:p>
          <a:p>
            <a:pPr marL="114300" indent="0" algn="just">
              <a:buNone/>
            </a:pPr>
            <a:endParaRPr lang="es-CL" dirty="0"/>
          </a:p>
        </p:txBody>
      </p:sp>
      <p:pic>
        <p:nvPicPr>
          <p:cNvPr id="7" name="Google Shape;97;p1">
            <a:extLst>
              <a:ext uri="{FF2B5EF4-FFF2-40B4-BE49-F238E27FC236}">
                <a16:creationId xmlns:a16="http://schemas.microsoft.com/office/drawing/2014/main" id="{4F9CC5EB-3E72-DECA-E022-7AA71C7CB6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5426" y="-252850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1;p1">
            <a:extLst>
              <a:ext uri="{FF2B5EF4-FFF2-40B4-BE49-F238E27FC236}">
                <a16:creationId xmlns:a16="http://schemas.microsoft.com/office/drawing/2014/main" id="{5888A39E-D81B-CE1B-E6B7-64099CC8E8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480" y="4923413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D359F3A-72EF-ABCD-9CEE-D7D259FA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477" y="1710797"/>
            <a:ext cx="5930019" cy="439998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B7020A-AB2E-475E-1720-732DD71C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57" y="-360479"/>
            <a:ext cx="3828620" cy="3042168"/>
          </a:xfrm>
          <a:prstGeom prst="rect">
            <a:avLst/>
          </a:prstGeom>
        </p:spPr>
      </p:pic>
      <p:pic>
        <p:nvPicPr>
          <p:cNvPr id="2" name="Google Shape;369;p17">
            <a:extLst>
              <a:ext uri="{FF2B5EF4-FFF2-40B4-BE49-F238E27FC236}">
                <a16:creationId xmlns:a16="http://schemas.microsoft.com/office/drawing/2014/main" id="{B0E34613-0A5C-2E71-38DA-2B7461BE8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49760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48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802129" y="817397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223850" y="1828117"/>
            <a:ext cx="6183516" cy="86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nterfaz de usuario gráfica, Correo electrónico&#10;&#10;Descripción generada automáticamente con confianza media">
            <a:extLst>
              <a:ext uri="{FF2B5EF4-FFF2-40B4-BE49-F238E27FC236}">
                <a16:creationId xmlns:a16="http://schemas.microsoft.com/office/drawing/2014/main" id="{452E6EF2-1AB4-DDBA-FD6B-526410C19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349" y="1119648"/>
            <a:ext cx="7134131" cy="50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86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 educación intercultural en los instrumentos de 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C68DF73-7777-7946-3791-1A9A97C6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34" y="1725619"/>
            <a:ext cx="3884404" cy="5032258"/>
          </a:xfrm>
          <a:prstGeom prst="rect">
            <a:avLst/>
          </a:prstGeom>
        </p:spPr>
      </p:pic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68051A4E-DF82-8BEC-6319-20737788E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229" y="1725620"/>
            <a:ext cx="4228016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620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2171</Words>
  <Application>Microsoft Office PowerPoint</Application>
  <PresentationFormat>Panorámica</PresentationFormat>
  <Paragraphs>126</Paragraphs>
  <Slides>40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Amasis MT Pro</vt:lpstr>
      <vt:lpstr>Aptos</vt:lpstr>
      <vt:lpstr>Aptos </vt:lpstr>
      <vt:lpstr>Arial</vt:lpstr>
      <vt:lpstr>Avenir Next LT Pro</vt:lpstr>
      <vt:lpstr>Calibri</vt:lpstr>
      <vt:lpstr>Georgia</vt:lpstr>
      <vt:lpstr>Georgia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una comunidad educativa a una comunidad educativa intercultural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Qué requerimos que pase en la comunidad educativa intercultural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¡¡Pensando en comunidades educativas interculturales ¡¡</vt:lpstr>
      <vt:lpstr>Manual de gastos de recursos PME</vt:lpstr>
      <vt:lpstr>2. Fichas de roles y funciones  de los miembros comunidad educativa intercultural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Andres De Armas Gonzalez</dc:creator>
  <cp:lastModifiedBy>Ericka Castro Quesada</cp:lastModifiedBy>
  <cp:revision>45</cp:revision>
  <dcterms:created xsi:type="dcterms:W3CDTF">2022-07-08T01:50:03Z</dcterms:created>
  <dcterms:modified xsi:type="dcterms:W3CDTF">2025-03-25T16:09:10Z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0x0101006FBF0A393E4ED341A4F52320B45E1EC7</vt:lpwstr>
  </property>
</Properties>
</file>