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67" r:id="rId3"/>
    <p:sldId id="256" r:id="rId4"/>
    <p:sldId id="735" r:id="rId5"/>
    <p:sldId id="745" r:id="rId6"/>
    <p:sldId id="746" r:id="rId7"/>
    <p:sldId id="747" r:id="rId8"/>
    <p:sldId id="748" r:id="rId9"/>
    <p:sldId id="734" r:id="rId10"/>
    <p:sldId id="543" r:id="rId11"/>
    <p:sldId id="263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ka Castro Quesada" userId="150a835c-24b4-4bef-b595-689c6016aab9" providerId="ADAL" clId="{E687E21C-9F14-42D8-BE87-44CE1BDB7E15}"/>
    <pc:docChg chg="modSld">
      <pc:chgData name="Ericka Castro Quesada" userId="150a835c-24b4-4bef-b595-689c6016aab9" providerId="ADAL" clId="{E687E21C-9F14-42D8-BE87-44CE1BDB7E15}" dt="2025-10-17T16:49:12.043" v="1" actId="20577"/>
      <pc:docMkLst>
        <pc:docMk/>
      </pc:docMkLst>
      <pc:sldChg chg="modSp mod">
        <pc:chgData name="Ericka Castro Quesada" userId="150a835c-24b4-4bef-b595-689c6016aab9" providerId="ADAL" clId="{E687E21C-9F14-42D8-BE87-44CE1BDB7E15}" dt="2025-10-17T16:49:12.043" v="1" actId="20577"/>
        <pc:sldMkLst>
          <pc:docMk/>
          <pc:sldMk cId="3257548138" sldId="748"/>
        </pc:sldMkLst>
        <pc:spChg chg="mod">
          <ac:chgData name="Ericka Castro Quesada" userId="150a835c-24b4-4bef-b595-689c6016aab9" providerId="ADAL" clId="{E687E21C-9F14-42D8-BE87-44CE1BDB7E15}" dt="2025-10-17T16:49:12.043" v="1" actId="20577"/>
          <ac:spMkLst>
            <pc:docMk/>
            <pc:sldMk cId="3257548138" sldId="748"/>
            <ac:spMk id="7" creationId="{E58D5E2F-E4BB-982F-ABC2-FAF056F0C6C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F7627-8976-4389-A0FB-72C8A96DD95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ABF01-80E0-42C1-83C9-3F1B1A6D0F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917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260A35-3105-C7CC-5549-1353E8359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1BA10B-F384-5D3D-B6D0-5E69A8F14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7D0A47-05BB-B97D-D38E-B3DF6C3D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BD5625-C4DA-0F5D-5150-4CB7CC79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3DE0-05C3-0734-E574-74CF4047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141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0D85C-2911-3C5D-FA91-B6533F9BB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8A160B-38C2-41A1-D1FC-CCCF5F859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F79872-FA49-33F1-26AD-7F7AF5788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4E63D3-CAA0-606C-0516-F70012CE2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0E6A1A-71AE-A20A-3883-64D1265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041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DD02CA-E4BB-A899-03EC-8198FAA1A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59B7D4-53BD-73CA-AFA6-AB4ADF749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2001BB-9546-F608-F365-F724EBD5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32136F-9B3B-44F2-22CB-4268093C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C13D1A-FC36-DBDA-2B39-62322996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892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FF3B1-1B18-C6C5-B5A4-47A279507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48470D-E195-071E-C181-253F1E3B0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5E27D5-50BE-34D9-CA13-B7BB67E8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D3C16B-88EE-DACC-2EB4-89B34182C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2BD0A3-8484-29AF-32BF-1E358337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03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31810-E6E8-98DF-A0FF-3837206CD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D5D9-B41E-C74F-56EC-890633C96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2591BF-81DD-3996-F802-07D73862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97D36C-0466-0757-3A65-F6390982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99A4B8-82C0-CF2C-BC29-2FB388FD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442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325BA-71EF-2308-D8CE-E48964E36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1932E6-23E7-1FE3-56EC-5461B68C42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B437D0-DB3B-032D-BF02-150CF7DEF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DCAB5A-906E-9B1F-1B82-A9D0DD8D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493D92-AC8E-16DE-BC3F-6A8D784E8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E2CCC3-0B48-73F7-402A-ECB3BBB2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427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3E7A6-A4CC-7CD0-5179-162FA7F12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DE851F-D6F2-7FCA-988C-7EEE0BA41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85BE3D-BA63-B6AB-9E7D-FD3604CEE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232A9D8-22C6-8770-C2CA-3CDF1C11A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50088E7-07ED-F95C-CE01-6059BB3AA2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13B8E67-F880-8BEB-487B-A5896D2C8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8438BA4-092D-91DC-9508-2BE3D305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5EFCB7-D6FB-5379-92EC-1E9814CCE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33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32ABD-66D6-656F-7569-8AC596047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68F8E1-BAAB-0221-8E11-F85546A3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E744BF-9B63-05A6-2C6D-98717BA0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15BDF8-7F1F-D8BB-0823-5BF7FDBF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962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C68A27-B09F-651B-6A5D-A357967BF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C2744B-5B04-49A0-1978-497F1E0D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A448C79-650A-4431-C07B-F92AFD18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457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CA272-C21B-B11D-5174-020AAFE8C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6B1022-C5A8-29B4-EE8F-D0860AFF8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E7E9FE-429B-6947-1847-CCE73A012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ED51C5-D08C-BCE5-F03F-F3BDF39B6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3F7FC4-AC7A-E8BB-96EF-A5CAF3C8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02BCAF-3615-C8D6-8C6A-895ECCD23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639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A546BD-0CF5-C6BD-6644-457FC9A9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618C51-DF02-0FCD-EFC2-EE11DECAE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B443DB-523C-9160-A8B1-EF8BCAA26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F23459-F5D3-4331-1325-5847ED83B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9C0484-667D-A078-67DE-35E4A8BC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97BA17-14F5-4A63-DD37-C1B9F36A4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409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9BF2E3-9689-F94E-3C75-86B1663A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3702DB-F347-3E25-D98E-BCB2448AA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6ED7B7-11D9-727B-B14C-DD0AD167A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93EA93-11A6-A55B-1AE2-3BB485E30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F13B64-8936-CEF9-4A31-FAF2901CD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051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eib.mineduc.cl/recursos/set-textos-comunidad-educativa-intercultural/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6RRicW264lVEvWdWrHk_tM-loYLdVt3L/view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116BAE1-50F0-17C9-C3C3-292E3AD8E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580216"/>
          </a:xfrm>
        </p:spPr>
        <p:txBody>
          <a:bodyPr>
            <a:normAutofit fontScale="90000"/>
          </a:bodyPr>
          <a:lstStyle/>
          <a:p>
            <a:br>
              <a:rPr lang="es-ES" dirty="0">
                <a:latin typeface="Aptos" panose="020B0004020202020204" pitchFamily="34" charset="0"/>
              </a:rPr>
            </a:br>
            <a:br>
              <a:rPr lang="es-ES" dirty="0">
                <a:latin typeface="Aptos" panose="020B0004020202020204" pitchFamily="34" charset="0"/>
              </a:rPr>
            </a:br>
            <a:br>
              <a:rPr lang="es-ES" dirty="0">
                <a:latin typeface="Aptos" panose="020B0004020202020204" pitchFamily="34" charset="0"/>
              </a:rPr>
            </a:br>
            <a:br>
              <a:rPr lang="es-ES" dirty="0">
                <a:latin typeface="Aptos" panose="020B0004020202020204" pitchFamily="34" charset="0"/>
              </a:rPr>
            </a:br>
            <a:br>
              <a:rPr lang="es-ES" dirty="0">
                <a:latin typeface="Aptos" panose="020B0004020202020204" pitchFamily="34" charset="0"/>
              </a:rPr>
            </a:br>
            <a:br>
              <a:rPr lang="es-ES" dirty="0">
                <a:latin typeface="Aptos" panose="020B0004020202020204" pitchFamily="34" charset="0"/>
              </a:rPr>
            </a:br>
            <a:br>
              <a:rPr lang="es-ES" dirty="0">
                <a:latin typeface="Aptos" panose="020B0004020202020204" pitchFamily="34" charset="0"/>
              </a:rPr>
            </a:br>
            <a:br>
              <a:rPr lang="es-ES" dirty="0">
                <a:latin typeface="Aptos" panose="020B0004020202020204" pitchFamily="34" charset="0"/>
              </a:rPr>
            </a:br>
            <a:r>
              <a:rPr lang="es-ES" sz="3600" b="1" dirty="0">
                <a:latin typeface="Aptos" panose="020B0004020202020204" pitchFamily="34" charset="0"/>
              </a:rPr>
              <a:t>Objetivo</a:t>
            </a:r>
            <a:br>
              <a:rPr lang="es-ES" sz="3600" dirty="0">
                <a:latin typeface="Aptos" panose="020B0004020202020204" pitchFamily="34" charset="0"/>
              </a:rPr>
            </a:br>
            <a:endParaRPr lang="es-CL" sz="3600" dirty="0">
              <a:latin typeface="Aptos" panose="020B00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6887628-1D06-8E36-F127-00ED3F8648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71" r="24648"/>
          <a:stretch/>
        </p:blipFill>
        <p:spPr>
          <a:xfrm>
            <a:off x="95857" y="31908"/>
            <a:ext cx="3658559" cy="472796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2710B2-0F72-611A-B060-764601B73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360" y="2874953"/>
            <a:ext cx="5590511" cy="350355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CL" sz="11200" b="1" i="1" dirty="0"/>
              <a:t>Reflexionar sobre algunas ideas, elementos y principios clave para facilitar la planificación y la práctica de la transversalización entre  las diferentes asignaturas y la asignatura de  Lengua y Cultura de los Pueblos Originarios Ancestrales</a:t>
            </a:r>
            <a:r>
              <a:rPr lang="es-CL" sz="11200" b="1" dirty="0"/>
              <a:t>.</a:t>
            </a:r>
            <a:endParaRPr lang="es-ES" sz="11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921821B-78E5-C5C7-29C1-62F19C009A01}"/>
              </a:ext>
            </a:extLst>
          </p:cNvPr>
          <p:cNvSpPr txBox="1"/>
          <p:nvPr/>
        </p:nvSpPr>
        <p:spPr>
          <a:xfrm rot="10800000" flipV="1">
            <a:off x="284480" y="2508516"/>
            <a:ext cx="3190240" cy="2308324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s-ES" b="1" dirty="0"/>
              <a:t>Transversalización de Asignaturas con a Asignatura de Lengua y Cultura de Pueblos Originarios Ancestrales </a:t>
            </a:r>
          </a:p>
          <a:p>
            <a:endParaRPr lang="es-ES" b="1" dirty="0"/>
          </a:p>
          <a:p>
            <a:r>
              <a:rPr lang="es-ES" b="1" dirty="0"/>
              <a:t>Erika Castro</a:t>
            </a:r>
          </a:p>
          <a:p>
            <a:r>
              <a:rPr lang="es-ES" b="1" dirty="0"/>
              <a:t>PEIB </a:t>
            </a:r>
          </a:p>
          <a:p>
            <a:r>
              <a:rPr lang="es-ES" b="1" dirty="0"/>
              <a:t>2025</a:t>
            </a:r>
            <a:endParaRPr lang="es-CL" b="1" dirty="0"/>
          </a:p>
        </p:txBody>
      </p:sp>
      <p:pic>
        <p:nvPicPr>
          <p:cNvPr id="9" name="Imagen 8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68AFA965-6F14-3B2E-BABE-7DF166AC4A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10551"/>
            <a:ext cx="1554480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83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Texto&#10;&#10;Descripción generada automáticamente">
            <a:extLst>
              <a:ext uri="{FF2B5EF4-FFF2-40B4-BE49-F238E27FC236}">
                <a16:creationId xmlns:a16="http://schemas.microsoft.com/office/drawing/2014/main" id="{ACFF4B94-81C1-86EC-2AF5-C0588E774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7353" y="3429000"/>
            <a:ext cx="2405556" cy="3124101"/>
          </a:xfrm>
          <a:prstGeom prst="rect">
            <a:avLst/>
          </a:prstGeom>
        </p:spPr>
      </p:pic>
      <p:pic>
        <p:nvPicPr>
          <p:cNvPr id="10" name="Imagen 9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EC2E5516-7976-2124-FEE7-B25387267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421" y="277165"/>
            <a:ext cx="2202526" cy="2879120"/>
          </a:xfrm>
          <a:prstGeom prst="rect">
            <a:avLst/>
          </a:prstGeom>
        </p:spPr>
      </p:pic>
      <p:pic>
        <p:nvPicPr>
          <p:cNvPr id="14" name="Imagen 13" descr="Imagen que contiene Texto&#10;&#10;Descripción generada automáticamente">
            <a:extLst>
              <a:ext uri="{FF2B5EF4-FFF2-40B4-BE49-F238E27FC236}">
                <a16:creationId xmlns:a16="http://schemas.microsoft.com/office/drawing/2014/main" id="{257C2F1C-8874-8F49-5073-AF71551E6F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1435" y="190123"/>
            <a:ext cx="2079595" cy="2534970"/>
          </a:xfrm>
          <a:prstGeom prst="rect">
            <a:avLst/>
          </a:prstGeom>
        </p:spPr>
      </p:pic>
      <p:pic>
        <p:nvPicPr>
          <p:cNvPr id="8" name="Imagen 7" descr="Imagen que contiene Texto&#10;&#10;Descripción generada automáticamente">
            <a:extLst>
              <a:ext uri="{FF2B5EF4-FFF2-40B4-BE49-F238E27FC236}">
                <a16:creationId xmlns:a16="http://schemas.microsoft.com/office/drawing/2014/main" id="{E875F801-28D8-C19A-E976-3AEC257E70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303" y="320517"/>
            <a:ext cx="2666683" cy="3452021"/>
          </a:xfrm>
          <a:prstGeom prst="rect">
            <a:avLst/>
          </a:prstGeom>
        </p:spPr>
      </p:pic>
      <p:pic>
        <p:nvPicPr>
          <p:cNvPr id="16" name="Imagen 15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8FA89B5A-9CA2-2988-790B-092CDEAF89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9336" y="3156285"/>
            <a:ext cx="1997145" cy="259306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32E43E7-736A-3836-E25D-E761A96893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0065" y="3871586"/>
            <a:ext cx="5655619" cy="266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508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00666E-9704-AA57-1347-9C2DF9A0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716" y="739978"/>
            <a:ext cx="5334930" cy="30041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br>
              <a:rPr lang="en-US" sz="3300" b="1"/>
            </a:br>
            <a:br>
              <a:rPr lang="en-US" sz="3300" b="1"/>
            </a:br>
            <a:br>
              <a:rPr lang="en-US" sz="3300"/>
            </a:br>
            <a:br>
              <a:rPr lang="en-US" sz="3300"/>
            </a:br>
            <a:br>
              <a:rPr lang="en-US" sz="3300"/>
            </a:br>
            <a:endParaRPr lang="en-US" sz="33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Imagen 3" descr="Tabla&#10;&#10;Descripción generada automáticamente">
            <a:extLst>
              <a:ext uri="{FF2B5EF4-FFF2-40B4-BE49-F238E27FC236}">
                <a16:creationId xmlns:a16="http://schemas.microsoft.com/office/drawing/2014/main" id="{7146A470-AFD5-6BBF-6BD1-E3854C204B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000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045E228-AD28-F412-2379-EA71E852A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376095"/>
              </p:ext>
            </p:extLst>
          </p:nvPr>
        </p:nvGraphicFramePr>
        <p:xfrm>
          <a:off x="6441929" y="2006201"/>
          <a:ext cx="4955743" cy="1463040"/>
        </p:xfrm>
        <a:graphic>
          <a:graphicData uri="http://schemas.openxmlformats.org/drawingml/2006/table">
            <a:tbl>
              <a:tblPr/>
              <a:tblGrid>
                <a:gridCol w="4955743">
                  <a:extLst>
                    <a:ext uri="{9D8B030D-6E8A-4147-A177-3AD203B41FA5}">
                      <a16:colId xmlns:a16="http://schemas.microsoft.com/office/drawing/2014/main" val="2320915985"/>
                    </a:ext>
                  </a:extLst>
                </a:gridCol>
              </a:tblGrid>
              <a:tr h="552996">
                <a:tc>
                  <a:txBody>
                    <a:bodyPr/>
                    <a:lstStyle/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  <a:p>
                      <a:r>
                        <a:rPr lang="es-CL" dirty="0">
                          <a:latin typeface="Aptos" panose="020B0004020202020204" pitchFamily="34" charset="0"/>
                          <a:hlinkClick r:id="rId3"/>
                        </a:rPr>
                        <a:t>https://peib.mineduc.cl/recursos/set-textos-comunidad-educativa-intercultural/</a:t>
                      </a:r>
                      <a:endParaRPr lang="es-CL" dirty="0">
                        <a:latin typeface="Aptos" panose="020B0004020202020204" pitchFamily="34" charset="0"/>
                      </a:endParaRPr>
                    </a:p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778849"/>
                  </a:ext>
                </a:extLst>
              </a:tr>
            </a:tbl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76C59340-7366-0F61-503C-892ED6E618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9141" y="248280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3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D68BF5-53B3-C8F3-90C5-5D2B1C3C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88" y="823585"/>
            <a:ext cx="3619005" cy="4874081"/>
          </a:xfrm>
          <a:prstGeom prst="rect">
            <a:avLst/>
          </a:prstGeom>
        </p:spPr>
      </p:pic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15109354-9C5D-4F8C-B0E6-D1043C7BF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3" name="sketch line">
            <a:extLst>
              <a:ext uri="{FF2B5EF4-FFF2-40B4-BE49-F238E27FC236}">
                <a16:creationId xmlns:a16="http://schemas.microsoft.com/office/drawing/2014/main" id="{49B530FE-A87D-41A0-A920-ADC6539EA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353" y="2560829"/>
            <a:ext cx="5029200" cy="18288"/>
          </a:xfrm>
          <a:custGeom>
            <a:avLst/>
            <a:gdLst>
              <a:gd name="connsiteX0" fmla="*/ 0 w 5029200"/>
              <a:gd name="connsiteY0" fmla="*/ 0 h 18288"/>
              <a:gd name="connsiteX1" fmla="*/ 528066 w 5029200"/>
              <a:gd name="connsiteY1" fmla="*/ 0 h 18288"/>
              <a:gd name="connsiteX2" fmla="*/ 1207008 w 5029200"/>
              <a:gd name="connsiteY2" fmla="*/ 0 h 18288"/>
              <a:gd name="connsiteX3" fmla="*/ 1785366 w 5029200"/>
              <a:gd name="connsiteY3" fmla="*/ 0 h 18288"/>
              <a:gd name="connsiteX4" fmla="*/ 2313432 w 5029200"/>
              <a:gd name="connsiteY4" fmla="*/ 0 h 18288"/>
              <a:gd name="connsiteX5" fmla="*/ 2992374 w 5029200"/>
              <a:gd name="connsiteY5" fmla="*/ 0 h 18288"/>
              <a:gd name="connsiteX6" fmla="*/ 3621024 w 5029200"/>
              <a:gd name="connsiteY6" fmla="*/ 0 h 18288"/>
              <a:gd name="connsiteX7" fmla="*/ 4249674 w 5029200"/>
              <a:gd name="connsiteY7" fmla="*/ 0 h 18288"/>
              <a:gd name="connsiteX8" fmla="*/ 5029200 w 5029200"/>
              <a:gd name="connsiteY8" fmla="*/ 0 h 18288"/>
              <a:gd name="connsiteX9" fmla="*/ 5029200 w 5029200"/>
              <a:gd name="connsiteY9" fmla="*/ 18288 h 18288"/>
              <a:gd name="connsiteX10" fmla="*/ 4501134 w 5029200"/>
              <a:gd name="connsiteY10" fmla="*/ 18288 h 18288"/>
              <a:gd name="connsiteX11" fmla="*/ 4023360 w 5029200"/>
              <a:gd name="connsiteY11" fmla="*/ 18288 h 18288"/>
              <a:gd name="connsiteX12" fmla="*/ 3344418 w 5029200"/>
              <a:gd name="connsiteY12" fmla="*/ 18288 h 18288"/>
              <a:gd name="connsiteX13" fmla="*/ 2816352 w 5029200"/>
              <a:gd name="connsiteY13" fmla="*/ 18288 h 18288"/>
              <a:gd name="connsiteX14" fmla="*/ 2137410 w 5029200"/>
              <a:gd name="connsiteY14" fmla="*/ 18288 h 18288"/>
              <a:gd name="connsiteX15" fmla="*/ 1408176 w 5029200"/>
              <a:gd name="connsiteY15" fmla="*/ 18288 h 18288"/>
              <a:gd name="connsiteX16" fmla="*/ 829818 w 5029200"/>
              <a:gd name="connsiteY16" fmla="*/ 18288 h 18288"/>
              <a:gd name="connsiteX17" fmla="*/ 0 w 5029200"/>
              <a:gd name="connsiteY17" fmla="*/ 18288 h 18288"/>
              <a:gd name="connsiteX18" fmla="*/ 0 w 5029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29200" h="18288" fill="none" extrusionOk="0">
                <a:moveTo>
                  <a:pt x="0" y="0"/>
                </a:moveTo>
                <a:cubicBezTo>
                  <a:pt x="142937" y="1696"/>
                  <a:pt x="371859" y="12840"/>
                  <a:pt x="528066" y="0"/>
                </a:cubicBezTo>
                <a:cubicBezTo>
                  <a:pt x="684273" y="-12840"/>
                  <a:pt x="928949" y="-5725"/>
                  <a:pt x="1207008" y="0"/>
                </a:cubicBezTo>
                <a:cubicBezTo>
                  <a:pt x="1485067" y="5725"/>
                  <a:pt x="1562886" y="-21331"/>
                  <a:pt x="1785366" y="0"/>
                </a:cubicBezTo>
                <a:cubicBezTo>
                  <a:pt x="2007846" y="21331"/>
                  <a:pt x="2056226" y="25221"/>
                  <a:pt x="2313432" y="0"/>
                </a:cubicBezTo>
                <a:cubicBezTo>
                  <a:pt x="2570638" y="-25221"/>
                  <a:pt x="2732455" y="16294"/>
                  <a:pt x="2992374" y="0"/>
                </a:cubicBezTo>
                <a:cubicBezTo>
                  <a:pt x="3252293" y="-16294"/>
                  <a:pt x="3319267" y="-29774"/>
                  <a:pt x="3621024" y="0"/>
                </a:cubicBezTo>
                <a:cubicBezTo>
                  <a:pt x="3922781" y="29774"/>
                  <a:pt x="3998107" y="-1004"/>
                  <a:pt x="4249674" y="0"/>
                </a:cubicBezTo>
                <a:cubicBezTo>
                  <a:pt x="4501241" y="1004"/>
                  <a:pt x="4792523" y="-4510"/>
                  <a:pt x="5029200" y="0"/>
                </a:cubicBezTo>
                <a:cubicBezTo>
                  <a:pt x="5029730" y="6954"/>
                  <a:pt x="5029934" y="12839"/>
                  <a:pt x="5029200" y="18288"/>
                </a:cubicBezTo>
                <a:cubicBezTo>
                  <a:pt x="4805432" y="23154"/>
                  <a:pt x="4715801" y="17034"/>
                  <a:pt x="4501134" y="18288"/>
                </a:cubicBezTo>
                <a:cubicBezTo>
                  <a:pt x="4286467" y="19542"/>
                  <a:pt x="4193719" y="41701"/>
                  <a:pt x="4023360" y="18288"/>
                </a:cubicBezTo>
                <a:cubicBezTo>
                  <a:pt x="3853001" y="-5125"/>
                  <a:pt x="3676466" y="16909"/>
                  <a:pt x="3344418" y="18288"/>
                </a:cubicBezTo>
                <a:cubicBezTo>
                  <a:pt x="3012370" y="19667"/>
                  <a:pt x="2945824" y="14410"/>
                  <a:pt x="2816352" y="18288"/>
                </a:cubicBezTo>
                <a:cubicBezTo>
                  <a:pt x="2686880" y="22166"/>
                  <a:pt x="2438351" y="13507"/>
                  <a:pt x="2137410" y="18288"/>
                </a:cubicBezTo>
                <a:cubicBezTo>
                  <a:pt x="1836469" y="23069"/>
                  <a:pt x="1581391" y="46111"/>
                  <a:pt x="1408176" y="18288"/>
                </a:cubicBezTo>
                <a:cubicBezTo>
                  <a:pt x="1234961" y="-9535"/>
                  <a:pt x="1040489" y="-7495"/>
                  <a:pt x="829818" y="18288"/>
                </a:cubicBezTo>
                <a:cubicBezTo>
                  <a:pt x="619147" y="44071"/>
                  <a:pt x="238626" y="3756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029200" h="18288" stroke="0" extrusionOk="0">
                <a:moveTo>
                  <a:pt x="0" y="0"/>
                </a:moveTo>
                <a:cubicBezTo>
                  <a:pt x="165412" y="-21137"/>
                  <a:pt x="322344" y="-21985"/>
                  <a:pt x="578358" y="0"/>
                </a:cubicBezTo>
                <a:cubicBezTo>
                  <a:pt x="834372" y="21985"/>
                  <a:pt x="907099" y="-19195"/>
                  <a:pt x="1056132" y="0"/>
                </a:cubicBezTo>
                <a:cubicBezTo>
                  <a:pt x="1205165" y="19195"/>
                  <a:pt x="1612834" y="-24928"/>
                  <a:pt x="1785366" y="0"/>
                </a:cubicBezTo>
                <a:cubicBezTo>
                  <a:pt x="1957898" y="24928"/>
                  <a:pt x="2149044" y="19108"/>
                  <a:pt x="2363724" y="0"/>
                </a:cubicBezTo>
                <a:cubicBezTo>
                  <a:pt x="2578404" y="-19108"/>
                  <a:pt x="2759981" y="-21788"/>
                  <a:pt x="2942082" y="0"/>
                </a:cubicBezTo>
                <a:cubicBezTo>
                  <a:pt x="3124183" y="21788"/>
                  <a:pt x="3482217" y="8836"/>
                  <a:pt x="3671316" y="0"/>
                </a:cubicBezTo>
                <a:cubicBezTo>
                  <a:pt x="3860415" y="-8836"/>
                  <a:pt x="4058665" y="-25048"/>
                  <a:pt x="4199382" y="0"/>
                </a:cubicBezTo>
                <a:cubicBezTo>
                  <a:pt x="4340099" y="25048"/>
                  <a:pt x="4735096" y="-22088"/>
                  <a:pt x="5029200" y="0"/>
                </a:cubicBezTo>
                <a:cubicBezTo>
                  <a:pt x="5028517" y="5414"/>
                  <a:pt x="5028480" y="12510"/>
                  <a:pt x="5029200" y="18288"/>
                </a:cubicBezTo>
                <a:cubicBezTo>
                  <a:pt x="4891577" y="31493"/>
                  <a:pt x="4684146" y="-2509"/>
                  <a:pt x="4501134" y="18288"/>
                </a:cubicBezTo>
                <a:cubicBezTo>
                  <a:pt x="4318122" y="39085"/>
                  <a:pt x="4030703" y="3672"/>
                  <a:pt x="3872484" y="18288"/>
                </a:cubicBezTo>
                <a:cubicBezTo>
                  <a:pt x="3714265" y="32905"/>
                  <a:pt x="3546134" y="7501"/>
                  <a:pt x="3294126" y="18288"/>
                </a:cubicBezTo>
                <a:cubicBezTo>
                  <a:pt x="3042118" y="29075"/>
                  <a:pt x="2912116" y="11153"/>
                  <a:pt x="2564892" y="18288"/>
                </a:cubicBezTo>
                <a:cubicBezTo>
                  <a:pt x="2217668" y="25423"/>
                  <a:pt x="2095118" y="11659"/>
                  <a:pt x="1835658" y="18288"/>
                </a:cubicBezTo>
                <a:cubicBezTo>
                  <a:pt x="1576198" y="24917"/>
                  <a:pt x="1500897" y="19889"/>
                  <a:pt x="1307592" y="18288"/>
                </a:cubicBezTo>
                <a:cubicBezTo>
                  <a:pt x="1114287" y="16687"/>
                  <a:pt x="961527" y="47453"/>
                  <a:pt x="678942" y="18288"/>
                </a:cubicBezTo>
                <a:cubicBezTo>
                  <a:pt x="396357" y="-10877"/>
                  <a:pt x="271066" y="23005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8981" y="2479040"/>
            <a:ext cx="6890327" cy="3777275"/>
          </a:xfrm>
        </p:spPr>
        <p:txBody>
          <a:bodyPr anchor="t">
            <a:normAutofit/>
          </a:bodyPr>
          <a:lstStyle/>
          <a:p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sz="2300" dirty="0">
              <a:solidFill>
                <a:srgbClr val="FFFFFF"/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s-ES" sz="2300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</a:p>
          <a:p>
            <a:endParaRPr lang="es-CL" sz="700" dirty="0">
              <a:solidFill>
                <a:srgbClr val="FFFFFF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DDBD889-7D1C-FA8E-9AD1-EB78B6302DC0}"/>
              </a:ext>
            </a:extLst>
          </p:cNvPr>
          <p:cNvSpPr txBox="1"/>
          <p:nvPr/>
        </p:nvSpPr>
        <p:spPr>
          <a:xfrm>
            <a:off x="5777684" y="1092525"/>
            <a:ext cx="42636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3200" dirty="0">
                <a:solidFill>
                  <a:schemeClr val="bg1"/>
                </a:solidFill>
                <a:latin typeface="Aptos" panose="020B0004020202020204" pitchFamily="34" charset="0"/>
              </a:rPr>
              <a:t>Video construyendo comunidad  educativa intercultural </a:t>
            </a:r>
            <a:endParaRPr lang="es-CL" sz="3200" dirty="0">
              <a:solidFill>
                <a:schemeClr val="bg1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E115962-E36E-3079-2DF3-658455A144C1}"/>
              </a:ext>
            </a:extLst>
          </p:cNvPr>
          <p:cNvSpPr txBox="1"/>
          <p:nvPr/>
        </p:nvSpPr>
        <p:spPr>
          <a:xfrm>
            <a:off x="5546144" y="2903154"/>
            <a:ext cx="60960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dirty="0">
                <a:hlinkClick r:id="rId3"/>
              </a:rPr>
              <a:t>https://drive.google.com/file/d/16RRicW264lVEvWdWrHk_tM-loYLdVt3L/view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sz="2400" dirty="0">
              <a:solidFill>
                <a:schemeClr val="bg1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24744FC-62E8-82FA-2D23-2DA45D0D61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692" y="6108127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285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11AD99-4BD6-F93D-04E7-B0BE3ABAC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692" y="274320"/>
            <a:ext cx="9651815" cy="6784459"/>
          </a:xfrm>
        </p:spPr>
        <p:txBody>
          <a:bodyPr>
            <a:normAutofit/>
          </a:bodyPr>
          <a:lstStyle/>
          <a:p>
            <a:pPr lvl="0" algn="l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u="none" strike="noStrike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s-CL" sz="1800" u="none" strike="noStrike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s-CL" sz="18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s-C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s-C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L" dirty="0">
              <a:latin typeface="Aptos" panose="020B00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6FD7B36-BA2B-1A5C-049E-1BEAB683B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92" y="141437"/>
            <a:ext cx="1554615" cy="74987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058BD70-6DC0-2B1F-F3D5-7897EE24BEA4}"/>
              </a:ext>
            </a:extLst>
          </p:cNvPr>
          <p:cNvSpPr txBox="1"/>
          <p:nvPr/>
        </p:nvSpPr>
        <p:spPr>
          <a:xfrm>
            <a:off x="914400" y="1071418"/>
            <a:ext cx="9827491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3200" b="1" dirty="0"/>
              <a:t>Idea Central</a:t>
            </a:r>
          </a:p>
          <a:p>
            <a:r>
              <a:rPr lang="es-CL" sz="3200" b="1" dirty="0"/>
              <a:t>El Diálogo de conocimientos</a:t>
            </a:r>
          </a:p>
          <a:p>
            <a:r>
              <a:rPr lang="es-CL" sz="3200" dirty="0"/>
              <a:t>La transversalización basado en el enfoque de interculturalidad es un diálogo horizontal y simétrico de conocimientos , no una simple vinculación de contenido. Se trata de poner el conocimiento occidental y el conocimiento indígena en igualdad de condiciones para construir un aprendizaje más pertinente y significativo.</a:t>
            </a:r>
          </a:p>
          <a:p>
            <a:br>
              <a:rPr lang="es-CL" sz="2000" dirty="0"/>
            </a:b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154292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F48AA7-2F64-599F-7F0E-EBFCF4128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6453C9C-C57B-F672-A62B-2416386C6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51" y="2275840"/>
            <a:ext cx="3076988" cy="12281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L" sz="33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Elementos</a:t>
            </a:r>
            <a:r>
              <a:rPr kumimoji="0" lang="en-US" altLang="es-CL" sz="33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kumimoji="0" lang="en-US" altLang="es-CL" sz="33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Pedagógicos</a:t>
            </a:r>
            <a:r>
              <a:rPr kumimoji="0" lang="en-US" altLang="es-CL" sz="33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 Clave para la </a:t>
            </a:r>
            <a:r>
              <a:rPr kumimoji="0" lang="en-US" altLang="es-CL" sz="33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Reflexión</a:t>
            </a:r>
            <a:endParaRPr kumimoji="0" lang="en-US" altLang="es-CL" sz="33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3F9A89-BFB7-33DB-3AA9-C2B5FACB3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/>
            <a:endParaRPr lang="en-US" sz="1800" dirty="0"/>
          </a:p>
          <a:p>
            <a:pPr marL="0"/>
            <a:endParaRPr lang="en-US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29FA665-1D19-0085-402F-C59E0C9DD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54615" cy="749873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E599395-9734-A52C-EB42-E01EB0C3B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044094"/>
              </p:ext>
            </p:extLst>
          </p:nvPr>
        </p:nvGraphicFramePr>
        <p:xfrm>
          <a:off x="3484880" y="354958"/>
          <a:ext cx="8130878" cy="5709861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3015931">
                  <a:extLst>
                    <a:ext uri="{9D8B030D-6E8A-4147-A177-3AD203B41FA5}">
                      <a16:colId xmlns:a16="http://schemas.microsoft.com/office/drawing/2014/main" val="4209166637"/>
                    </a:ext>
                  </a:extLst>
                </a:gridCol>
                <a:gridCol w="5114947">
                  <a:extLst>
                    <a:ext uri="{9D8B030D-6E8A-4147-A177-3AD203B41FA5}">
                      <a16:colId xmlns:a16="http://schemas.microsoft.com/office/drawing/2014/main" val="322012510"/>
                    </a:ext>
                  </a:extLst>
                </a:gridCol>
              </a:tblGrid>
              <a:tr h="1441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Elemento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Pregunta de Reflexión para el Docente y ET</a:t>
                      </a:r>
                      <a:endParaRPr lang="es-CL" sz="2000" b="1" kern="1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56206"/>
                  </a:ext>
                </a:extLst>
              </a:tr>
              <a:tr h="2261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Pertinencia Cultural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¿El contenido que estamos transversalizando se relaciona con los intereses, el territorio y la vida cotidiana de los estudiantes de la comunidad educativa ? ¿Estamos usando el conocimiento indígena solo para "decorar" o como un marco explicativo legítimo de la realidad?</a:t>
                      </a:r>
                      <a:endParaRPr lang="es-CL" sz="2000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067390"/>
                  </a:ext>
                </a:extLst>
              </a:tr>
              <a:tr h="1997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Legitimar 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¿Cómo podemos asegurar que el ET no sea solo un "informante" o traductor, sino un </a:t>
                      </a:r>
                      <a:r>
                        <a:rPr lang="es-CL" sz="2000" kern="0" cap="none" spc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co-planificador</a:t>
                      </a:r>
                      <a:r>
                        <a:rPr lang="es-CL" sz="2000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</a:t>
                      </a:r>
                      <a:r>
                        <a:rPr lang="es-CL" sz="2000" kern="0" cap="none" spc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co-evaluador</a:t>
                      </a:r>
                      <a:r>
                        <a:rPr lang="es-CL" sz="2000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con la misma autoridad pedagógica ?</a:t>
                      </a:r>
                      <a:endParaRPr lang="es-CL" sz="2000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570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370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BB25BB-088B-BBC1-AA96-0AA633795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389F27-F0CD-9504-3613-AFF55D854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FD710C5-976B-55D2-D017-29D1C9DD6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51" y="2275840"/>
            <a:ext cx="3076988" cy="12281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L" sz="33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Elementos</a:t>
            </a:r>
            <a:r>
              <a:rPr kumimoji="0" lang="en-US" altLang="es-CL" sz="33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kumimoji="0" lang="en-US" altLang="es-CL" sz="33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Pedagógicos</a:t>
            </a:r>
            <a:r>
              <a:rPr kumimoji="0" lang="en-US" altLang="es-CL" sz="33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 Clave para la </a:t>
            </a:r>
            <a:r>
              <a:rPr kumimoji="0" lang="en-US" altLang="es-CL" sz="33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+mj-ea"/>
                <a:cs typeface="+mj-cs"/>
              </a:rPr>
              <a:t>Reflexión</a:t>
            </a:r>
            <a:endParaRPr kumimoji="0" lang="en-US" altLang="es-CL" sz="33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23539E-370C-1630-ABD4-3474B4743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5866FD-D230-F13C-AF61-C1C45BF30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/>
            <a:endParaRPr lang="en-US" sz="1800" dirty="0"/>
          </a:p>
          <a:p>
            <a:pPr marL="0"/>
            <a:endParaRPr lang="en-US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E98A05-B56D-E08C-361C-60CF904A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D7E132-8BEA-A8F3-3A01-10C1E596D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D2DBE6-A5F6-7C6D-C537-05957CBA5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E033DBC-602C-BC66-AF2E-F7F734543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54615" cy="749873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62F332F-8966-8E51-63C2-80FDC3790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094781"/>
              </p:ext>
            </p:extLst>
          </p:nvPr>
        </p:nvGraphicFramePr>
        <p:xfrm>
          <a:off x="3298539" y="202193"/>
          <a:ext cx="8095668" cy="5915212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2663479">
                  <a:extLst>
                    <a:ext uri="{9D8B030D-6E8A-4147-A177-3AD203B41FA5}">
                      <a16:colId xmlns:a16="http://schemas.microsoft.com/office/drawing/2014/main" val="4209166637"/>
                    </a:ext>
                  </a:extLst>
                </a:gridCol>
                <a:gridCol w="5432189">
                  <a:extLst>
                    <a:ext uri="{9D8B030D-6E8A-4147-A177-3AD203B41FA5}">
                      <a16:colId xmlns:a16="http://schemas.microsoft.com/office/drawing/2014/main" val="322012510"/>
                    </a:ext>
                  </a:extLst>
                </a:gridCol>
              </a:tblGrid>
              <a:tr h="1495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Elemento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Pregunta de Reflexión para el Docente y ET</a:t>
                      </a:r>
                      <a:endParaRPr lang="es-CL" sz="2000" b="1" kern="1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56206"/>
                  </a:ext>
                </a:extLst>
              </a:tr>
              <a:tr h="2346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Importancia del Territorio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¿Estamos planificando actividades que permitan a los estudiantes </a:t>
                      </a:r>
                      <a:r>
                        <a:rPr lang="es-CL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aprender  en y con el territorio, </a:t>
                      </a:r>
                      <a:r>
                        <a:rPr lang="es-CL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saliendo del aula para observar y escuchar en el lugar donde el conocimiento tiene sentido?</a:t>
                      </a:r>
                      <a:endParaRPr lang="es-CL" sz="2000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067390"/>
                  </a:ext>
                </a:extLst>
              </a:tr>
              <a:tr h="2073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Interdisciplinariedad</a:t>
                      </a:r>
                      <a:r>
                        <a:rPr lang="es-CL" sz="2000" b="1" kern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447" marR="11525" marT="22128" marB="165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kern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¿Cómo podemos ir más allá de solo la coincidencia de temas para </a:t>
                      </a:r>
                      <a:r>
                        <a:rPr lang="es-CL" sz="2000" b="0" kern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integrar y generar un diálogo que permita la reflexión critica  y aprendizajes significativos</a:t>
                      </a:r>
                      <a:r>
                        <a:rPr lang="es-CL" sz="2000" kern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endParaRPr lang="es-CL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570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018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C83D78-6AE0-15B1-19EE-D480739BA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35">
            <a:extLst>
              <a:ext uri="{FF2B5EF4-FFF2-40B4-BE49-F238E27FC236}">
                <a16:creationId xmlns:a16="http://schemas.microsoft.com/office/drawing/2014/main" id="{FFB60E8C-7224-44A4-87A0-46A1711DD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37">
            <a:extLst>
              <a:ext uri="{FF2B5EF4-FFF2-40B4-BE49-F238E27FC236}">
                <a16:creationId xmlns:a16="http://schemas.microsoft.com/office/drawing/2014/main" id="{5DA32751-37A2-45C0-BE94-63D375E2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9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86990D-0596-1FBF-7DBF-E861191C1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5413" y="2853631"/>
            <a:ext cx="2877950" cy="964461"/>
          </a:xfr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indent="0">
              <a:buNone/>
            </a:pPr>
            <a:r>
              <a:rPr lang="es-CL" sz="9800" b="1" dirty="0"/>
              <a:t>Principios Didácticos Clave para la Práctica en el Aula</a:t>
            </a:r>
            <a:endParaRPr lang="es-CL" sz="9800" dirty="0"/>
          </a:p>
          <a:p>
            <a:pPr marL="0"/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id="{5A55FBCD-CD42-40F5-8A1B-3203F9CA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32CF029-8FD0-4ED9-48E7-FDEB76AAA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51" y="2275840"/>
            <a:ext cx="3076988" cy="12281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L" sz="33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5CEF852-2069-7F07-0982-5FB0A8BD3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54615" cy="749873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9EFF93E-8B12-E253-F5ED-675968925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931406"/>
              </p:ext>
            </p:extLst>
          </p:nvPr>
        </p:nvGraphicFramePr>
        <p:xfrm>
          <a:off x="375920" y="822960"/>
          <a:ext cx="7763247" cy="5852049"/>
        </p:xfrm>
        <a:graphic>
          <a:graphicData uri="http://schemas.openxmlformats.org/drawingml/2006/table">
            <a:tbl>
              <a:tblPr firstRow="1" firstCol="1" bandRow="1">
                <a:solidFill>
                  <a:srgbClr val="F7F7F7"/>
                </a:solidFill>
                <a:tableStyleId>{5C22544A-7EE6-4342-B048-85BDC9FD1C3A}</a:tableStyleId>
              </a:tblPr>
              <a:tblGrid>
                <a:gridCol w="2399881">
                  <a:extLst>
                    <a:ext uri="{9D8B030D-6E8A-4147-A177-3AD203B41FA5}">
                      <a16:colId xmlns:a16="http://schemas.microsoft.com/office/drawing/2014/main" val="4090457110"/>
                    </a:ext>
                  </a:extLst>
                </a:gridCol>
                <a:gridCol w="5147452">
                  <a:extLst>
                    <a:ext uri="{9D8B030D-6E8A-4147-A177-3AD203B41FA5}">
                      <a16:colId xmlns:a16="http://schemas.microsoft.com/office/drawing/2014/main" val="4097556239"/>
                    </a:ext>
                  </a:extLst>
                </a:gridCol>
                <a:gridCol w="215914">
                  <a:extLst>
                    <a:ext uri="{9D8B030D-6E8A-4147-A177-3AD203B41FA5}">
                      <a16:colId xmlns:a16="http://schemas.microsoft.com/office/drawing/2014/main" val="2107206372"/>
                    </a:ext>
                  </a:extLst>
                </a:gridCol>
              </a:tblGrid>
              <a:tr h="554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all" spc="60" dirty="0">
                          <a:solidFill>
                            <a:schemeClr val="tx1"/>
                          </a:solidFill>
                          <a:effectLst/>
                        </a:rPr>
                        <a:t>Principio Didáctico</a:t>
                      </a:r>
                      <a:endParaRPr lang="es-CL" sz="2000" b="1" kern="100" cap="all" spc="6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7" marR="95257" marT="95257" marB="952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all" spc="60" dirty="0">
                          <a:solidFill>
                            <a:schemeClr val="tx1"/>
                          </a:solidFill>
                          <a:effectLst/>
                        </a:rPr>
                        <a:t>Indicación Práctica</a:t>
                      </a:r>
                      <a:endParaRPr lang="es-CL" sz="2000" b="1" kern="100" cap="all" spc="6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7" marR="95257" marT="95257" marB="952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L" sz="900" b="1" kern="100" cap="all" spc="6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7" marR="95257" marT="95257" marB="952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108765"/>
                  </a:ext>
                </a:extLst>
              </a:tr>
              <a:tr h="2458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Partir de la Oralidad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Priorizar los relatos y la palabra del ET  y /o actores clave del territorio como el fuente de conocimiento La oralidad es la base del conocimiento indígena.</a:t>
                      </a:r>
                      <a:endParaRPr lang="es-CL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L" sz="11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658112"/>
                  </a:ext>
                </a:extLst>
              </a:tr>
              <a:tr h="25195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Lo que importan son  de las preguntas como base de la reflexión 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Utilizar la pregunta abierta y reflexiva para generar el diálogo de conocimientos . Evitar respuestas únicas y fomentar la búsqueda y valoración  de significados y paradigmas distintos.</a:t>
                      </a:r>
                      <a:endParaRPr lang="es-CL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L" sz="11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709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859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B7BB9A-ED75-D929-4802-4879C2B8C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35">
            <a:extLst>
              <a:ext uri="{FF2B5EF4-FFF2-40B4-BE49-F238E27FC236}">
                <a16:creationId xmlns:a16="http://schemas.microsoft.com/office/drawing/2014/main" id="{0B5368A4-7078-B936-6B67-2130D8BAA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37">
            <a:extLst>
              <a:ext uri="{FF2B5EF4-FFF2-40B4-BE49-F238E27FC236}">
                <a16:creationId xmlns:a16="http://schemas.microsoft.com/office/drawing/2014/main" id="{A2439696-0F5F-9643-BFC9-9AA2A48274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9">
            <a:extLst>
              <a:ext uri="{FF2B5EF4-FFF2-40B4-BE49-F238E27FC236}">
                <a16:creationId xmlns:a16="http://schemas.microsoft.com/office/drawing/2014/main" id="{D8951153-BE3F-D3CD-A0FB-52C3E5825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BC67A1-7A8B-6632-4E4D-ACA7A20C1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0696" y="2275840"/>
            <a:ext cx="2718613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s-CL" b="1" dirty="0"/>
              <a:t>Principios Didácticos Clave para la Práctica en el Aula</a:t>
            </a:r>
            <a:endParaRPr lang="es-CL" dirty="0"/>
          </a:p>
          <a:p>
            <a:pPr marL="0"/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id="{76577EA6-EACF-DB02-43AE-3C975D4A6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F3C7873-EA82-09A4-CEF8-B2F1E0E64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51" y="2275840"/>
            <a:ext cx="3076988" cy="12281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L" sz="33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CEF87EF-7D33-C80C-A1AD-12FA82415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54615" cy="749873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96C1C335-AF3B-BA08-750B-0ECF4AF61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54810"/>
              </p:ext>
            </p:extLst>
          </p:nvPr>
        </p:nvGraphicFramePr>
        <p:xfrm>
          <a:off x="304800" y="822960"/>
          <a:ext cx="8200612" cy="5852049"/>
        </p:xfrm>
        <a:graphic>
          <a:graphicData uri="http://schemas.openxmlformats.org/drawingml/2006/table">
            <a:tbl>
              <a:tblPr firstRow="1" firstCol="1" bandRow="1">
                <a:solidFill>
                  <a:srgbClr val="F7F7F7"/>
                </a:solidFill>
                <a:tableStyleId>{5C22544A-7EE6-4342-B048-85BDC9FD1C3A}</a:tableStyleId>
              </a:tblPr>
              <a:tblGrid>
                <a:gridCol w="2584484">
                  <a:extLst>
                    <a:ext uri="{9D8B030D-6E8A-4147-A177-3AD203B41FA5}">
                      <a16:colId xmlns:a16="http://schemas.microsoft.com/office/drawing/2014/main" val="4090457110"/>
                    </a:ext>
                  </a:extLst>
                </a:gridCol>
                <a:gridCol w="5390860">
                  <a:extLst>
                    <a:ext uri="{9D8B030D-6E8A-4147-A177-3AD203B41FA5}">
                      <a16:colId xmlns:a16="http://schemas.microsoft.com/office/drawing/2014/main" val="4097556239"/>
                    </a:ext>
                  </a:extLst>
                </a:gridCol>
                <a:gridCol w="225268">
                  <a:extLst>
                    <a:ext uri="{9D8B030D-6E8A-4147-A177-3AD203B41FA5}">
                      <a16:colId xmlns:a16="http://schemas.microsoft.com/office/drawing/2014/main" val="2107206372"/>
                    </a:ext>
                  </a:extLst>
                </a:gridCol>
              </a:tblGrid>
              <a:tr h="554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all" spc="60" dirty="0">
                          <a:solidFill>
                            <a:schemeClr val="tx1"/>
                          </a:solidFill>
                          <a:effectLst/>
                        </a:rPr>
                        <a:t>Principio Didáctico</a:t>
                      </a:r>
                      <a:endParaRPr lang="es-CL" sz="2000" b="1" kern="100" cap="all" spc="6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7" marR="95257" marT="95257" marB="952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0" cap="all" spc="60" dirty="0">
                          <a:solidFill>
                            <a:schemeClr val="tx1"/>
                          </a:solidFill>
                          <a:effectLst/>
                        </a:rPr>
                        <a:t>Indicación Práctica</a:t>
                      </a:r>
                      <a:endParaRPr lang="es-CL" sz="2000" b="1" kern="100" cap="all" spc="6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7" marR="95257" marT="95257" marB="952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L" sz="900" b="1" kern="100" cap="all" spc="6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7" marR="95257" marT="95257" marB="952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108765"/>
                  </a:ext>
                </a:extLst>
              </a:tr>
              <a:tr h="2458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Uso de la lengua indígena 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Incorporar el vocabulario de la lengua indígena  de manera cotidiana,  sistemática y  contextualizada en diferentes espacios formativos del establecimiento educativo.</a:t>
                      </a:r>
                      <a:endParaRPr lang="es-CL" sz="2000" b="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L" sz="11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658112"/>
                  </a:ext>
                </a:extLst>
              </a:tr>
              <a:tr h="25195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Cierre con Producción Propia</a:t>
                      </a:r>
                      <a:endParaRPr lang="es-CL" sz="20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Finalizar  con la creación de un producto (texto, maqueta, exposición) donde los y las  estudiantes demuestren la integración de los conocimientos indígenas y occidentales.</a:t>
                      </a:r>
                      <a:endParaRPr lang="es-CL" sz="2000" b="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L" sz="11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5" marR="6615" marT="6615" marB="6350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709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89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B7D61-DDDC-8986-4BB3-9F0BF15B6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4C748-6DDE-5E73-2BD7-400CCEBA4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692" y="274320"/>
            <a:ext cx="9651815" cy="6784459"/>
          </a:xfrm>
        </p:spPr>
        <p:txBody>
          <a:bodyPr>
            <a:normAutofit/>
          </a:bodyPr>
          <a:lstStyle/>
          <a:p>
            <a:pPr lvl="0" algn="l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u="none" strike="noStrike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s-CL" sz="1800" u="none" strike="noStrike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s-CL" sz="18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s-C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s-C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L" dirty="0">
              <a:latin typeface="Aptos" panose="020B00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9B3B72A-B4AF-C3D1-6AD5-151AD0DC8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92" y="141437"/>
            <a:ext cx="1554615" cy="74987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E58D5E2F-E4BB-982F-ABC2-FAF056F0C6CD}"/>
              </a:ext>
            </a:extLst>
          </p:cNvPr>
          <p:cNvSpPr txBox="1"/>
          <p:nvPr/>
        </p:nvSpPr>
        <p:spPr>
          <a:xfrm>
            <a:off x="929999" y="1548938"/>
            <a:ext cx="982749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3600" i="1" dirty="0"/>
              <a:t>La transversalización efectiva requiere </a:t>
            </a:r>
            <a:r>
              <a:rPr lang="es-CL" sz="3600" b="1" i="1" dirty="0"/>
              <a:t>planificación conjunta, flexibilidad y diálogo  epistemológico </a:t>
            </a:r>
            <a:r>
              <a:rPr lang="es-CL" sz="3600" i="1" dirty="0"/>
              <a:t>. El objetivo final no es solo que el estudiante aprenda un contenido, sino que </a:t>
            </a:r>
            <a:r>
              <a:rPr lang="es-CL" sz="3600" b="1" i="1" dirty="0"/>
              <a:t>reafirme su identidad cultural</a:t>
            </a:r>
            <a:r>
              <a:rPr lang="es-CL" sz="3600" i="1" dirty="0"/>
              <a:t> y desarrolle la capacidad de </a:t>
            </a:r>
            <a:r>
              <a:rPr lang="es-CL" sz="3600" b="1" i="1" dirty="0" err="1"/>
              <a:t>diálogar</a:t>
            </a:r>
            <a:r>
              <a:rPr lang="es-CL" sz="3600" b="1" i="1" dirty="0"/>
              <a:t> y valorar</a:t>
            </a:r>
            <a:r>
              <a:rPr lang="es-CL" sz="3600" i="1" dirty="0"/>
              <a:t> múltiples formas de comprender el mundo</a:t>
            </a:r>
          </a:p>
        </p:txBody>
      </p:sp>
    </p:spTree>
    <p:extLst>
      <p:ext uri="{BB962C8B-B14F-4D97-AF65-F5344CB8AC3E}">
        <p14:creationId xmlns:p14="http://schemas.microsoft.com/office/powerpoint/2010/main" val="3257548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FB1FD9CA-20DA-AF40-DE8F-1DED3FB32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80" y="221674"/>
            <a:ext cx="3243339" cy="3916218"/>
          </a:xfrm>
          <a:prstGeom prst="rect">
            <a:avLst/>
          </a:prstGeom>
        </p:spPr>
      </p:pic>
      <p:pic>
        <p:nvPicPr>
          <p:cNvPr id="4" name="Imagen 3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B8DE5DDF-E4FA-FCD9-2EF0-31D4C412C1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5534" y="221673"/>
            <a:ext cx="2953288" cy="3833091"/>
          </a:xfrm>
          <a:prstGeom prst="rect">
            <a:avLst/>
          </a:prstGeom>
        </p:spPr>
      </p:pic>
      <p:pic>
        <p:nvPicPr>
          <p:cNvPr id="5" name="Imagen 4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1CBEE905-D8AA-1ED8-2700-B064027F96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1337" y="221673"/>
            <a:ext cx="2851823" cy="3694546"/>
          </a:xfrm>
          <a:prstGeom prst="rect">
            <a:avLst/>
          </a:prstGeom>
        </p:spPr>
      </p:pic>
      <p:pic>
        <p:nvPicPr>
          <p:cNvPr id="6" name="Imagen 5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33917CAC-F698-49C3-936F-7E9806DF46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9788" y="3195117"/>
            <a:ext cx="2655623" cy="3441209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4F5D510-CE79-A77B-E2CD-9173238ACC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2405" y="4137892"/>
            <a:ext cx="5423595" cy="25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482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3952</TotalTime>
  <Words>556</Words>
  <Application>Microsoft Office PowerPoint</Application>
  <PresentationFormat>Panorámica</PresentationFormat>
  <Paragraphs>56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Amasis MT Pro</vt:lpstr>
      <vt:lpstr>Aptos</vt:lpstr>
      <vt:lpstr>Arial</vt:lpstr>
      <vt:lpstr>Calibri</vt:lpstr>
      <vt:lpstr>Calibri Light</vt:lpstr>
      <vt:lpstr>Tema de Office</vt:lpstr>
      <vt:lpstr>        Objetivo </vt:lpstr>
      <vt:lpstr>Presentación de PowerPoint</vt:lpstr>
      <vt:lpstr>           </vt:lpstr>
      <vt:lpstr>Presentación de PowerPoint</vt:lpstr>
      <vt:lpstr>Presentación de PowerPoint</vt:lpstr>
      <vt:lpstr>Presentación de PowerPoint</vt:lpstr>
      <vt:lpstr>Presentación de PowerPoint</vt:lpstr>
      <vt:lpstr>           </vt:lpstr>
      <vt:lpstr>Presentación de PowerPoint</vt:lpstr>
      <vt:lpstr>Presentación de PowerPoint</vt:lpstr>
      <vt:lpstr>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1. Conocimientos previos. Grupos de 4 personas  Tiempo 15 minutos   Para comenzar, en esta sección los invitamos a conectar con sus aprendizajes previos y reflexionar respecto de los conceptos de multiculturalidad e interculturalidad. El objetivo de esta instancia es que, se aproximen a ambas nociones, para comprender posteriormente su vinculación con el contexto y la transformación escolar. Para desarrollar esta primera reflexión, el grupo deberá explorar en conjunto las ideas que asocian con los conceptos multiculturalidad e interculturalidad. Para ello, sigan las siguientes instrucciones:  1. Escriban las ideas que asocien a interculturalidad.  2. Escriban las ideas que asocien a multiculturalidad.  3. Identifiquen, intuitivamente, las relaciones o diferencias posibles entre ambos conceptos.</dc:title>
  <dc:creator>Ericka Castro Quesada</dc:creator>
  <cp:lastModifiedBy>Ericka Castro Quesada</cp:lastModifiedBy>
  <cp:revision>39</cp:revision>
  <dcterms:created xsi:type="dcterms:W3CDTF">2024-01-29T19:52:12Z</dcterms:created>
  <dcterms:modified xsi:type="dcterms:W3CDTF">2025-10-17T16:49:19Z</dcterms:modified>
</cp:coreProperties>
</file>