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1"/>
  </p:notesMasterIdLst>
  <p:sldIdLst>
    <p:sldId id="538" r:id="rId2"/>
    <p:sldId id="432" r:id="rId3"/>
    <p:sldId id="758" r:id="rId4"/>
    <p:sldId id="759" r:id="rId5"/>
    <p:sldId id="760" r:id="rId6"/>
    <p:sldId id="761" r:id="rId7"/>
    <p:sldId id="762" r:id="rId8"/>
    <p:sldId id="750" r:id="rId9"/>
    <p:sldId id="756" r:id="rId1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2" roundtripDataSignature="AMtx7mg/3hvTeKottIt4GK3zaTVOJR6q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058F2D-BBCD-9D06-3A1E-BF35B3382FB3}" name="Maria Teresa Ramirez Corvera" initials="MC" userId="S::maria.ramirez@mineduc.cl::eede5f6d-bee0-4bc7-a30a-8ddfbf39661c" providerId="AD"/>
  <p188:author id="{47437163-3589-F348-DA9E-57AA60713E8A}" name="Javiera Patricia Martinez Astudillo" initials="JPMA" userId="S::javierap.martinez@mineduc.cl::161b6e9c-15df-4b72-8001-c408e78ecedc" providerId="AD"/>
  <p188:author id="{018513DE-6A48-5101-DBCA-F1DB9A2CD102}" name="Maria Angelica Mena Silva" initials="MS" userId="S::maria.mena@mineduc.cl::d0b16c5f-77a2-463f-9b98-e1d57c4a6d42" providerId="AD"/>
  <p188:author id="{A17AF0FC-BF48-E675-FBA0-2BC2638F096D}" name="Ma.Consuelo Hayden Gallo" initials="MHG" userId="S::consuelo.hayden@mineduc.cl::14ebdc0d-b39f-4d92-b90e-75da0c3cf25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4C62"/>
    <a:srgbClr val="5C97EE"/>
    <a:srgbClr val="00CC66"/>
    <a:srgbClr val="69E177"/>
    <a:srgbClr val="E8F3F9"/>
    <a:srgbClr val="82C1CE"/>
    <a:srgbClr val="A8EAF7"/>
    <a:srgbClr val="95E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42" Type="http://customschemas.google.com/relationships/presentationmetadata" Target="metadata"/><Relationship Id="rId3" Type="http://schemas.openxmlformats.org/officeDocument/2006/relationships/slide" Target="slides/slide2.xml"/><Relationship Id="rId146"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4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144"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4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7"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s-CL"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8:notes"/>
          <p:cNvSpPr txBox="1">
            <a:spLocks noGrp="1"/>
          </p:cNvSpPr>
          <p:nvPr>
            <p:ph type="body" idx="1"/>
          </p:nvPr>
        </p:nvSpPr>
        <p:spPr>
          <a:xfrm>
            <a:off x="701040" y="4473892"/>
            <a:ext cx="5608320" cy="3660458"/>
          </a:xfrm>
          <a:prstGeom prst="rect">
            <a:avLst/>
          </a:prstGeom>
        </p:spPr>
        <p:txBody>
          <a:bodyPr spcFirstLastPara="1" wrap="square" lIns="93162" tIns="46568" rIns="93162" bIns="46568" anchor="t" anchorCtr="0">
            <a:noAutofit/>
          </a:bodyPr>
          <a:lstStyle/>
          <a:p>
            <a:pPr marL="0" indent="0"/>
            <a:endParaRPr lang="es-ES" dirty="0"/>
          </a:p>
        </p:txBody>
      </p:sp>
      <p:sp>
        <p:nvSpPr>
          <p:cNvPr id="209" name="Google Shape;209;p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5155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0" name="Google Shape;360;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61" name="Google Shape;361;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CL"/>
              <a:t>2</a:t>
            </a:fld>
            <a:endParaRPr dirty="0"/>
          </a:p>
        </p:txBody>
      </p:sp>
    </p:spTree>
    <p:extLst>
      <p:ext uri="{BB962C8B-B14F-4D97-AF65-F5344CB8AC3E}">
        <p14:creationId xmlns:p14="http://schemas.microsoft.com/office/powerpoint/2010/main" val="1746649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1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2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2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7"/>
          <p:cNvSpPr>
            <a:spLocks noGrp="1"/>
          </p:cNvSpPr>
          <p:nvPr>
            <p:ph type="pic" idx="2"/>
          </p:nvPr>
        </p:nvSpPr>
        <p:spPr>
          <a:xfrm>
            <a:off x="5183188" y="987425"/>
            <a:ext cx="6172200" cy="4873625"/>
          </a:xfrm>
          <a:prstGeom prst="rect">
            <a:avLst/>
          </a:prstGeom>
          <a:noFill/>
          <a:ln>
            <a:noFill/>
          </a:ln>
        </p:spPr>
      </p:sp>
      <p:sp>
        <p:nvSpPr>
          <p:cNvPr id="68" name="Google Shape;68;p2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2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4FF3B1-1B18-C6C5-B5A4-47A2795071A7}"/>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F48470D-E195-071E-C181-253F1E3B01AA}"/>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D5E27D5-50BE-34D9-CA13-B7BB67E89197}"/>
              </a:ext>
            </a:extLst>
          </p:cNvPr>
          <p:cNvSpPr>
            <a:spLocks noGrp="1"/>
          </p:cNvSpPr>
          <p:nvPr>
            <p:ph type="dt" sz="half" idx="10"/>
          </p:nvPr>
        </p:nvSpPr>
        <p:spPr/>
        <p:txBody>
          <a:bodyPr/>
          <a:lstStyle/>
          <a:p>
            <a:fld id="{D2FB5F05-C0D2-460B-88F9-3FB3BCF16740}" type="datetimeFigureOut">
              <a:rPr lang="es-CL" smtClean="0"/>
              <a:t>25-03-2025</a:t>
            </a:fld>
            <a:endParaRPr lang="es-CL"/>
          </a:p>
        </p:txBody>
      </p:sp>
      <p:sp>
        <p:nvSpPr>
          <p:cNvPr id="5" name="Marcador de pie de página 4">
            <a:extLst>
              <a:ext uri="{FF2B5EF4-FFF2-40B4-BE49-F238E27FC236}">
                <a16:creationId xmlns:a16="http://schemas.microsoft.com/office/drawing/2014/main" id="{8CD3C16B-88EE-DACC-2EB4-89B34182C4C9}"/>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FB2BD0A3-8484-29AF-32BF-1E35833712D4}"/>
              </a:ext>
            </a:extLst>
          </p:cNvPr>
          <p:cNvSpPr>
            <a:spLocks noGrp="1"/>
          </p:cNvSpPr>
          <p:nvPr>
            <p:ph type="sldNum" sz="quarter" idx="12"/>
          </p:nvPr>
        </p:nvSpPr>
        <p:spPr/>
        <p:txBody>
          <a:bodyPr/>
          <a:lstStyle/>
          <a:p>
            <a:fld id="{8C050350-AA67-45FD-9A79-85EF543390F1}" type="slidenum">
              <a:rPr lang="es-CL" smtClean="0"/>
              <a:t>‹Nº›</a:t>
            </a:fld>
            <a:endParaRPr lang="es-CL"/>
          </a:p>
        </p:txBody>
      </p:sp>
    </p:spTree>
    <p:extLst>
      <p:ext uri="{BB962C8B-B14F-4D97-AF65-F5344CB8AC3E}">
        <p14:creationId xmlns:p14="http://schemas.microsoft.com/office/powerpoint/2010/main" val="1082932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 bg1="lt1" tx1="dk1" bg2="dk2" tx2="lt2" accent1="accent1" accent2="accent2" accent3="accent3" accent4="accent4" accent5="accent5" accent6="accent6" hlink="hlink" folHlink="folHlink"/>
  <p:sldLayoutIdLst>
    <p:sldLayoutId id="2147483661" r:id="rId1"/>
    <p:sldLayoutId id="2147483666" r:id="rId2"/>
    <p:sldLayoutId id="2147483668" r:id="rId3"/>
    <p:sldLayoutId id="2147483669" r:id="rId4"/>
    <p:sldLayoutId id="2147483670" r:id="rId5"/>
    <p:sldLayoutId id="2147483671" r:id="rId6"/>
    <p:sldLayoutId id="2147483672"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12" name="Google Shape;98;p1">
            <a:extLst>
              <a:ext uri="{FF2B5EF4-FFF2-40B4-BE49-F238E27FC236}">
                <a16:creationId xmlns:a16="http://schemas.microsoft.com/office/drawing/2014/main" id="{BC10B56F-B0EB-940A-35C2-67C74E1F847A}"/>
              </a:ext>
            </a:extLst>
          </p:cNvPr>
          <p:cNvSpPr txBox="1"/>
          <p:nvPr/>
        </p:nvSpPr>
        <p:spPr>
          <a:xfrm>
            <a:off x="2512786" y="458781"/>
            <a:ext cx="8024499" cy="615553"/>
          </a:xfrm>
          <a:prstGeom prst="rect">
            <a:avLst/>
          </a:prstGeom>
          <a:noFill/>
          <a:ln>
            <a:noFill/>
          </a:ln>
        </p:spPr>
        <p:txBody>
          <a:bodyPr spcFirstLastPara="1" wrap="square" lIns="0" tIns="0" rIns="0" bIns="0" anchor="t"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srgbClr val="FFFFFF"/>
                </a:solidFill>
                <a:effectLst/>
                <a:uLnTx/>
                <a:uFillTx/>
                <a:latin typeface="Arial" panose="020B0604020202020204" pitchFamily="34" charset="0"/>
                <a:ea typeface="+mn-lt"/>
                <a:cs typeface="Arial" panose="020B0604020202020204" pitchFamily="34" charset="0"/>
                <a:sym typeface="Arial"/>
              </a:rPr>
              <a:t>Contenido del set “ construyendo comunidad educativa intercultural </a:t>
            </a:r>
          </a:p>
        </p:txBody>
      </p:sp>
      <p:pic>
        <p:nvPicPr>
          <p:cNvPr id="4" name="Imagen 3" descr="Código QR&#10;&#10;Descripción generada automáticamente">
            <a:extLst>
              <a:ext uri="{FF2B5EF4-FFF2-40B4-BE49-F238E27FC236}">
                <a16:creationId xmlns:a16="http://schemas.microsoft.com/office/drawing/2014/main" id="{9E7D893E-65F4-15C8-656B-1CA1BED52089}"/>
              </a:ext>
            </a:extLst>
          </p:cNvPr>
          <p:cNvPicPr>
            <a:picLocks noChangeAspect="1"/>
          </p:cNvPicPr>
          <p:nvPr/>
        </p:nvPicPr>
        <p:blipFill>
          <a:blip r:embed="rId3"/>
          <a:stretch>
            <a:fillRect/>
          </a:stretch>
        </p:blipFill>
        <p:spPr>
          <a:xfrm>
            <a:off x="1" y="0"/>
            <a:ext cx="12192000" cy="6858000"/>
          </a:xfrm>
          <a:prstGeom prst="rect">
            <a:avLst/>
          </a:prstGeom>
        </p:spPr>
      </p:pic>
    </p:spTree>
    <p:extLst>
      <p:ext uri="{BB962C8B-B14F-4D97-AF65-F5344CB8AC3E}">
        <p14:creationId xmlns:p14="http://schemas.microsoft.com/office/powerpoint/2010/main" val="1636016915"/>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pic>
        <p:nvPicPr>
          <p:cNvPr id="365" name="Google Shape;365;p17"/>
          <p:cNvPicPr preferRelativeResize="0"/>
          <p:nvPr/>
        </p:nvPicPr>
        <p:blipFill rotWithShape="1">
          <a:blip r:embed="rId3">
            <a:alphaModFix/>
          </a:blip>
          <a:srcRect/>
          <a:stretch/>
        </p:blipFill>
        <p:spPr>
          <a:xfrm>
            <a:off x="539435" y="5139889"/>
            <a:ext cx="3646933" cy="1718111"/>
          </a:xfrm>
          <a:prstGeom prst="rect">
            <a:avLst/>
          </a:prstGeom>
          <a:noFill/>
          <a:ln>
            <a:noFill/>
          </a:ln>
        </p:spPr>
      </p:pic>
      <p:pic>
        <p:nvPicPr>
          <p:cNvPr id="369" name="Google Shape;369;p17"/>
          <p:cNvPicPr preferRelativeResize="0"/>
          <p:nvPr/>
        </p:nvPicPr>
        <p:blipFill rotWithShape="1">
          <a:blip r:embed="rId4">
            <a:alphaModFix/>
          </a:blip>
          <a:srcRect r="452" b="52525"/>
          <a:stretch/>
        </p:blipFill>
        <p:spPr>
          <a:xfrm>
            <a:off x="8349760" y="5323749"/>
            <a:ext cx="3155649" cy="1350118"/>
          </a:xfrm>
          <a:prstGeom prst="rect">
            <a:avLst/>
          </a:prstGeom>
          <a:noFill/>
          <a:ln>
            <a:noFill/>
          </a:ln>
        </p:spPr>
      </p:pic>
      <p:pic>
        <p:nvPicPr>
          <p:cNvPr id="4" name="Google Shape;139;p4">
            <a:extLst>
              <a:ext uri="{FF2B5EF4-FFF2-40B4-BE49-F238E27FC236}">
                <a16:creationId xmlns:a16="http://schemas.microsoft.com/office/drawing/2014/main" id="{1F30FCBB-D2C0-0099-6EC5-3332E2749D18}"/>
              </a:ext>
            </a:extLst>
          </p:cNvPr>
          <p:cNvPicPr preferRelativeResize="0"/>
          <p:nvPr/>
        </p:nvPicPr>
        <p:blipFill rotWithShape="1">
          <a:blip r:embed="rId5">
            <a:alphaModFix/>
          </a:blip>
          <a:srcRect/>
          <a:stretch/>
        </p:blipFill>
        <p:spPr>
          <a:xfrm>
            <a:off x="481781" y="0"/>
            <a:ext cx="2194568" cy="238383"/>
          </a:xfrm>
          <a:prstGeom prst="rect">
            <a:avLst/>
          </a:prstGeom>
          <a:noFill/>
          <a:ln>
            <a:noFill/>
          </a:ln>
        </p:spPr>
      </p:pic>
      <p:sp>
        <p:nvSpPr>
          <p:cNvPr id="5" name="CuadroTexto 4">
            <a:extLst>
              <a:ext uri="{FF2B5EF4-FFF2-40B4-BE49-F238E27FC236}">
                <a16:creationId xmlns:a16="http://schemas.microsoft.com/office/drawing/2014/main" id="{9701051A-B8C3-F10C-F658-9B4043622738}"/>
              </a:ext>
            </a:extLst>
          </p:cNvPr>
          <p:cNvSpPr txBox="1"/>
          <p:nvPr/>
        </p:nvSpPr>
        <p:spPr>
          <a:xfrm>
            <a:off x="3048000" y="2106349"/>
            <a:ext cx="6096000" cy="1774973"/>
          </a:xfrm>
          <a:prstGeom prst="rect">
            <a:avLst/>
          </a:prstGeom>
          <a:noFill/>
        </p:spPr>
        <p:txBody>
          <a:bodyPr wrap="square">
            <a:spAutoFit/>
          </a:bodyPr>
          <a:lstStyle/>
          <a:p>
            <a:pPr algn="ctr">
              <a:lnSpc>
                <a:spcPct val="110000"/>
              </a:lnSpc>
            </a:pPr>
            <a:r>
              <a:rPr lang="es-ES" sz="2800" dirty="0">
                <a:solidFill>
                  <a:schemeClr val="accent1">
                    <a:lumMod val="75000"/>
                  </a:schemeClr>
                </a:solidFill>
                <a:latin typeface="+mn-lt"/>
                <a:ea typeface="Arial" charset="0"/>
                <a:cs typeface="Arial" charset="0"/>
              </a:rPr>
              <a:t>El PEI Intercultural </a:t>
            </a:r>
          </a:p>
          <a:p>
            <a:pPr algn="ctr">
              <a:lnSpc>
                <a:spcPct val="110000"/>
              </a:lnSpc>
            </a:pPr>
            <a:r>
              <a:rPr lang="es-ES" sz="2800" dirty="0">
                <a:solidFill>
                  <a:schemeClr val="accent1">
                    <a:lumMod val="75000"/>
                  </a:schemeClr>
                </a:solidFill>
                <a:latin typeface="+mn-lt"/>
                <a:ea typeface="Arial" charset="0"/>
                <a:cs typeface="Arial" charset="0"/>
              </a:rPr>
              <a:t>Erika Castro </a:t>
            </a:r>
          </a:p>
          <a:p>
            <a:pPr algn="ctr">
              <a:lnSpc>
                <a:spcPct val="110000"/>
              </a:lnSpc>
            </a:pPr>
            <a:r>
              <a:rPr lang="es-ES" sz="3200" dirty="0">
                <a:solidFill>
                  <a:schemeClr val="accent1">
                    <a:lumMod val="75000"/>
                  </a:schemeClr>
                </a:solidFill>
                <a:latin typeface="+mn-lt"/>
                <a:ea typeface="Arial" charset="0"/>
                <a:cs typeface="Arial" charset="0"/>
              </a:rPr>
              <a:t> </a:t>
            </a:r>
            <a:r>
              <a:rPr lang="es-ES" sz="2000" dirty="0">
                <a:solidFill>
                  <a:schemeClr val="accent1">
                    <a:lumMod val="75000"/>
                  </a:schemeClr>
                </a:solidFill>
                <a:latin typeface="+mn-lt"/>
                <a:ea typeface="Arial" charset="0"/>
                <a:cs typeface="Arial" charset="0"/>
              </a:rPr>
              <a:t>PEIB </a:t>
            </a:r>
            <a:endParaRPr lang="es-CL" sz="2000" dirty="0">
              <a:solidFill>
                <a:schemeClr val="accent1">
                  <a:lumMod val="75000"/>
                </a:schemeClr>
              </a:solidFill>
              <a:latin typeface="+mn-lt"/>
              <a:ea typeface="Arial" charset="0"/>
              <a:cs typeface="Arial" charset="0"/>
            </a:endParaRPr>
          </a:p>
          <a:p>
            <a:pPr algn="ctr">
              <a:lnSpc>
                <a:spcPct val="110000"/>
              </a:lnSpc>
            </a:pPr>
            <a:endParaRPr lang="es-CL" sz="1200" dirty="0">
              <a:solidFill>
                <a:schemeClr val="tx2"/>
              </a:solidFill>
              <a:latin typeface="Calibri" charset="0"/>
              <a:ea typeface="Calibri" charset="0"/>
              <a:cs typeface="Calibri" charset="0"/>
            </a:endParaRPr>
          </a:p>
        </p:txBody>
      </p:sp>
    </p:spTree>
    <p:extLst>
      <p:ext uri="{BB962C8B-B14F-4D97-AF65-F5344CB8AC3E}">
        <p14:creationId xmlns:p14="http://schemas.microsoft.com/office/powerpoint/2010/main" val="2718824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0D5CFE-53F5-AF20-52D4-A3B32A0A87D3}"/>
              </a:ext>
            </a:extLst>
          </p:cNvPr>
          <p:cNvSpPr>
            <a:spLocks noGrp="1"/>
          </p:cNvSpPr>
          <p:nvPr>
            <p:ph type="title"/>
          </p:nvPr>
        </p:nvSpPr>
        <p:spPr>
          <a:xfrm>
            <a:off x="653934" y="691696"/>
            <a:ext cx="11190514" cy="4783818"/>
          </a:xfrm>
        </p:spPr>
        <p:txBody>
          <a:bodyPr>
            <a:normAutofit fontScale="90000"/>
          </a:bodyPr>
          <a:lstStyle/>
          <a:p>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r>
              <a:rPr lang="es-CL" sz="2700" b="1" dirty="0">
                <a:solidFill>
                  <a:schemeClr val="accent1">
                    <a:lumMod val="75000"/>
                  </a:schemeClr>
                </a:solidFill>
                <a:latin typeface="Arial" panose="020B0604020202020204" pitchFamily="34" charset="0"/>
                <a:cs typeface="Arial" panose="020B0604020202020204" pitchFamily="34" charset="0"/>
              </a:rPr>
              <a:t>¿</a:t>
            </a:r>
            <a:r>
              <a:rPr lang="es-CL" sz="2700" b="1" i="0" u="none" strike="noStrike" baseline="0" dirty="0">
                <a:solidFill>
                  <a:schemeClr val="accent1">
                    <a:lumMod val="75000"/>
                  </a:schemeClr>
                </a:solidFill>
                <a:latin typeface="Arial" panose="020B0604020202020204" pitchFamily="34" charset="0"/>
                <a:cs typeface="Arial" panose="020B0604020202020204" pitchFamily="34" charset="0"/>
              </a:rPr>
              <a:t>Qué es la educación intercultural?</a:t>
            </a:r>
            <a:br>
              <a:rPr lang="es-CL" sz="2700" b="1" i="0" u="none" strike="noStrike" baseline="0" dirty="0">
                <a:solidFill>
                  <a:schemeClr val="accent1">
                    <a:lumMod val="75000"/>
                  </a:schemeClr>
                </a:solidFill>
                <a:latin typeface="Arial" panose="020B0604020202020204" pitchFamily="34" charset="0"/>
                <a:cs typeface="Arial" panose="020B0604020202020204" pitchFamily="34" charset="0"/>
              </a:rPr>
            </a:br>
            <a:br>
              <a:rPr lang="es-CL" sz="2700" b="1" i="0" u="none" strike="noStrike" baseline="0" dirty="0">
                <a:solidFill>
                  <a:schemeClr val="accent1">
                    <a:lumMod val="75000"/>
                  </a:schemeClr>
                </a:solidFill>
                <a:latin typeface="Arial" panose="020B0604020202020204" pitchFamily="34" charset="0"/>
                <a:cs typeface="Arial" panose="020B0604020202020204" pitchFamily="34" charset="0"/>
              </a:rPr>
            </a:br>
            <a:r>
              <a:rPr lang="es-CL" sz="2700" i="0" u="none" strike="noStrike" baseline="0" dirty="0">
                <a:solidFill>
                  <a:schemeClr val="accent1">
                    <a:lumMod val="75000"/>
                  </a:schemeClr>
                </a:solidFill>
                <a:latin typeface="Arial" panose="020B0604020202020204" pitchFamily="34" charset="0"/>
                <a:cs typeface="Arial" panose="020B0604020202020204" pitchFamily="34" charset="0"/>
              </a:rPr>
              <a:t>L</a:t>
            </a:r>
            <a:r>
              <a:rPr lang="es-CL" sz="2700" b="0" i="0" u="none" strike="noStrike" baseline="0" dirty="0">
                <a:solidFill>
                  <a:schemeClr val="accent1">
                    <a:lumMod val="75000"/>
                  </a:schemeClr>
                </a:solidFill>
                <a:latin typeface="Arial" panose="020B0604020202020204" pitchFamily="34" charset="0"/>
                <a:cs typeface="Arial" panose="020B0604020202020204" pitchFamily="34" charset="0"/>
              </a:rPr>
              <a:t>a educación intercultural facilita avanzar en los cambios requeridos para lograr educación de calidad, propiciando a lo largo de la trayectoria educativa procesos y prácticas en el quehacer formativo, pertinentes a diferentes entornos y características del territorio en el cual está inmersa la comunidad educativa.</a:t>
            </a:r>
            <a:br>
              <a:rPr lang="es-CL" sz="2700" b="0" i="0" u="none" strike="noStrike" baseline="0" dirty="0">
                <a:solidFill>
                  <a:schemeClr val="accent1">
                    <a:lumMod val="75000"/>
                  </a:schemeClr>
                </a:solidFill>
                <a:latin typeface="Arial" panose="020B0604020202020204" pitchFamily="34" charset="0"/>
                <a:cs typeface="Arial" panose="020B0604020202020204" pitchFamily="34" charset="0"/>
              </a:rPr>
            </a:br>
            <a:br>
              <a:rPr lang="es-CL" sz="2700" b="0" i="0" u="none" strike="noStrike" baseline="0" dirty="0">
                <a:solidFill>
                  <a:schemeClr val="accent1">
                    <a:lumMod val="75000"/>
                  </a:schemeClr>
                </a:solidFill>
                <a:latin typeface="Arial" panose="020B0604020202020204" pitchFamily="34" charset="0"/>
                <a:cs typeface="Arial" panose="020B0604020202020204" pitchFamily="34" charset="0"/>
              </a:rPr>
            </a:br>
            <a:r>
              <a:rPr lang="es-CL" sz="2700" b="0" i="0" u="none" strike="noStrike" baseline="0" dirty="0">
                <a:solidFill>
                  <a:schemeClr val="accent1">
                    <a:lumMod val="75000"/>
                  </a:schemeClr>
                </a:solidFill>
                <a:latin typeface="Arial" panose="020B0604020202020204" pitchFamily="34" charset="0"/>
                <a:cs typeface="Arial" panose="020B0604020202020204" pitchFamily="34" charset="0"/>
              </a:rPr>
              <a:t>La interculturalidad permite que estudiantes de diversos pueblos originarios u otras culturas, como las de personas migrantes, que se encuentren en el contexto educacional, tengan la oportunidad de participar de experiencias que valoran la diversidad, la inclusión y la capacidad para acoger la multiplicidad de historias de vida presentes en los centros educativos, sirviendo al objetivo de ampliar y enriquecer la experiencia vital de la comunidad en su conjunto.</a:t>
            </a:r>
            <a:br>
              <a:rPr lang="es-CL" sz="2700" b="0" i="0" u="none" strike="noStrike" baseline="0" dirty="0">
                <a:solidFill>
                  <a:schemeClr val="accent1">
                    <a:lumMod val="75000"/>
                  </a:schemeClr>
                </a:solidFill>
                <a:latin typeface="Arial" panose="020B0604020202020204" pitchFamily="34" charset="0"/>
                <a:cs typeface="Arial" panose="020B0604020202020204" pitchFamily="34" charset="0"/>
              </a:rPr>
            </a:br>
            <a:br>
              <a:rPr lang="es-CL" sz="2700" b="0" i="0" u="none" strike="noStrike" baseline="0" dirty="0">
                <a:solidFill>
                  <a:schemeClr val="accent1"/>
                </a:solidFill>
                <a:latin typeface="Arial" panose="020B0604020202020204" pitchFamily="34" charset="0"/>
                <a:cs typeface="Arial" panose="020B0604020202020204" pitchFamily="34" charset="0"/>
              </a:rPr>
            </a:br>
            <a:br>
              <a:rPr lang="es-CL" sz="27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endParaRPr lang="es-CL" sz="2400" dirty="0">
              <a:solidFill>
                <a:schemeClr val="tx1"/>
              </a:solidFill>
              <a:latin typeface="Arial" panose="020B0604020202020204" pitchFamily="34" charset="0"/>
              <a:cs typeface="Arial" panose="020B0604020202020204" pitchFamily="34" charset="0"/>
            </a:endParaRPr>
          </a:p>
        </p:txBody>
      </p:sp>
      <p:pic>
        <p:nvPicPr>
          <p:cNvPr id="3" name="Google Shape;369;p17">
            <a:extLst>
              <a:ext uri="{FF2B5EF4-FFF2-40B4-BE49-F238E27FC236}">
                <a16:creationId xmlns:a16="http://schemas.microsoft.com/office/drawing/2014/main" id="{98604055-F449-1954-9F6C-0E18D250B33F}"/>
              </a:ext>
            </a:extLst>
          </p:cNvPr>
          <p:cNvPicPr preferRelativeResize="0"/>
          <p:nvPr/>
        </p:nvPicPr>
        <p:blipFill rotWithShape="1">
          <a:blip r:embed="rId2">
            <a:alphaModFix/>
          </a:blip>
          <a:srcRect r="452" b="52525"/>
          <a:stretch/>
        </p:blipFill>
        <p:spPr>
          <a:xfrm>
            <a:off x="8382417" y="5323749"/>
            <a:ext cx="3155649" cy="1350118"/>
          </a:xfrm>
          <a:prstGeom prst="rect">
            <a:avLst/>
          </a:prstGeom>
          <a:noFill/>
          <a:ln>
            <a:noFill/>
          </a:ln>
        </p:spPr>
      </p:pic>
    </p:spTree>
    <p:extLst>
      <p:ext uri="{BB962C8B-B14F-4D97-AF65-F5344CB8AC3E}">
        <p14:creationId xmlns:p14="http://schemas.microsoft.com/office/powerpoint/2010/main" val="2652531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3907D9-1413-319B-41BD-7DEE345821F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5AB75DF-586A-EF79-666A-9DA83F654D8B}"/>
              </a:ext>
            </a:extLst>
          </p:cNvPr>
          <p:cNvSpPr>
            <a:spLocks noGrp="1"/>
          </p:cNvSpPr>
          <p:nvPr>
            <p:ph type="title"/>
          </p:nvPr>
        </p:nvSpPr>
        <p:spPr>
          <a:xfrm>
            <a:off x="511629" y="184133"/>
            <a:ext cx="11332819" cy="5291381"/>
          </a:xfrm>
        </p:spPr>
        <p:txBody>
          <a:bodyPr>
            <a:normAutofit fontScale="90000"/>
          </a:bodyPr>
          <a:lstStyle/>
          <a:p>
            <a:pPr algn="l"/>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r>
              <a:rPr lang="es-CL" sz="2700" b="1" dirty="0">
                <a:solidFill>
                  <a:schemeClr val="accent1">
                    <a:lumMod val="75000"/>
                  </a:schemeClr>
                </a:solidFill>
                <a:latin typeface="Arial" panose="020B0604020202020204" pitchFamily="34" charset="0"/>
                <a:cs typeface="Arial" panose="020B0604020202020204" pitchFamily="34" charset="0"/>
              </a:rPr>
              <a:t>¿</a:t>
            </a:r>
            <a:r>
              <a:rPr lang="es-CL" sz="2700" b="1" i="0" u="none" strike="noStrike" baseline="0" dirty="0">
                <a:solidFill>
                  <a:schemeClr val="accent1">
                    <a:lumMod val="75000"/>
                  </a:schemeClr>
                </a:solidFill>
                <a:latin typeface="Arial" panose="020B0604020202020204" pitchFamily="34" charset="0"/>
                <a:cs typeface="Arial" panose="020B0604020202020204" pitchFamily="34" charset="0"/>
              </a:rPr>
              <a:t>Qué es un PEI intercultural?</a:t>
            </a:r>
            <a:br>
              <a:rPr lang="es-CL" sz="2700" b="1" i="0" u="none" strike="noStrike" baseline="0" dirty="0">
                <a:solidFill>
                  <a:schemeClr val="accent1">
                    <a:lumMod val="75000"/>
                  </a:schemeClr>
                </a:solidFill>
                <a:latin typeface="Arial" panose="020B0604020202020204" pitchFamily="34" charset="0"/>
                <a:cs typeface="Arial" panose="020B0604020202020204" pitchFamily="34" charset="0"/>
              </a:rPr>
            </a:br>
            <a:br>
              <a:rPr lang="es-CL" sz="2700" b="1" i="0" u="none" strike="noStrike" baseline="0" dirty="0">
                <a:solidFill>
                  <a:schemeClr val="accent1">
                    <a:lumMod val="75000"/>
                  </a:schemeClr>
                </a:solidFill>
                <a:latin typeface="Arial" panose="020B0604020202020204" pitchFamily="34" charset="0"/>
                <a:cs typeface="Arial" panose="020B0604020202020204" pitchFamily="34" charset="0"/>
              </a:rPr>
            </a:br>
            <a:r>
              <a:rPr lang="es-CL" sz="2700" dirty="0">
                <a:solidFill>
                  <a:schemeClr val="accent1">
                    <a:lumMod val="75000"/>
                  </a:schemeClr>
                </a:solidFill>
                <a:latin typeface="+mn-lt"/>
                <a:cs typeface="Arial" panose="020B0604020202020204" pitchFamily="34" charset="0"/>
              </a:rPr>
              <a:t>Es aquel que se elabora con la participación activa de todos los actores clave del E.E</a:t>
            </a:r>
            <a:r>
              <a:rPr lang="es-CL" sz="2700" b="0" i="0" u="none" strike="noStrike" baseline="0" dirty="0">
                <a:solidFill>
                  <a:schemeClr val="accent1">
                    <a:lumMod val="75000"/>
                  </a:schemeClr>
                </a:solidFill>
                <a:latin typeface="+mn-lt"/>
              </a:rPr>
              <a:t>, donde su visió</a:t>
            </a:r>
            <a:r>
              <a:rPr lang="es-CL" sz="2700" dirty="0">
                <a:solidFill>
                  <a:schemeClr val="accent1">
                    <a:lumMod val="75000"/>
                  </a:schemeClr>
                </a:solidFill>
                <a:latin typeface="+mn-lt"/>
              </a:rPr>
              <a:t>n , misión y propuesta formativa declara explícitamente  el desarrollo de una educación </a:t>
            </a:r>
            <a:r>
              <a:rPr lang="es-CL" sz="2700" b="0" i="0" u="none" strike="noStrike" baseline="0" dirty="0">
                <a:solidFill>
                  <a:schemeClr val="accent1">
                    <a:lumMod val="75000"/>
                  </a:schemeClr>
                </a:solidFill>
                <a:latin typeface="+mn-lt"/>
              </a:rPr>
              <a:t> Intercultural,  que permite generar  vínculos con la memoria histórica, conocimientos, símbolos, representaciones y significaciones de </a:t>
            </a:r>
            <a:r>
              <a:rPr lang="es-CL" sz="2700" dirty="0">
                <a:solidFill>
                  <a:schemeClr val="accent1">
                    <a:lumMod val="75000"/>
                  </a:schemeClr>
                </a:solidFill>
                <a:latin typeface="+mn-lt"/>
              </a:rPr>
              <a:t>la </a:t>
            </a:r>
            <a:r>
              <a:rPr lang="es-CL" sz="2700" b="0" i="0" u="none" strike="noStrike" baseline="0" dirty="0">
                <a:solidFill>
                  <a:schemeClr val="accent1">
                    <a:lumMod val="75000"/>
                  </a:schemeClr>
                </a:solidFill>
                <a:latin typeface="+mn-lt"/>
              </a:rPr>
              <a:t>propia cultura, a la vez,  conocer, valorar y aprender de otras culturas, ampliando las  posibilidades del estudiantado de acceder y construir diferentes formar de conocer, sentir y actuar.</a:t>
            </a:r>
            <a:br>
              <a:rPr lang="es-CL" sz="2700" b="1" i="0" u="none" strike="noStrike" baseline="0" dirty="0">
                <a:solidFill>
                  <a:schemeClr val="accent1">
                    <a:lumMod val="75000"/>
                  </a:schemeClr>
                </a:solidFill>
                <a:latin typeface="+mn-lt"/>
                <a:cs typeface="Arial" panose="020B0604020202020204" pitchFamily="34" charset="0"/>
              </a:rPr>
            </a:br>
            <a:br>
              <a:rPr lang="es-CL" sz="2700" b="1" i="0" u="none" strike="noStrike" baseline="0" dirty="0">
                <a:solidFill>
                  <a:schemeClr val="accent1">
                    <a:lumMod val="75000"/>
                  </a:schemeClr>
                </a:solidFill>
                <a:latin typeface="Arial" panose="020B0604020202020204" pitchFamily="34" charset="0"/>
                <a:cs typeface="Arial" panose="020B0604020202020204" pitchFamily="34" charset="0"/>
              </a:rPr>
            </a:br>
            <a:r>
              <a:rPr lang="es-CL" sz="2700" dirty="0">
                <a:solidFill>
                  <a:schemeClr val="accent1">
                    <a:lumMod val="75000"/>
                  </a:schemeClr>
                </a:solidFill>
                <a:latin typeface="+mn-lt"/>
                <a:cs typeface="Arial" panose="020B0604020202020204" pitchFamily="34" charset="0"/>
              </a:rPr>
              <a:t>EL</a:t>
            </a:r>
            <a:r>
              <a:rPr lang="es-CL" sz="2700" b="0" i="0" u="none" strike="noStrike" baseline="0" dirty="0">
                <a:solidFill>
                  <a:schemeClr val="accent1">
                    <a:lumMod val="75000"/>
                  </a:schemeClr>
                </a:solidFill>
                <a:latin typeface="+mn-lt"/>
              </a:rPr>
              <a:t> PEI intercultural debe ser realizado tomando en cuenta el contexto en el que se encuentra el establecimiento educativo, considerando su complejidad en términos sociales, culturales, geográficos, lingüísticos, etc. También se deben tener en cuenta los intereses, necesidades e identidades de todos/as los actores que son parte del proceso formativo formal e informal.</a:t>
            </a:r>
            <a:br>
              <a:rPr lang="es-CL" sz="2700" b="1" i="0" u="none" strike="noStrike" baseline="0" dirty="0">
                <a:solidFill>
                  <a:schemeClr val="accent1">
                    <a:lumMod val="75000"/>
                  </a:schemeClr>
                </a:solidFill>
                <a:latin typeface="+mn-lt"/>
                <a:cs typeface="Arial" panose="020B0604020202020204" pitchFamily="34" charset="0"/>
              </a:rPr>
            </a:br>
            <a:br>
              <a:rPr lang="es-CL" sz="2700" b="0" i="0" u="none" strike="noStrike" baseline="0" dirty="0">
                <a:solidFill>
                  <a:schemeClr val="accent1"/>
                </a:solidFill>
                <a:latin typeface="Arial" panose="020B0604020202020204" pitchFamily="34" charset="0"/>
                <a:cs typeface="Arial" panose="020B0604020202020204" pitchFamily="34" charset="0"/>
              </a:rPr>
            </a:br>
            <a:br>
              <a:rPr lang="es-CL" sz="27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endParaRPr lang="es-CL" sz="2400" dirty="0">
              <a:solidFill>
                <a:schemeClr val="tx1"/>
              </a:solidFill>
              <a:latin typeface="Arial" panose="020B0604020202020204" pitchFamily="34" charset="0"/>
              <a:cs typeface="Arial" panose="020B0604020202020204" pitchFamily="34" charset="0"/>
            </a:endParaRPr>
          </a:p>
        </p:txBody>
      </p:sp>
      <p:pic>
        <p:nvPicPr>
          <p:cNvPr id="3" name="Google Shape;369;p17">
            <a:extLst>
              <a:ext uri="{FF2B5EF4-FFF2-40B4-BE49-F238E27FC236}">
                <a16:creationId xmlns:a16="http://schemas.microsoft.com/office/drawing/2014/main" id="{43531EB1-4E4B-C568-675F-95289BD92078}"/>
              </a:ext>
            </a:extLst>
          </p:cNvPr>
          <p:cNvPicPr preferRelativeResize="0"/>
          <p:nvPr/>
        </p:nvPicPr>
        <p:blipFill rotWithShape="1">
          <a:blip r:embed="rId2">
            <a:alphaModFix/>
          </a:blip>
          <a:srcRect r="452" b="52525"/>
          <a:stretch/>
        </p:blipFill>
        <p:spPr>
          <a:xfrm>
            <a:off x="8382417" y="5323749"/>
            <a:ext cx="3155649" cy="1350118"/>
          </a:xfrm>
          <a:prstGeom prst="rect">
            <a:avLst/>
          </a:prstGeom>
          <a:noFill/>
          <a:ln>
            <a:noFill/>
          </a:ln>
        </p:spPr>
      </p:pic>
    </p:spTree>
    <p:extLst>
      <p:ext uri="{BB962C8B-B14F-4D97-AF65-F5344CB8AC3E}">
        <p14:creationId xmlns:p14="http://schemas.microsoft.com/office/powerpoint/2010/main" val="1348134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A3439-4BC2-2CDD-8196-2C7385A5D57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0A7B424-2613-EB4E-C939-60A7C3E00488}"/>
              </a:ext>
            </a:extLst>
          </p:cNvPr>
          <p:cNvSpPr>
            <a:spLocks noGrp="1"/>
          </p:cNvSpPr>
          <p:nvPr>
            <p:ph type="title"/>
          </p:nvPr>
        </p:nvSpPr>
        <p:spPr>
          <a:xfrm>
            <a:off x="174171" y="751114"/>
            <a:ext cx="11670277" cy="4724400"/>
          </a:xfrm>
        </p:spPr>
        <p:txBody>
          <a:bodyPr>
            <a:normAutofit fontScale="90000"/>
          </a:bodyPr>
          <a:lstStyle/>
          <a:p>
            <a:pPr algn="l"/>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r>
              <a:rPr lang="es-CL" sz="2700" b="1" dirty="0">
                <a:solidFill>
                  <a:schemeClr val="accent1">
                    <a:lumMod val="75000"/>
                  </a:schemeClr>
                </a:solidFill>
                <a:latin typeface="+mn-lt"/>
                <a:cs typeface="Arial" panose="020B0604020202020204" pitchFamily="34" charset="0"/>
              </a:rPr>
              <a:t>Propuesta de elaboración de un PEI intercultural.</a:t>
            </a:r>
            <a:br>
              <a:rPr lang="es-CL" sz="2700" b="1" dirty="0">
                <a:solidFill>
                  <a:schemeClr val="accent1">
                    <a:lumMod val="75000"/>
                  </a:schemeClr>
                </a:solidFill>
                <a:latin typeface="+mn-lt"/>
                <a:cs typeface="Arial" panose="020B0604020202020204" pitchFamily="34" charset="0"/>
              </a:rPr>
            </a:br>
            <a:br>
              <a:rPr lang="es-CL" sz="2200" b="1" dirty="0">
                <a:solidFill>
                  <a:schemeClr val="accent1">
                    <a:lumMod val="75000"/>
                  </a:schemeClr>
                </a:solidFill>
                <a:latin typeface="+mn-lt"/>
                <a:cs typeface="Arial" panose="020B0604020202020204" pitchFamily="34" charset="0"/>
              </a:rPr>
            </a:br>
            <a:br>
              <a:rPr lang="es-CL" sz="2200" b="1" i="0" u="none" strike="noStrike" baseline="0" dirty="0">
                <a:solidFill>
                  <a:schemeClr val="accent1">
                    <a:lumMod val="75000"/>
                  </a:schemeClr>
                </a:solidFill>
                <a:latin typeface="+mn-lt"/>
                <a:cs typeface="Arial" panose="020B0604020202020204" pitchFamily="34" charset="0"/>
              </a:rPr>
            </a:br>
            <a:r>
              <a:rPr lang="es-CL" sz="2700" b="1" i="0" u="none" strike="noStrike" baseline="0" dirty="0">
                <a:solidFill>
                  <a:schemeClr val="accent1">
                    <a:lumMod val="75000"/>
                  </a:schemeClr>
                </a:solidFill>
                <a:latin typeface="+mn-lt"/>
              </a:rPr>
              <a:t>a)</a:t>
            </a:r>
            <a:r>
              <a:rPr lang="es-CL" sz="2700" b="0" i="0" u="none" strike="noStrike" baseline="0" dirty="0">
                <a:solidFill>
                  <a:schemeClr val="accent1">
                    <a:lumMod val="75000"/>
                  </a:schemeClr>
                </a:solidFill>
                <a:latin typeface="+mn-lt"/>
              </a:rPr>
              <a:t> Fomentar el proceso de la socialización de la propuesta o principios fundamentales que se pretende desarrollar en el PEI, conociendo cómo funciona y se compone la comunidad y el entorno con la que se va a diseñar; identificar y convocar los actores relevantes a los cuales involucrar y desarrollar todo el proceso de construcción del PEI enmarcado en un territorio cultural, lingüístico y social específico del cual es necesario dar cuenta.</a:t>
            </a:r>
            <a:br>
              <a:rPr lang="es-CL" sz="2700" b="0" i="0" u="none" strike="noStrike" baseline="0" dirty="0">
                <a:solidFill>
                  <a:schemeClr val="accent1">
                    <a:lumMod val="75000"/>
                  </a:schemeClr>
                </a:solidFill>
                <a:latin typeface="+mn-lt"/>
              </a:rPr>
            </a:br>
            <a:br>
              <a:rPr lang="es-CL" sz="2700" b="0" i="0" u="none" strike="noStrike" baseline="0" dirty="0">
                <a:solidFill>
                  <a:schemeClr val="accent1">
                    <a:lumMod val="75000"/>
                  </a:schemeClr>
                </a:solidFill>
                <a:latin typeface="+mn-lt"/>
              </a:rPr>
            </a:br>
            <a:r>
              <a:rPr lang="es-CL" sz="2700" b="1" i="0" u="none" strike="noStrike" baseline="0" dirty="0">
                <a:solidFill>
                  <a:schemeClr val="accent1">
                    <a:lumMod val="75000"/>
                  </a:schemeClr>
                </a:solidFill>
                <a:latin typeface="+mn-lt"/>
              </a:rPr>
              <a:t>b</a:t>
            </a:r>
            <a:r>
              <a:rPr lang="es-CL" sz="2700" b="0" i="0" u="none" strike="noStrike" baseline="0" dirty="0">
                <a:solidFill>
                  <a:schemeClr val="accent1">
                    <a:lumMod val="75000"/>
                  </a:schemeClr>
                </a:solidFill>
                <a:latin typeface="+mn-lt"/>
              </a:rPr>
              <a:t>) Visualizar e identificar los factores que influyen en los objetivos de socialización, desde las expectativas que pueden existir en los diferentes miembros de la comunidad, los protocolos culturales, los requisitos administrativos, los recursos humanos y económicos, la identificación de las capacidades de liderazgo en el proceso tanto dentro de la comunidad educativa como en la comunidad indígena u otras culturas, el tiempo y espacios disponibles, etc.</a:t>
            </a:r>
            <a:br>
              <a:rPr lang="es-CL" sz="2700" b="1" i="0" u="none" strike="noStrike" baseline="0" dirty="0">
                <a:solidFill>
                  <a:schemeClr val="accent1">
                    <a:lumMod val="75000"/>
                  </a:schemeClr>
                </a:solidFill>
                <a:latin typeface="+mn-lt"/>
                <a:cs typeface="Arial" panose="020B0604020202020204" pitchFamily="34" charset="0"/>
              </a:rPr>
            </a:br>
            <a:br>
              <a:rPr lang="es-CL" sz="2700" b="0" i="0" u="none" strike="noStrike" baseline="0" dirty="0">
                <a:solidFill>
                  <a:schemeClr val="accent1"/>
                </a:solidFill>
                <a:latin typeface="Arial" panose="020B0604020202020204" pitchFamily="34" charset="0"/>
                <a:cs typeface="Arial" panose="020B0604020202020204" pitchFamily="34" charset="0"/>
              </a:rPr>
            </a:br>
            <a:br>
              <a:rPr lang="es-CL" sz="27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endParaRPr lang="es-CL" sz="2400" dirty="0">
              <a:solidFill>
                <a:schemeClr val="tx1"/>
              </a:solidFill>
              <a:latin typeface="Arial" panose="020B0604020202020204" pitchFamily="34" charset="0"/>
              <a:cs typeface="Arial" panose="020B0604020202020204" pitchFamily="34" charset="0"/>
            </a:endParaRPr>
          </a:p>
        </p:txBody>
      </p:sp>
      <p:pic>
        <p:nvPicPr>
          <p:cNvPr id="3" name="Google Shape;369;p17">
            <a:extLst>
              <a:ext uri="{FF2B5EF4-FFF2-40B4-BE49-F238E27FC236}">
                <a16:creationId xmlns:a16="http://schemas.microsoft.com/office/drawing/2014/main" id="{74B424E8-8253-87D5-B697-9DCAEB344DD2}"/>
              </a:ext>
            </a:extLst>
          </p:cNvPr>
          <p:cNvPicPr preferRelativeResize="0"/>
          <p:nvPr/>
        </p:nvPicPr>
        <p:blipFill rotWithShape="1">
          <a:blip r:embed="rId2">
            <a:alphaModFix/>
          </a:blip>
          <a:srcRect r="452" b="52525"/>
          <a:stretch/>
        </p:blipFill>
        <p:spPr>
          <a:xfrm>
            <a:off x="8382417" y="5323749"/>
            <a:ext cx="3155649" cy="1350118"/>
          </a:xfrm>
          <a:prstGeom prst="rect">
            <a:avLst/>
          </a:prstGeom>
          <a:noFill/>
          <a:ln>
            <a:noFill/>
          </a:ln>
        </p:spPr>
      </p:pic>
    </p:spTree>
    <p:extLst>
      <p:ext uri="{BB962C8B-B14F-4D97-AF65-F5344CB8AC3E}">
        <p14:creationId xmlns:p14="http://schemas.microsoft.com/office/powerpoint/2010/main" val="1112791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3D805-F7F4-6687-ACB2-E5A6D8B4891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FD81E0E-24F0-1595-685E-7E179648C292}"/>
              </a:ext>
            </a:extLst>
          </p:cNvPr>
          <p:cNvSpPr>
            <a:spLocks noGrp="1"/>
          </p:cNvSpPr>
          <p:nvPr>
            <p:ph type="title"/>
          </p:nvPr>
        </p:nvSpPr>
        <p:spPr>
          <a:xfrm>
            <a:off x="174171" y="751114"/>
            <a:ext cx="11670277" cy="4724400"/>
          </a:xfrm>
        </p:spPr>
        <p:txBody>
          <a:bodyPr>
            <a:normAutofit fontScale="90000"/>
          </a:bodyPr>
          <a:lstStyle/>
          <a:p>
            <a:pPr algn="l"/>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r>
              <a:rPr lang="es-CL" sz="2700" b="1" dirty="0">
                <a:solidFill>
                  <a:schemeClr val="accent1">
                    <a:lumMod val="75000"/>
                  </a:schemeClr>
                </a:solidFill>
                <a:latin typeface="+mn-lt"/>
                <a:cs typeface="Arial" panose="020B0604020202020204" pitchFamily="34" charset="0"/>
              </a:rPr>
              <a:t>Propuesta de elaboración de un PEI intercultural.</a:t>
            </a:r>
            <a:br>
              <a:rPr lang="es-CL" sz="2700" b="1" dirty="0">
                <a:solidFill>
                  <a:schemeClr val="accent1">
                    <a:lumMod val="75000"/>
                  </a:schemeClr>
                </a:solidFill>
                <a:latin typeface="+mn-lt"/>
                <a:cs typeface="Arial" panose="020B0604020202020204" pitchFamily="34" charset="0"/>
              </a:rPr>
            </a:br>
            <a:br>
              <a:rPr lang="es-CL" sz="2700" b="1" dirty="0">
                <a:solidFill>
                  <a:schemeClr val="accent1">
                    <a:lumMod val="75000"/>
                  </a:schemeClr>
                </a:solidFill>
                <a:latin typeface="+mn-lt"/>
                <a:cs typeface="Arial" panose="020B0604020202020204" pitchFamily="34" charset="0"/>
              </a:rPr>
            </a:br>
            <a:r>
              <a:rPr lang="es-CL" sz="2700" b="1" i="0" u="none" strike="noStrike" baseline="0" dirty="0">
                <a:solidFill>
                  <a:schemeClr val="accent1">
                    <a:lumMod val="75000"/>
                  </a:schemeClr>
                </a:solidFill>
                <a:latin typeface="+mn-lt"/>
              </a:rPr>
              <a:t>c) </a:t>
            </a:r>
            <a:r>
              <a:rPr lang="es-CL" sz="2700" b="0" i="0" u="none" strike="noStrike" baseline="0" dirty="0">
                <a:solidFill>
                  <a:schemeClr val="accent1">
                    <a:lumMod val="75000"/>
                  </a:schemeClr>
                </a:solidFill>
                <a:latin typeface="+mn-lt"/>
              </a:rPr>
              <a:t>Trabajar el diseño y desarrollo del PEI con todos los actores de la comunidad educativa y actores clave de la comunidad indígena u otras culturas, destacando especialmente la participación de las familias y los educadores tradicionales, docentes</a:t>
            </a:r>
            <a:br>
              <a:rPr lang="es-CL" sz="2700" b="0" i="0" u="none" strike="noStrike" baseline="0" dirty="0">
                <a:solidFill>
                  <a:schemeClr val="accent1">
                    <a:lumMod val="75000"/>
                  </a:schemeClr>
                </a:solidFill>
                <a:latin typeface="+mn-lt"/>
              </a:rPr>
            </a:br>
            <a:r>
              <a:rPr lang="es-CL" sz="2700" b="0" i="0" u="none" strike="noStrike" baseline="0" dirty="0">
                <a:solidFill>
                  <a:schemeClr val="accent1">
                    <a:lumMod val="75000"/>
                  </a:schemeClr>
                </a:solidFill>
                <a:latin typeface="+mn-lt"/>
              </a:rPr>
              <a:t>y estudiantes.</a:t>
            </a:r>
            <a:br>
              <a:rPr lang="es-CL" sz="2700" b="0" i="0" u="none" strike="noStrike" baseline="0" dirty="0">
                <a:solidFill>
                  <a:schemeClr val="accent1">
                    <a:lumMod val="75000"/>
                  </a:schemeClr>
                </a:solidFill>
                <a:latin typeface="+mn-lt"/>
              </a:rPr>
            </a:br>
            <a:br>
              <a:rPr lang="es-CL" sz="2700" b="0" i="0" u="none" strike="noStrike" baseline="0" dirty="0">
                <a:solidFill>
                  <a:schemeClr val="accent1">
                    <a:lumMod val="75000"/>
                  </a:schemeClr>
                </a:solidFill>
                <a:latin typeface="+mn-lt"/>
              </a:rPr>
            </a:br>
            <a:r>
              <a:rPr lang="es-CL" sz="2700" b="1" i="0" u="none" strike="noStrike" baseline="0" dirty="0">
                <a:solidFill>
                  <a:schemeClr val="accent1">
                    <a:lumMod val="75000"/>
                  </a:schemeClr>
                </a:solidFill>
                <a:latin typeface="+mn-lt"/>
              </a:rPr>
              <a:t>d) </a:t>
            </a:r>
            <a:r>
              <a:rPr lang="es-CL" sz="2700" b="0" i="0" u="none" strike="noStrike" baseline="0" dirty="0">
                <a:solidFill>
                  <a:schemeClr val="accent1">
                    <a:lumMod val="75000"/>
                  </a:schemeClr>
                </a:solidFill>
                <a:latin typeface="+mn-lt"/>
              </a:rPr>
              <a:t>Incorporar en su sello y enfoques educativos, los principios fundamentales de las comunidades indígenas u otras culturas que conforman la comunidad educativa.</a:t>
            </a:r>
            <a:br>
              <a:rPr lang="es-CL" sz="2700" b="1" i="0" u="none" strike="noStrike" baseline="0" dirty="0">
                <a:solidFill>
                  <a:schemeClr val="accent1">
                    <a:lumMod val="75000"/>
                  </a:schemeClr>
                </a:solidFill>
                <a:latin typeface="+mn-lt"/>
                <a:cs typeface="Arial" panose="020B0604020202020204" pitchFamily="34" charset="0"/>
              </a:rPr>
            </a:br>
            <a:br>
              <a:rPr lang="es-CL" sz="2700" b="0" i="0" u="none" strike="noStrike" baseline="0" dirty="0">
                <a:solidFill>
                  <a:schemeClr val="accent1"/>
                </a:solidFill>
                <a:latin typeface="Arial" panose="020B0604020202020204" pitchFamily="34" charset="0"/>
                <a:cs typeface="Arial" panose="020B0604020202020204" pitchFamily="34" charset="0"/>
              </a:rPr>
            </a:br>
            <a:br>
              <a:rPr lang="es-CL" sz="27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endParaRPr lang="es-CL" sz="2400" dirty="0">
              <a:solidFill>
                <a:schemeClr val="tx1"/>
              </a:solidFill>
              <a:latin typeface="Arial" panose="020B0604020202020204" pitchFamily="34" charset="0"/>
              <a:cs typeface="Arial" panose="020B0604020202020204" pitchFamily="34" charset="0"/>
            </a:endParaRPr>
          </a:p>
        </p:txBody>
      </p:sp>
      <p:pic>
        <p:nvPicPr>
          <p:cNvPr id="3" name="Google Shape;369;p17">
            <a:extLst>
              <a:ext uri="{FF2B5EF4-FFF2-40B4-BE49-F238E27FC236}">
                <a16:creationId xmlns:a16="http://schemas.microsoft.com/office/drawing/2014/main" id="{369B6BF7-E2CF-10A1-29CB-B6305DA3C33B}"/>
              </a:ext>
            </a:extLst>
          </p:cNvPr>
          <p:cNvPicPr preferRelativeResize="0"/>
          <p:nvPr/>
        </p:nvPicPr>
        <p:blipFill rotWithShape="1">
          <a:blip r:embed="rId2">
            <a:alphaModFix/>
          </a:blip>
          <a:srcRect r="452" b="52525"/>
          <a:stretch/>
        </p:blipFill>
        <p:spPr>
          <a:xfrm>
            <a:off x="8382417" y="5323749"/>
            <a:ext cx="3155649" cy="1350118"/>
          </a:xfrm>
          <a:prstGeom prst="rect">
            <a:avLst/>
          </a:prstGeom>
          <a:noFill/>
          <a:ln>
            <a:noFill/>
          </a:ln>
        </p:spPr>
      </p:pic>
    </p:spTree>
    <p:extLst>
      <p:ext uri="{BB962C8B-B14F-4D97-AF65-F5344CB8AC3E}">
        <p14:creationId xmlns:p14="http://schemas.microsoft.com/office/powerpoint/2010/main" val="3590514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4CB02-CE9A-9911-B855-A8C2AB71358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F3C4A66-1EFE-CC33-694A-4D2CD21DEF1B}"/>
              </a:ext>
            </a:extLst>
          </p:cNvPr>
          <p:cNvSpPr>
            <a:spLocks noGrp="1"/>
          </p:cNvSpPr>
          <p:nvPr>
            <p:ph type="title"/>
          </p:nvPr>
        </p:nvSpPr>
        <p:spPr>
          <a:xfrm>
            <a:off x="174171" y="751114"/>
            <a:ext cx="11670277" cy="4724400"/>
          </a:xfrm>
        </p:spPr>
        <p:txBody>
          <a:bodyPr>
            <a:normAutofit fontScale="90000"/>
          </a:bodyPr>
          <a:lstStyle/>
          <a:p>
            <a:pPr algn="l"/>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br>
              <a:rPr lang="es-CL" sz="2400" b="1" dirty="0">
                <a:solidFill>
                  <a:schemeClr val="tx1"/>
                </a:solidFill>
                <a:latin typeface="Arial" panose="020B0604020202020204" pitchFamily="34" charset="0"/>
                <a:cs typeface="Arial" panose="020B0604020202020204" pitchFamily="34" charset="0"/>
              </a:rPr>
            </a:br>
            <a:r>
              <a:rPr lang="es-CL" sz="2700" b="1" dirty="0">
                <a:solidFill>
                  <a:schemeClr val="accent1">
                    <a:lumMod val="75000"/>
                  </a:schemeClr>
                </a:solidFill>
                <a:latin typeface="+mn-lt"/>
                <a:cs typeface="Arial" panose="020B0604020202020204" pitchFamily="34" charset="0"/>
              </a:rPr>
              <a:t>Propuesta de elaboración de un PEI intercultural.</a:t>
            </a:r>
            <a:br>
              <a:rPr lang="es-CL" sz="2700" b="1" dirty="0">
                <a:solidFill>
                  <a:schemeClr val="accent1">
                    <a:lumMod val="75000"/>
                  </a:schemeClr>
                </a:solidFill>
                <a:latin typeface="+mn-lt"/>
                <a:cs typeface="Arial" panose="020B0604020202020204" pitchFamily="34" charset="0"/>
              </a:rPr>
            </a:br>
            <a:br>
              <a:rPr lang="es-CL" sz="2700" b="1" dirty="0">
                <a:solidFill>
                  <a:schemeClr val="accent1">
                    <a:lumMod val="75000"/>
                  </a:schemeClr>
                </a:solidFill>
                <a:latin typeface="+mn-lt"/>
                <a:cs typeface="Arial" panose="020B0604020202020204" pitchFamily="34" charset="0"/>
              </a:rPr>
            </a:br>
            <a:r>
              <a:rPr lang="es-CL" sz="2700" b="1" i="0" u="none" strike="noStrike" baseline="0" dirty="0">
                <a:solidFill>
                  <a:schemeClr val="accent1">
                    <a:lumMod val="75000"/>
                  </a:schemeClr>
                </a:solidFill>
                <a:latin typeface="+mn-lt"/>
              </a:rPr>
              <a:t>e) </a:t>
            </a:r>
            <a:r>
              <a:rPr lang="es-CL" sz="2700" b="0" i="0" u="none" strike="noStrike" baseline="0" dirty="0">
                <a:solidFill>
                  <a:schemeClr val="accent1">
                    <a:lumMod val="75000"/>
                  </a:schemeClr>
                </a:solidFill>
                <a:latin typeface="+mn-lt"/>
              </a:rPr>
              <a:t>Generar los espacios, tiempos y todas las condiciones e instrumentos asociados para la reflexión, análisis y propuestas desarrolladas en el proceso de construcción del PEI.</a:t>
            </a:r>
            <a:br>
              <a:rPr lang="es-CL" sz="2700" b="0" i="0" u="none" strike="noStrike" baseline="0" dirty="0">
                <a:solidFill>
                  <a:schemeClr val="accent1">
                    <a:lumMod val="75000"/>
                  </a:schemeClr>
                </a:solidFill>
                <a:latin typeface="+mn-lt"/>
              </a:rPr>
            </a:br>
            <a:br>
              <a:rPr lang="es-CL" sz="2700" b="0" i="0" u="none" strike="noStrike" baseline="0" dirty="0">
                <a:solidFill>
                  <a:schemeClr val="accent1">
                    <a:lumMod val="75000"/>
                  </a:schemeClr>
                </a:solidFill>
                <a:latin typeface="+mn-lt"/>
              </a:rPr>
            </a:br>
            <a:r>
              <a:rPr lang="es-CL" sz="2700" b="1" i="0" u="none" strike="noStrike" baseline="0" dirty="0">
                <a:solidFill>
                  <a:schemeClr val="accent1">
                    <a:lumMod val="75000"/>
                  </a:schemeClr>
                </a:solidFill>
                <a:latin typeface="+mn-lt"/>
              </a:rPr>
              <a:t>f) </a:t>
            </a:r>
            <a:r>
              <a:rPr lang="es-CL" sz="2700" b="0" i="0" u="none" strike="noStrike" baseline="0" dirty="0">
                <a:solidFill>
                  <a:schemeClr val="accent1">
                    <a:lumMod val="75000"/>
                  </a:schemeClr>
                </a:solidFill>
                <a:latin typeface="+mn-lt"/>
              </a:rPr>
              <a:t>Sistematizar todas las opiniones y planteamientos desarrollados en el proceso de socialización y tomar acuerdos y consensos de lo que se plasmará en el PEI.</a:t>
            </a:r>
            <a:br>
              <a:rPr lang="es-CL" sz="2700" b="0" i="0" u="none" strike="noStrike" baseline="0" dirty="0">
                <a:solidFill>
                  <a:schemeClr val="accent1">
                    <a:lumMod val="75000"/>
                  </a:schemeClr>
                </a:solidFill>
                <a:latin typeface="+mn-lt"/>
              </a:rPr>
            </a:br>
            <a:br>
              <a:rPr lang="es-CL" sz="2700" b="0" i="0" u="none" strike="noStrike" baseline="0" dirty="0">
                <a:solidFill>
                  <a:schemeClr val="accent1">
                    <a:lumMod val="75000"/>
                  </a:schemeClr>
                </a:solidFill>
                <a:latin typeface="+mn-lt"/>
              </a:rPr>
            </a:br>
            <a:r>
              <a:rPr lang="es-CL" sz="2700" b="1" i="0" u="none" strike="noStrike" baseline="0" dirty="0">
                <a:solidFill>
                  <a:schemeClr val="accent1">
                    <a:lumMod val="75000"/>
                  </a:schemeClr>
                </a:solidFill>
                <a:latin typeface="+mn-lt"/>
              </a:rPr>
              <a:t>g) </a:t>
            </a:r>
            <a:r>
              <a:rPr lang="es-CL" sz="2700" b="0" i="0" u="none" strike="noStrike" baseline="0" dirty="0">
                <a:solidFill>
                  <a:schemeClr val="accent1">
                    <a:lumMod val="75000"/>
                  </a:schemeClr>
                </a:solidFill>
                <a:latin typeface="+mn-lt"/>
              </a:rPr>
              <a:t>Elaborar el documento PEI.</a:t>
            </a:r>
            <a:br>
              <a:rPr lang="es-CL" sz="2700" b="0" i="0" u="none" strike="noStrike" baseline="0" dirty="0">
                <a:solidFill>
                  <a:schemeClr val="accent1">
                    <a:lumMod val="75000"/>
                  </a:schemeClr>
                </a:solidFill>
                <a:latin typeface="+mn-lt"/>
              </a:rPr>
            </a:br>
            <a:br>
              <a:rPr lang="es-CL" sz="2700" b="0" i="0" u="none" strike="noStrike" baseline="0" dirty="0">
                <a:solidFill>
                  <a:schemeClr val="accent1">
                    <a:lumMod val="75000"/>
                  </a:schemeClr>
                </a:solidFill>
                <a:latin typeface="+mn-lt"/>
              </a:rPr>
            </a:br>
            <a:r>
              <a:rPr lang="es-CL" sz="2700" b="1" i="0" u="none" strike="noStrike" baseline="0" dirty="0">
                <a:solidFill>
                  <a:schemeClr val="accent1">
                    <a:lumMod val="75000"/>
                  </a:schemeClr>
                </a:solidFill>
                <a:latin typeface="+mn-lt"/>
              </a:rPr>
              <a:t>h) </a:t>
            </a:r>
            <a:r>
              <a:rPr lang="es-CL" sz="2700" b="0" i="0" u="none" strike="noStrike" baseline="0" dirty="0">
                <a:solidFill>
                  <a:schemeClr val="accent1">
                    <a:lumMod val="75000"/>
                  </a:schemeClr>
                </a:solidFill>
                <a:latin typeface="+mn-lt"/>
              </a:rPr>
              <a:t>Validar de parte de toda la comunidad educativa el PEI intercultural.</a:t>
            </a:r>
            <a:br>
              <a:rPr lang="es-CL" sz="2700" b="0" i="0" u="none" strike="noStrike" baseline="0" dirty="0">
                <a:solidFill>
                  <a:schemeClr val="accent1">
                    <a:lumMod val="75000"/>
                  </a:schemeClr>
                </a:solidFill>
                <a:latin typeface="+mn-lt"/>
              </a:rPr>
            </a:br>
            <a:br>
              <a:rPr lang="es-CL" sz="2700" b="0" i="0" u="none" strike="noStrike" baseline="0" dirty="0">
                <a:solidFill>
                  <a:schemeClr val="accent1">
                    <a:lumMod val="75000"/>
                  </a:schemeClr>
                </a:solidFill>
                <a:latin typeface="+mn-lt"/>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31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br>
              <a:rPr lang="es-CL" sz="2400" b="0" i="0" u="none" strike="noStrike" baseline="0" dirty="0">
                <a:solidFill>
                  <a:schemeClr val="tx1"/>
                </a:solidFill>
                <a:latin typeface="Arial" panose="020B0604020202020204" pitchFamily="34" charset="0"/>
                <a:cs typeface="Arial" panose="020B0604020202020204" pitchFamily="34" charset="0"/>
              </a:rPr>
            </a:br>
            <a:endParaRPr lang="es-CL" sz="2400" dirty="0">
              <a:solidFill>
                <a:schemeClr val="tx1"/>
              </a:solidFill>
              <a:latin typeface="Arial" panose="020B0604020202020204" pitchFamily="34" charset="0"/>
              <a:cs typeface="Arial" panose="020B0604020202020204" pitchFamily="34" charset="0"/>
            </a:endParaRPr>
          </a:p>
        </p:txBody>
      </p:sp>
      <p:pic>
        <p:nvPicPr>
          <p:cNvPr id="3" name="Google Shape;369;p17">
            <a:extLst>
              <a:ext uri="{FF2B5EF4-FFF2-40B4-BE49-F238E27FC236}">
                <a16:creationId xmlns:a16="http://schemas.microsoft.com/office/drawing/2014/main" id="{09501AF9-96B1-C965-B584-D6266D4F18C7}"/>
              </a:ext>
            </a:extLst>
          </p:cNvPr>
          <p:cNvPicPr preferRelativeResize="0"/>
          <p:nvPr/>
        </p:nvPicPr>
        <p:blipFill rotWithShape="1">
          <a:blip r:embed="rId2">
            <a:alphaModFix/>
          </a:blip>
          <a:srcRect r="452" b="52525"/>
          <a:stretch/>
        </p:blipFill>
        <p:spPr>
          <a:xfrm>
            <a:off x="8382417" y="5323749"/>
            <a:ext cx="3155649" cy="1350118"/>
          </a:xfrm>
          <a:prstGeom prst="rect">
            <a:avLst/>
          </a:prstGeom>
          <a:noFill/>
          <a:ln>
            <a:noFill/>
          </a:ln>
        </p:spPr>
      </p:pic>
    </p:spTree>
    <p:extLst>
      <p:ext uri="{BB962C8B-B14F-4D97-AF65-F5344CB8AC3E}">
        <p14:creationId xmlns:p14="http://schemas.microsoft.com/office/powerpoint/2010/main" val="1803177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2FB9E-57FC-ECFF-BE88-1A0C3C2F3336}"/>
            </a:ext>
          </a:extLst>
        </p:cNvPr>
        <p:cNvGrpSpPr/>
        <p:nvPr/>
      </p:nvGrpSpPr>
      <p:grpSpPr>
        <a:xfrm>
          <a:off x="0" y="0"/>
          <a:ext cx="0" cy="0"/>
          <a:chOff x="0" y="0"/>
          <a:chExt cx="0" cy="0"/>
        </a:xfrm>
      </p:grpSpPr>
      <p:pic>
        <p:nvPicPr>
          <p:cNvPr id="3" name="Imagen 2">
            <a:extLst>
              <a:ext uri="{FF2B5EF4-FFF2-40B4-BE49-F238E27FC236}">
                <a16:creationId xmlns:a16="http://schemas.microsoft.com/office/drawing/2014/main" id="{AE026063-61EE-EA66-BD11-BA0AE089A2A3}"/>
              </a:ext>
            </a:extLst>
          </p:cNvPr>
          <p:cNvPicPr>
            <a:picLocks noChangeAspect="1"/>
          </p:cNvPicPr>
          <p:nvPr/>
        </p:nvPicPr>
        <p:blipFill>
          <a:blip r:embed="rId2"/>
          <a:stretch>
            <a:fillRect/>
          </a:stretch>
        </p:blipFill>
        <p:spPr>
          <a:xfrm>
            <a:off x="1012371" y="288485"/>
            <a:ext cx="9829800" cy="6445690"/>
          </a:xfrm>
          <a:prstGeom prst="rect">
            <a:avLst/>
          </a:prstGeom>
          <a:ln>
            <a:noFill/>
          </a:ln>
        </p:spPr>
      </p:pic>
    </p:spTree>
    <p:extLst>
      <p:ext uri="{BB962C8B-B14F-4D97-AF65-F5344CB8AC3E}">
        <p14:creationId xmlns:p14="http://schemas.microsoft.com/office/powerpoint/2010/main" val="2928807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B4A7E74-AB23-D6B4-2AF2-6E716097793E}"/>
              </a:ext>
            </a:extLst>
          </p:cNvPr>
          <p:cNvSpPr txBox="1"/>
          <p:nvPr/>
        </p:nvSpPr>
        <p:spPr>
          <a:xfrm>
            <a:off x="762000" y="917453"/>
            <a:ext cx="10624457" cy="2862322"/>
          </a:xfrm>
          <a:prstGeom prst="rect">
            <a:avLst/>
          </a:prstGeom>
          <a:noFill/>
        </p:spPr>
        <p:txBody>
          <a:bodyPr wrap="square">
            <a:spAutoFit/>
          </a:bodyPr>
          <a:lstStyle/>
          <a:p>
            <a:pPr algn="l"/>
            <a:r>
              <a:rPr lang="es-CL" sz="3600" b="0" i="0" u="none" strike="noStrike" baseline="0" dirty="0">
                <a:solidFill>
                  <a:schemeClr val="accent1">
                    <a:lumMod val="75000"/>
                  </a:schemeClr>
                </a:solidFill>
                <a:latin typeface="Arial" panose="020B0604020202020204" pitchFamily="34" charset="0"/>
                <a:cs typeface="Arial" panose="020B0604020202020204" pitchFamily="34" charset="0"/>
              </a:rPr>
              <a:t>La invitación es a recorrer un camino en que el proyecto moviliza a la comunidad a aprender mutuamente, en un espacio de diálogo, reflexión y acción, basado en la participación, pertenencia y compromiso colectivo.</a:t>
            </a:r>
            <a:endParaRPr lang="es-CL" sz="3600" dirty="0">
              <a:solidFill>
                <a:schemeClr val="accent1">
                  <a:lumMod val="75000"/>
                </a:schemeClr>
              </a:solidFill>
              <a:latin typeface="Arial" panose="020B0604020202020204" pitchFamily="34" charset="0"/>
              <a:cs typeface="Arial" panose="020B0604020202020204" pitchFamily="34" charset="0"/>
            </a:endParaRPr>
          </a:p>
        </p:txBody>
      </p:sp>
      <p:pic>
        <p:nvPicPr>
          <p:cNvPr id="8" name="Google Shape;369;p17">
            <a:extLst>
              <a:ext uri="{FF2B5EF4-FFF2-40B4-BE49-F238E27FC236}">
                <a16:creationId xmlns:a16="http://schemas.microsoft.com/office/drawing/2014/main" id="{83C09425-F572-92AE-E747-02B330D2580D}"/>
              </a:ext>
            </a:extLst>
          </p:cNvPr>
          <p:cNvPicPr preferRelativeResize="0"/>
          <p:nvPr/>
        </p:nvPicPr>
        <p:blipFill rotWithShape="1">
          <a:blip r:embed="rId2">
            <a:alphaModFix/>
          </a:blip>
          <a:srcRect r="452" b="52525"/>
          <a:stretch/>
        </p:blipFill>
        <p:spPr>
          <a:xfrm>
            <a:off x="8382417" y="5323749"/>
            <a:ext cx="3155649" cy="1350118"/>
          </a:xfrm>
          <a:prstGeom prst="rect">
            <a:avLst/>
          </a:prstGeom>
          <a:noFill/>
          <a:ln>
            <a:noFill/>
          </a:ln>
        </p:spPr>
      </p:pic>
    </p:spTree>
    <p:extLst>
      <p:ext uri="{BB962C8B-B14F-4D97-AF65-F5344CB8AC3E}">
        <p14:creationId xmlns:p14="http://schemas.microsoft.com/office/powerpoint/2010/main" val="3323640463"/>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2487</TotalTime>
  <Words>816</Words>
  <Application>Microsoft Office PowerPoint</Application>
  <PresentationFormat>Panorámica</PresentationFormat>
  <Paragraphs>11</Paragraphs>
  <Slides>9</Slides>
  <Notes>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9</vt:i4>
      </vt:variant>
    </vt:vector>
  </HeadingPairs>
  <TitlesOfParts>
    <vt:vector size="12" baseType="lpstr">
      <vt:lpstr>Arial</vt:lpstr>
      <vt:lpstr>Calibri</vt:lpstr>
      <vt:lpstr>Tema de Office</vt:lpstr>
      <vt:lpstr>Presentación de PowerPoint</vt:lpstr>
      <vt:lpstr>Presentación de PowerPoint</vt:lpstr>
      <vt:lpstr>             ¿Qué es la educación intercultural?  La educación intercultural facilita avanzar en los cambios requeridos para lograr educación de calidad, propiciando a lo largo de la trayectoria educativa procesos y prácticas en el quehacer formativo, pertinentes a diferentes entornos y características del territorio en el cual está inmersa la comunidad educativa.  La interculturalidad permite que estudiantes de diversos pueblos originarios u otras culturas, como las de personas migrantes, que se encuentren en el contexto educacional, tengan la oportunidad de participar de experiencias que valoran la diversidad, la inclusión y la capacidad para acoger la multiplicidad de historias de vida presentes en los centros educativos, sirviendo al objetivo de ampliar y enriquecer la experiencia vital de la comunidad en su conjunto.            </vt:lpstr>
      <vt:lpstr>             ¿Qué es un PEI intercultural?  Es aquel que se elabora con la participación activa de todos los actores clave del E.E, donde su visión , misión y propuesta formativa declara explícitamente  el desarrollo de una educación  Intercultural,  que permite generar  vínculos con la memoria histórica, conocimientos, símbolos, representaciones y significaciones de la propia cultura, a la vez,  conocer, valorar y aprender de otras culturas, ampliando las  posibilidades del estudiantado de acceder y construir diferentes formar de conocer, sentir y actuar.  EL PEI intercultural debe ser realizado tomando en cuenta el contexto en el que se encuentra el establecimiento educativo, considerando su complejidad en términos sociales, culturales, geográficos, lingüísticos, etc. También se deben tener en cuenta los intereses, necesidades e identidades de todos/as los actores que son parte del proceso formativo formal e informal.            </vt:lpstr>
      <vt:lpstr>            Propuesta de elaboración de un PEI intercultural.   a) Fomentar el proceso de la socialización de la propuesta o principios fundamentales que se pretende desarrollar en el PEI, conociendo cómo funciona y se compone la comunidad y el entorno con la que se va a diseñar; identificar y convocar los actores relevantes a los cuales involucrar y desarrollar todo el proceso de construcción del PEI enmarcado en un territorio cultural, lingüístico y social específico del cual es necesario dar cuenta.  b) Visualizar e identificar los factores que influyen en los objetivos de socialización, desde las expectativas que pueden existir en los diferentes miembros de la comunidad, los protocolos culturales, los requisitos administrativos, los recursos humanos y económicos, la identificación de las capacidades de liderazgo en el proceso tanto dentro de la comunidad educativa como en la comunidad indígena u otras culturas, el tiempo y espacios disponibles, etc.            </vt:lpstr>
      <vt:lpstr>            Propuesta de elaboración de un PEI intercultural.  c) Trabajar el diseño y desarrollo del PEI con todos los actores de la comunidad educativa y actores clave de la comunidad indígena u otras culturas, destacando especialmente la participación de las familias y los educadores tradicionales, docentes y estudiantes.  d) Incorporar en su sello y enfoques educativos, los principios fundamentales de las comunidades indígenas u otras culturas que conforman la comunidad educativa.            </vt:lpstr>
      <vt:lpstr>            Propuesta de elaboración de un PEI intercultural.  e) Generar los espacios, tiempos y todas las condiciones e instrumentos asociados para la reflexión, análisis y propuestas desarrolladas en el proceso de construcción del PEI.  f) Sistematizar todas las opiniones y planteamientos desarrollados en el proceso de socialización y tomar acuerdos y consensos de lo que se plasmará en el PEI.  g) Elaborar el documento PEI.  h) Validar de parte de toda la comunidad educativa el PEI intercultural.           </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Guillermo Andres De Armas Gonzalez</dc:creator>
  <cp:lastModifiedBy>Ericka Castro Quesada</cp:lastModifiedBy>
  <cp:revision>49</cp:revision>
  <dcterms:created xsi:type="dcterms:W3CDTF">2022-07-08T01:50:03Z</dcterms:created>
  <dcterms:modified xsi:type="dcterms:W3CDTF">2025-03-25T16:13:20Z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0x0101006FBF0A393E4ED341A4F52320B45E1EC7</vt:lpwstr>
  </property>
</Properties>
</file>