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60" r:id="rId1"/>
  </p:sldMasterIdLst>
  <p:notesMasterIdLst>
    <p:notesMasterId r:id="rId10"/>
  </p:notesMasterIdLst>
  <p:sldIdLst>
    <p:sldId id="538" r:id="rId2"/>
    <p:sldId id="432" r:id="rId3"/>
    <p:sldId id="765" r:id="rId4"/>
    <p:sldId id="758" r:id="rId5"/>
    <p:sldId id="760" r:id="rId6"/>
    <p:sldId id="763" r:id="rId7"/>
    <p:sldId id="764" r:id="rId8"/>
    <p:sldId id="756" r:id="rId9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http://customooxmlschemas.google.com/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142" roundtripDataSignature="AMtx7mg/3hvTeKottIt4GK3zaTVOJR6qYA==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1B058F2D-BBCD-9D06-3A1E-BF35B3382FB3}" name="Maria Teresa Ramirez Corvera" initials="MC" userId="S::maria.ramirez@mineduc.cl::eede5f6d-bee0-4bc7-a30a-8ddfbf39661c" providerId="AD"/>
  <p188:author id="{47437163-3589-F348-DA9E-57AA60713E8A}" name="Javiera Patricia Martinez Astudillo" initials="JPMA" userId="S::javierap.martinez@mineduc.cl::161b6e9c-15df-4b72-8001-c408e78ecedc" providerId="AD"/>
  <p188:author id="{018513DE-6A48-5101-DBCA-F1DB9A2CD102}" name="Maria Angelica Mena Silva" initials="MS" userId="S::maria.mena@mineduc.cl::d0b16c5f-77a2-463f-9b98-e1d57c4a6d42" providerId="AD"/>
  <p188:author id="{A17AF0FC-BF48-E675-FBA0-2BC2638F096D}" name="Ma.Consuelo Hayden Gallo" initials="MHG" userId="S::consuelo.hayden@mineduc.cl::14ebdc0d-b39f-4d92-b90e-75da0c3cf259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24C62"/>
    <a:srgbClr val="5C97EE"/>
    <a:srgbClr val="00CC66"/>
    <a:srgbClr val="69E177"/>
    <a:srgbClr val="E8F3F9"/>
    <a:srgbClr val="82C1CE"/>
    <a:srgbClr val="A8EAF7"/>
    <a:srgbClr val="95E5F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073A0DAA-6AF3-43AB-8588-CEC1D06C72B9}" styleName="Estilo me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Estilo medio 4 - Énfasis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35758FB7-9AC5-4552-8A53-C91805E547FA}" styleName="Estilo temático 1 - Énfasis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D113A9D2-9D6B-4929-AA2D-F23B5EE8CBE7}" styleName="Estilo temático 2 - Énfasis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21E4AEA4-8DFA-4A89-87EB-49C32662AFE0}" styleName="Estilo medio 2 - Énfasis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59" d="100"/>
          <a:sy n="59" d="100"/>
        </p:scale>
        <p:origin x="940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42" Type="http://customschemas.google.com/relationships/presentationmetadata" Target="metadata"/><Relationship Id="rId3" Type="http://schemas.openxmlformats.org/officeDocument/2006/relationships/slide" Target="slides/slide2.xml"/><Relationship Id="rId146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45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44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143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7" Type="http://schemas.microsoft.com/office/2018/10/relationships/authors" Target="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L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‹Nº›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" name="Google Shape;208;p8:notes"/>
          <p:cNvSpPr txBox="1">
            <a:spLocks noGrp="1"/>
          </p:cNvSpPr>
          <p:nvPr>
            <p:ph type="body" idx="1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spcFirstLastPara="1" wrap="square" lIns="93162" tIns="46568" rIns="93162" bIns="46568" anchor="t" anchorCtr="0">
            <a:noAutofit/>
          </a:bodyPr>
          <a:lstStyle/>
          <a:p>
            <a:pPr marL="0" indent="0"/>
            <a:endParaRPr lang="es-ES" dirty="0"/>
          </a:p>
        </p:txBody>
      </p:sp>
      <p:sp>
        <p:nvSpPr>
          <p:cNvPr id="209" name="Google Shape;209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80515562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9" name="Google Shape;359;p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360" name="Google Shape;360;p17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361" name="Google Shape;361;p17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L"/>
              <a:t>2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7466499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iapositiva de título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19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19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8" name="Google Shape;18;p1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1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1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L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olo el título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24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2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2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2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L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ido con título" type="objTx">
  <p:cSld name="OBJECT_WITH_CAPTION_TEXT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6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26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61" name="Google Shape;61;p26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2" name="Google Shape;62;p2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2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2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L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magen con título" type="picTx">
  <p:cSld name="PICTURE_WITH_CAPTION_TEXT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27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27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27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9" name="Google Shape;69;p2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2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2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L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y texto vertical" type="vertTx">
  <p:cSld name="VERTICAL_TEX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28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28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2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2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2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L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vertical y texto" type="vertTitleAndTx">
  <p:cSld name="VERTICAL_TITLE_AND_VERTICAL_TEX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29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29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1" name="Google Shape;81;p2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2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2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L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A4FF3B1-1B18-C6C5-B5A4-47A2795071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F48470D-E195-071E-C181-253F1E3B01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D5E27D5-50BE-34D9-CA13-B7BB67E891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FB5F05-C0D2-460B-88F9-3FB3BCF16740}" type="datetimeFigureOut">
              <a:rPr lang="es-CL" smtClean="0"/>
              <a:t>25-03-2025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CD3C16B-88EE-DACC-2EB4-89B34182C4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B2BD0A3-8484-29AF-32BF-1E35833712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050350-AA67-45FD-9A79-85EF543390F1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0829329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8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18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1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1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1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L"/>
              <a:t>‹Nº›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61" r:id="rId1"/>
    <p:sldLayoutId id="2147483666" r:id="rId2"/>
    <p:sldLayoutId id="2147483668" r:id="rId3"/>
    <p:sldLayoutId id="2147483669" r:id="rId4"/>
    <p:sldLayoutId id="2147483670" r:id="rId5"/>
    <p:sldLayoutId id="2147483671" r:id="rId6"/>
    <p:sldLayoutId id="2147483672" r:id="rId7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98;p1">
            <a:extLst>
              <a:ext uri="{FF2B5EF4-FFF2-40B4-BE49-F238E27FC236}">
                <a16:creationId xmlns:a16="http://schemas.microsoft.com/office/drawing/2014/main" id="{BC10B56F-B0EB-940A-35C2-67C74E1F847A}"/>
              </a:ext>
            </a:extLst>
          </p:cNvPr>
          <p:cNvSpPr txBox="1"/>
          <p:nvPr/>
        </p:nvSpPr>
        <p:spPr>
          <a:xfrm>
            <a:off x="2512786" y="458781"/>
            <a:ext cx="8024499" cy="6155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20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lt"/>
                <a:cs typeface="Arial" panose="020B0604020202020204" pitchFamily="34" charset="0"/>
                <a:sym typeface="Arial"/>
              </a:rPr>
              <a:t>Contenido del set “ construyendo comunidad educativa intercultural </a:t>
            </a:r>
          </a:p>
        </p:txBody>
      </p:sp>
      <p:pic>
        <p:nvPicPr>
          <p:cNvPr id="4" name="Imagen 3" descr="Código QR&#10;&#10;Descripción generada automáticamente">
            <a:extLst>
              <a:ext uri="{FF2B5EF4-FFF2-40B4-BE49-F238E27FC236}">
                <a16:creationId xmlns:a16="http://schemas.microsoft.com/office/drawing/2014/main" id="{9E7D893E-65F4-15C8-656B-1CA1BED5208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6016915"/>
      </p:ext>
    </p:extLst>
  </p:cSld>
  <p:clrMapOvr>
    <a:masterClrMapping/>
  </p:clrMapOvr>
  <p:transition spd="slow">
    <p:push dir="u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5" name="Google Shape;365;p17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39435" y="5139889"/>
            <a:ext cx="3646933" cy="1718111"/>
          </a:xfrm>
          <a:prstGeom prst="rect">
            <a:avLst/>
          </a:prstGeom>
          <a:noFill/>
          <a:ln>
            <a:noFill/>
          </a:ln>
        </p:spPr>
      </p:pic>
      <p:pic>
        <p:nvPicPr>
          <p:cNvPr id="369" name="Google Shape;369;p17"/>
          <p:cNvPicPr preferRelativeResize="0"/>
          <p:nvPr/>
        </p:nvPicPr>
        <p:blipFill rotWithShape="1">
          <a:blip r:embed="rId4">
            <a:alphaModFix/>
          </a:blip>
          <a:srcRect r="452" b="52525"/>
          <a:stretch/>
        </p:blipFill>
        <p:spPr>
          <a:xfrm>
            <a:off x="8349760" y="5323749"/>
            <a:ext cx="3155649" cy="1350118"/>
          </a:xfrm>
          <a:prstGeom prst="rect">
            <a:avLst/>
          </a:prstGeom>
          <a:noFill/>
          <a:ln>
            <a:noFill/>
          </a:ln>
        </p:spPr>
      </p:pic>
      <p:pic>
        <p:nvPicPr>
          <p:cNvPr id="4" name="Google Shape;139;p4">
            <a:extLst>
              <a:ext uri="{FF2B5EF4-FFF2-40B4-BE49-F238E27FC236}">
                <a16:creationId xmlns:a16="http://schemas.microsoft.com/office/drawing/2014/main" id="{1F30FCBB-D2C0-0099-6EC5-3332E2749D18}"/>
              </a:ext>
            </a:extLst>
          </p:cNvPr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481781" y="0"/>
            <a:ext cx="2194568" cy="238383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CuadroTexto 4">
            <a:extLst>
              <a:ext uri="{FF2B5EF4-FFF2-40B4-BE49-F238E27FC236}">
                <a16:creationId xmlns:a16="http://schemas.microsoft.com/office/drawing/2014/main" id="{9701051A-B8C3-F10C-F658-9B4043622738}"/>
              </a:ext>
            </a:extLst>
          </p:cNvPr>
          <p:cNvSpPr txBox="1"/>
          <p:nvPr/>
        </p:nvSpPr>
        <p:spPr>
          <a:xfrm>
            <a:off x="3048000" y="2106349"/>
            <a:ext cx="6096000" cy="177497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10000"/>
              </a:lnSpc>
            </a:pPr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+mn-lt"/>
                <a:ea typeface="Arial" charset="0"/>
                <a:cs typeface="Arial" charset="0"/>
              </a:rPr>
              <a:t>El  Plan de Mejoramiento Educativo </a:t>
            </a:r>
          </a:p>
          <a:p>
            <a:pPr algn="ctr">
              <a:lnSpc>
                <a:spcPct val="110000"/>
              </a:lnSpc>
            </a:pPr>
            <a:r>
              <a:rPr lang="es-ES" sz="2800" dirty="0">
                <a:solidFill>
                  <a:schemeClr val="accent1">
                    <a:lumMod val="75000"/>
                  </a:schemeClr>
                </a:solidFill>
                <a:latin typeface="+mn-lt"/>
                <a:ea typeface="Arial" charset="0"/>
                <a:cs typeface="Arial" charset="0"/>
              </a:rPr>
              <a:t>Erika Castro </a:t>
            </a:r>
          </a:p>
          <a:p>
            <a:pPr algn="ctr">
              <a:lnSpc>
                <a:spcPct val="110000"/>
              </a:lnSpc>
            </a:pPr>
            <a:r>
              <a:rPr lang="es-ES" sz="3200" dirty="0">
                <a:solidFill>
                  <a:schemeClr val="accent1">
                    <a:lumMod val="75000"/>
                  </a:schemeClr>
                </a:solidFill>
                <a:latin typeface="+mn-lt"/>
                <a:ea typeface="Arial" charset="0"/>
                <a:cs typeface="Arial" charset="0"/>
              </a:rPr>
              <a:t> </a:t>
            </a:r>
            <a:r>
              <a:rPr lang="es-ES" sz="2000" dirty="0">
                <a:solidFill>
                  <a:schemeClr val="accent1">
                    <a:lumMod val="75000"/>
                  </a:schemeClr>
                </a:solidFill>
                <a:latin typeface="+mn-lt"/>
                <a:ea typeface="Arial" charset="0"/>
                <a:cs typeface="Arial" charset="0"/>
              </a:rPr>
              <a:t>PEIB </a:t>
            </a:r>
            <a:endParaRPr lang="es-CL" sz="2000" dirty="0">
              <a:solidFill>
                <a:schemeClr val="accent1">
                  <a:lumMod val="75000"/>
                </a:schemeClr>
              </a:solidFill>
              <a:latin typeface="+mn-lt"/>
              <a:ea typeface="Arial" charset="0"/>
              <a:cs typeface="Arial" charset="0"/>
            </a:endParaRPr>
          </a:p>
          <a:p>
            <a:pPr algn="ctr">
              <a:lnSpc>
                <a:spcPct val="110000"/>
              </a:lnSpc>
            </a:pPr>
            <a:endParaRPr lang="es-CL" sz="1200" dirty="0">
              <a:solidFill>
                <a:schemeClr val="tx2"/>
              </a:solidFill>
              <a:latin typeface="Calibri" charset="0"/>
              <a:ea typeface="Calibri" charset="0"/>
              <a:cs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188249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80D5CFE-53F5-AF20-52D4-A3B32A0A87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3934" y="691696"/>
            <a:ext cx="11190514" cy="4783818"/>
          </a:xfrm>
        </p:spPr>
        <p:txBody>
          <a:bodyPr>
            <a:normAutofit fontScale="90000"/>
          </a:bodyPr>
          <a:lstStyle/>
          <a:p>
            <a:br>
              <a:rPr lang="es-CL" sz="2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CL" sz="2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CL" sz="2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CL" sz="2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CL" sz="2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CL" sz="2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CL" sz="2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CL" sz="2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CL" sz="2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CL" sz="2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CL" sz="2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CL" sz="2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CL" sz="2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CL" sz="27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¿</a:t>
            </a:r>
            <a:r>
              <a:rPr lang="es-CL" sz="2700" b="1" i="0" u="none" strike="noStrike" baseline="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Qué es la educación intercultural?</a:t>
            </a:r>
            <a:br>
              <a:rPr lang="es-CL" sz="2700" b="1" i="0" u="none" strike="noStrike" baseline="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CL" sz="2700" b="1" i="0" u="none" strike="noStrike" baseline="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CL" sz="2700" i="0" u="none" strike="noStrike" baseline="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</a:t>
            </a:r>
            <a:r>
              <a:rPr lang="es-CL" sz="2700" b="0" i="0" u="none" strike="noStrike" baseline="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educación intercultural facilita avanzar en los cambios requeridos para lograr educación de calidad, propiciando a lo largo de la trayectoria educativa procesos y prácticas en el quehacer formativo, pertinentes a diferentes entornos y características del territorio en el cual está inmersa la comunidad educativa.</a:t>
            </a:r>
            <a:br>
              <a:rPr lang="es-CL" sz="2700" b="0" i="0" u="none" strike="noStrike" baseline="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CL" sz="2700" b="0" i="0" u="none" strike="noStrike" baseline="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CL" sz="2700" b="0" i="0" u="none" strike="noStrike" baseline="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 interculturalidad permite que estudiantes de diversos pueblos originarios u otras culturas, como las de personas migrantes, que se encuentren en el contexto educacional, tengan la oportunidad de participar de experiencias que valoran la diversidad, la inclusión y la capacidad para acoger la multiplicidad de historias de vida presentes en los centros educativos, sirviendo al objetivo de ampliar y enriquecer la experiencia vital de la comunidad en su conjunto.</a:t>
            </a:r>
            <a:br>
              <a:rPr lang="es-CL" sz="2700" b="0" i="0" u="none" strike="noStrike" baseline="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CL" sz="2700" b="0" i="0" u="none" strike="noStrike" baseline="0" dirty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CL" sz="2700" b="0" i="0" u="none" strike="noStrike" baseline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CL" sz="3100" b="0" i="0" u="none" strike="noStrike" baseline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CL" sz="3100" b="0" i="0" u="none" strike="noStrike" baseline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CL" sz="3100" b="0" i="0" u="none" strike="noStrike" baseline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CL" sz="3100" b="0" i="0" u="none" strike="noStrike" baseline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CL" sz="3100" b="0" i="0" u="none" strike="noStrike" baseline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CL" sz="2400" b="0" i="0" u="none" strike="noStrike" baseline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CL" sz="2400" b="0" i="0" u="none" strike="noStrike" baseline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CL" sz="2400" b="0" i="0" u="none" strike="noStrike" baseline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CL" sz="2400" b="0" i="0" u="none" strike="noStrike" baseline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s-CL" sz="2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Google Shape;369;p17">
            <a:extLst>
              <a:ext uri="{FF2B5EF4-FFF2-40B4-BE49-F238E27FC236}">
                <a16:creationId xmlns:a16="http://schemas.microsoft.com/office/drawing/2014/main" id="{98604055-F449-1954-9F6C-0E18D250B33F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 r="452" b="52525"/>
          <a:stretch/>
        </p:blipFill>
        <p:spPr>
          <a:xfrm>
            <a:off x="8382417" y="5323749"/>
            <a:ext cx="3155649" cy="135011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20188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80D5CFE-53F5-AF20-52D4-A3B32A0A87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5171" y="2220686"/>
            <a:ext cx="11289277" cy="3254828"/>
          </a:xfrm>
        </p:spPr>
        <p:txBody>
          <a:bodyPr>
            <a:normAutofit fontScale="90000"/>
          </a:bodyPr>
          <a:lstStyle/>
          <a:p>
            <a:pPr algn="l"/>
            <a:br>
              <a:rPr lang="es-CL" sz="2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CL" sz="2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CL" sz="2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CL" sz="2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CL" sz="2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CL" sz="2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CL" sz="2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CL" sz="2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CL" sz="2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CL" sz="2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CL" sz="2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CL" sz="2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CL" sz="2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CL" sz="27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¿</a:t>
            </a:r>
            <a:r>
              <a:rPr lang="es-CL" sz="2700" b="1" i="0" u="none" strike="noStrike" baseline="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Qué es </a:t>
            </a:r>
            <a:r>
              <a:rPr lang="es-CL" sz="27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 plan de mejoramiento educativo</a:t>
            </a:r>
            <a:r>
              <a:rPr lang="es-CL" sz="2700" b="1" i="0" u="none" strike="noStrike" baseline="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br>
              <a:rPr lang="es-CL" sz="2700" b="1" i="0" u="none" strike="noStrike" baseline="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CL" sz="2700" b="1" i="0" u="none" strike="noStrike" baseline="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CL" sz="2700" dirty="0">
                <a:solidFill>
                  <a:schemeClr val="accent1">
                    <a:lumMod val="75000"/>
                  </a:schemeClr>
                </a:solidFill>
                <a:latin typeface="+mn-lt"/>
                <a:cs typeface="Arial" panose="020B0604020202020204" pitchFamily="34" charset="0"/>
              </a:rPr>
              <a:t>U</a:t>
            </a:r>
            <a:r>
              <a:rPr lang="es-CL" sz="2700" b="0" i="0" u="none" strike="noStrike" baseline="0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na herramienta  que permite planificar  cómo el establecimiento educativo avanzará en su concreción, por medio de acciones específicas orientadas al cumplimiento de objetivos y metas fijados por la propia comunidad en un proceso que incluya a las familias, las comunidades indígenas u otras vinculadas a los establecimientos educacionales y a los educadores tradicionales cuando corresponda.</a:t>
            </a:r>
            <a:br>
              <a:rPr lang="es-CL" sz="2700" b="0" i="0" u="none" strike="noStrike" baseline="0" dirty="0">
                <a:solidFill>
                  <a:schemeClr val="accent1">
                    <a:lumMod val="75000"/>
                  </a:schemeClr>
                </a:solidFill>
                <a:latin typeface="+mn-lt"/>
              </a:rPr>
            </a:br>
            <a:br>
              <a:rPr lang="es-CL" sz="2700" b="0" i="0" u="none" strike="noStrike" baseline="0" dirty="0">
                <a:solidFill>
                  <a:schemeClr val="accent1">
                    <a:lumMod val="75000"/>
                  </a:schemeClr>
                </a:solidFill>
                <a:latin typeface="+mn-lt"/>
              </a:rPr>
            </a:br>
            <a:r>
              <a:rPr lang="es-CL" sz="2700" b="0" i="0" u="none" strike="noStrike" baseline="0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Para que el Plan de Mejoramiento Educativo sea de calidad y tenga un impacto positivo en la comunidad educativa es necesario considerar: el correcto diagnóstico del contexto, una buena utilización de los datos analizados, la organización del tiempo teniendo en cuenta los recursos y plazos existentes y el correcto uso de herramientas de evaluación para identificar brechas y aspectos de mejora, con el objeto de planificar modificaciones y cambios durante el proceso.</a:t>
            </a:r>
            <a:br>
              <a:rPr lang="es-CL" sz="2700" b="0" i="0" u="none" strike="noStrike" baseline="0" dirty="0">
                <a:solidFill>
                  <a:schemeClr val="accent1">
                    <a:lumMod val="75000"/>
                  </a:schemeClr>
                </a:solidFill>
                <a:latin typeface="+mn-lt"/>
              </a:rPr>
            </a:br>
            <a:br>
              <a:rPr lang="es-CL" sz="2200" b="0" i="0" u="none" strike="noStrike" baseline="0" dirty="0">
                <a:solidFill>
                  <a:schemeClr val="accent1">
                    <a:lumMod val="75000"/>
                  </a:schemeClr>
                </a:solidFill>
                <a:latin typeface="+mn-lt"/>
              </a:rPr>
            </a:br>
            <a:br>
              <a:rPr lang="es-CL" sz="2200" b="0" i="0" u="none" strike="noStrike" baseline="0" dirty="0">
                <a:solidFill>
                  <a:schemeClr val="bg2"/>
                </a:solidFill>
                <a:latin typeface="+mn-lt"/>
              </a:rPr>
            </a:br>
            <a:br>
              <a:rPr lang="es-CL" sz="2200" b="0" i="0" u="none" strike="noStrike" baseline="0" dirty="0">
                <a:solidFill>
                  <a:schemeClr val="bg2"/>
                </a:solidFill>
                <a:latin typeface="+mn-lt"/>
              </a:rPr>
            </a:br>
            <a:br>
              <a:rPr lang="es-CL" sz="2200" b="0" i="0" u="none" strike="noStrike" baseline="0" dirty="0">
                <a:solidFill>
                  <a:schemeClr val="bg2"/>
                </a:solidFill>
                <a:latin typeface="+mn-lt"/>
              </a:rPr>
            </a:br>
            <a:br>
              <a:rPr lang="es-CL" sz="2200" b="1" i="0" u="none" strike="noStrike" baseline="0" dirty="0">
                <a:solidFill>
                  <a:schemeClr val="bg2"/>
                </a:solidFill>
                <a:latin typeface="+mn-lt"/>
                <a:cs typeface="Arial" panose="020B0604020202020204" pitchFamily="34" charset="0"/>
              </a:rPr>
            </a:br>
            <a:br>
              <a:rPr lang="es-CL" sz="2700" b="0" i="0" u="none" strike="noStrike" baseline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CL" sz="3100" b="0" i="0" u="none" strike="noStrike" baseline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CL" sz="3100" b="0" i="0" u="none" strike="noStrike" baseline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CL" sz="3100" b="0" i="0" u="none" strike="noStrike" baseline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CL" sz="3100" b="0" i="0" u="none" strike="noStrike" baseline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CL" sz="3100" b="0" i="0" u="none" strike="noStrike" baseline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CL" sz="2400" b="0" i="0" u="none" strike="noStrike" baseline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CL" sz="2400" b="0" i="0" u="none" strike="noStrike" baseline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CL" sz="2400" b="0" i="0" u="none" strike="noStrike" baseline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CL" sz="2400" b="0" i="0" u="none" strike="noStrike" baseline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s-CL" sz="2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Google Shape;369;p17">
            <a:extLst>
              <a:ext uri="{FF2B5EF4-FFF2-40B4-BE49-F238E27FC236}">
                <a16:creationId xmlns:a16="http://schemas.microsoft.com/office/drawing/2014/main" id="{98604055-F449-1954-9F6C-0E18D250B33F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 r="452" b="52525"/>
          <a:stretch/>
        </p:blipFill>
        <p:spPr>
          <a:xfrm>
            <a:off x="9036351" y="5595891"/>
            <a:ext cx="3155649" cy="135011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6525319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C7A3439-4BC2-2CDD-8196-2C7385A5D57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0A7B424-2613-EB4E-C939-60A7C3E004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5057" y="-359229"/>
            <a:ext cx="11615452" cy="5159829"/>
          </a:xfrm>
        </p:spPr>
        <p:txBody>
          <a:bodyPr>
            <a:normAutofit fontScale="90000"/>
          </a:bodyPr>
          <a:lstStyle/>
          <a:p>
            <a:pPr algn="l"/>
            <a:br>
              <a:rPr lang="es-CL" sz="2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CL" sz="2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CL" sz="2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CL" sz="24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Algunas sugerencias para articular las prácticas interculturales con las dimensiones</a:t>
            </a:r>
            <a:br>
              <a:rPr lang="es-CL" sz="24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CL" sz="24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Dimensión: Liderazgo</a:t>
            </a:r>
            <a:br>
              <a:rPr lang="es-CL" sz="24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CL" sz="24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br>
              <a:rPr lang="es-CL" sz="24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CL" sz="2200" b="1" dirty="0">
                <a:solidFill>
                  <a:schemeClr val="accent1">
                    <a:lumMod val="75000"/>
                  </a:schemeClr>
                </a:solidFill>
                <a:latin typeface="+mn-lt"/>
                <a:cs typeface="Arial" panose="020B0604020202020204" pitchFamily="34" charset="0"/>
              </a:rPr>
            </a:br>
            <a:br>
              <a:rPr lang="es-CL" sz="2200" b="1" i="0" u="none" strike="noStrike" baseline="0" dirty="0">
                <a:solidFill>
                  <a:schemeClr val="accent1">
                    <a:lumMod val="75000"/>
                  </a:schemeClr>
                </a:solidFill>
                <a:latin typeface="+mn-lt"/>
                <a:cs typeface="Arial" panose="020B0604020202020204" pitchFamily="34" charset="0"/>
              </a:rPr>
            </a:br>
            <a:br>
              <a:rPr lang="es-CL" sz="2700" b="0" i="0" u="none" strike="noStrike" baseline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CL" sz="3100" b="0" i="0" u="none" strike="noStrike" baseline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CL" sz="3100" b="0" i="0" u="none" strike="noStrike" baseline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CL" sz="3100" b="0" i="0" u="none" strike="noStrike" baseline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CL" sz="3100" b="0" i="0" u="none" strike="noStrike" baseline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CL" sz="3100" b="0" i="0" u="none" strike="noStrike" baseline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CL" sz="2400" b="0" i="0" u="none" strike="noStrike" baseline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CL" sz="2400" b="0" i="0" u="none" strike="noStrike" baseline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CL" sz="2400" b="0" i="0" u="none" strike="noStrike" baseline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CL" sz="2400" b="0" i="0" u="none" strike="noStrike" baseline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s-CL" sz="2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Tabla 3">
            <a:extLst>
              <a:ext uri="{FF2B5EF4-FFF2-40B4-BE49-F238E27FC236}">
                <a16:creationId xmlns:a16="http://schemas.microsoft.com/office/drawing/2014/main" id="{AB3C358A-2CF3-8FE4-78B7-A9A3C903F3C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99988606"/>
              </p:ext>
            </p:extLst>
          </p:nvPr>
        </p:nvGraphicFramePr>
        <p:xfrm>
          <a:off x="185057" y="712342"/>
          <a:ext cx="11571514" cy="6145658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3849914">
                  <a:extLst>
                    <a:ext uri="{9D8B030D-6E8A-4147-A177-3AD203B41FA5}">
                      <a16:colId xmlns:a16="http://schemas.microsoft.com/office/drawing/2014/main" val="2171109552"/>
                    </a:ext>
                  </a:extLst>
                </a:gridCol>
                <a:gridCol w="3860800">
                  <a:extLst>
                    <a:ext uri="{9D8B030D-6E8A-4147-A177-3AD203B41FA5}">
                      <a16:colId xmlns:a16="http://schemas.microsoft.com/office/drawing/2014/main" val="3583694163"/>
                    </a:ext>
                  </a:extLst>
                </a:gridCol>
                <a:gridCol w="3860800">
                  <a:extLst>
                    <a:ext uri="{9D8B030D-6E8A-4147-A177-3AD203B41FA5}">
                      <a16:colId xmlns:a16="http://schemas.microsoft.com/office/drawing/2014/main" val="3481303583"/>
                    </a:ext>
                  </a:extLst>
                </a:gridCol>
              </a:tblGrid>
              <a:tr h="315686">
                <a:tc>
                  <a:txBody>
                    <a:bodyPr/>
                    <a:lstStyle/>
                    <a:p>
                      <a:r>
                        <a:rPr lang="es-CL" dirty="0"/>
                        <a:t>SOSTENEDOR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L" dirty="0"/>
                        <a:t>EQUIPO DIRECTIVO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L" dirty="0"/>
                        <a:t>COMUNIDAD EDUCATIVA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05893472"/>
                  </a:ext>
                </a:extLst>
              </a:tr>
              <a:tr h="2019972">
                <a:tc>
                  <a:txBody>
                    <a:bodyPr/>
                    <a:lstStyle/>
                    <a:p>
                      <a:r>
                        <a:rPr lang="es-CL" sz="1400" b="1" i="0" u="none" strike="noStrike" cap="none" baseline="0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  <a:sym typeface="Arial"/>
                        </a:rPr>
                        <a:t>Levantar datos de matrícula que</a:t>
                      </a:r>
                    </a:p>
                    <a:p>
                      <a:r>
                        <a:rPr lang="es-CL" sz="1400" b="1" i="0" u="none" strike="noStrike" cap="none" baseline="0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  <a:sym typeface="Arial"/>
                        </a:rPr>
                        <a:t>permitan tomar decisiones.</a:t>
                      </a:r>
                      <a:endParaRPr lang="es-CL" b="1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L" sz="1400" b="1" i="0" u="none" strike="noStrike" cap="none" baseline="0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  <a:sym typeface="Arial"/>
                        </a:rPr>
                        <a:t>Promover estrategias y actividades</a:t>
                      </a:r>
                    </a:p>
                    <a:p>
                      <a:r>
                        <a:rPr lang="es-CL" sz="1400" b="1" i="0" u="none" strike="noStrike" cap="none" baseline="0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  <a:sym typeface="Arial"/>
                        </a:rPr>
                        <a:t>dirigidas a toda la comunidad educativa,</a:t>
                      </a:r>
                    </a:p>
                    <a:p>
                      <a:r>
                        <a:rPr lang="es-CL" sz="1400" b="1" i="0" u="none" strike="noStrike" cap="none" baseline="0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  <a:sym typeface="Arial"/>
                        </a:rPr>
                        <a:t>que generen instancias de</a:t>
                      </a:r>
                    </a:p>
                    <a:p>
                      <a:r>
                        <a:rPr lang="es-CL" sz="1400" b="1" i="0" u="none" strike="noStrike" cap="none" baseline="0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  <a:sym typeface="Arial"/>
                        </a:rPr>
                        <a:t>reflexión respecto de la interculturalidad</a:t>
                      </a:r>
                    </a:p>
                    <a:p>
                      <a:r>
                        <a:rPr lang="es-CL" sz="1400" b="1" i="0" u="none" strike="noStrike" cap="none" baseline="0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  <a:sym typeface="Arial"/>
                        </a:rPr>
                        <a:t>y de cómo esta se lleva</a:t>
                      </a:r>
                    </a:p>
                    <a:p>
                      <a:r>
                        <a:rPr lang="es-CL" sz="1400" b="1" i="0" u="none" strike="noStrike" cap="none" baseline="0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  <a:sym typeface="Arial"/>
                        </a:rPr>
                        <a:t>a cabo en la práctica institucional,</a:t>
                      </a:r>
                    </a:p>
                    <a:p>
                      <a:r>
                        <a:rPr lang="es-CL" sz="1400" b="1" i="0" u="none" strike="noStrike" cap="none" baseline="0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  <a:sym typeface="Arial"/>
                        </a:rPr>
                        <a:t>curricular y pedagógica con</a:t>
                      </a:r>
                    </a:p>
                    <a:p>
                      <a:r>
                        <a:rPr lang="es-CL" sz="1400" b="1" i="0" u="none" strike="noStrike" cap="none" baseline="0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  <a:sym typeface="Arial"/>
                        </a:rPr>
                        <a:t>el propósito de generar transformaciones</a:t>
                      </a:r>
                    </a:p>
                    <a:p>
                      <a:r>
                        <a:rPr lang="es-CL" sz="1400" b="1" i="0" u="none" strike="noStrike" cap="none" baseline="0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  <a:sym typeface="Arial"/>
                        </a:rPr>
                        <a:t>culturales.</a:t>
                      </a:r>
                      <a:endParaRPr lang="es-CL" b="1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L" sz="1400" b="1" i="0" u="none" strike="noStrike" cap="none" baseline="0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  <a:sym typeface="Arial"/>
                        </a:rPr>
                        <a:t>Cautelar que el enfoque intercultural</a:t>
                      </a:r>
                    </a:p>
                    <a:p>
                      <a:r>
                        <a:rPr lang="es-CL" sz="1400" b="1" i="0" u="none" strike="noStrike" cap="none" baseline="0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  <a:sym typeface="Arial"/>
                        </a:rPr>
                        <a:t>se incorpore en el PME</a:t>
                      </a:r>
                    </a:p>
                    <a:p>
                      <a:r>
                        <a:rPr lang="es-CL" sz="1400" b="1" i="0" u="none" strike="noStrike" cap="none" baseline="0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  <a:sym typeface="Arial"/>
                        </a:rPr>
                        <a:t>y comprometer la implementación</a:t>
                      </a:r>
                    </a:p>
                    <a:p>
                      <a:r>
                        <a:rPr lang="es-CL" sz="1400" b="1" i="0" u="none" strike="noStrike" cap="none" baseline="0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  <a:sym typeface="Arial"/>
                        </a:rPr>
                        <a:t>de acciones y tareas que le</a:t>
                      </a:r>
                    </a:p>
                    <a:p>
                      <a:r>
                        <a:rPr lang="es-CL" sz="1400" b="1" i="0" u="none" strike="noStrike" cap="none" baseline="0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  <a:sym typeface="Arial"/>
                        </a:rPr>
                        <a:t>corresponda ejecutar según su rol</a:t>
                      </a:r>
                    </a:p>
                    <a:p>
                      <a:r>
                        <a:rPr lang="es-CL" sz="1400" b="1" i="0" u="none" strike="noStrike" cap="none" baseline="0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  <a:sym typeface="Arial"/>
                        </a:rPr>
                        <a:t>y función.</a:t>
                      </a:r>
                      <a:endParaRPr lang="es-CL" b="1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3467423"/>
                  </a:ext>
                </a:extLst>
              </a:tr>
              <a:tr h="1358635">
                <a:tc>
                  <a:txBody>
                    <a:bodyPr/>
                    <a:lstStyle/>
                    <a:p>
                      <a:r>
                        <a:rPr lang="es-CL" sz="1400" b="1" i="0" u="none" strike="noStrike" cap="none" baseline="0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  <a:sym typeface="Arial"/>
                        </a:rPr>
                        <a:t>Promover y legitimar la construcción</a:t>
                      </a:r>
                    </a:p>
                    <a:p>
                      <a:r>
                        <a:rPr lang="es-CL" sz="1400" b="1" i="0" u="none" strike="noStrike" cap="none" baseline="0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  <a:sym typeface="Arial"/>
                        </a:rPr>
                        <a:t>de planes y programas propios</a:t>
                      </a:r>
                    </a:p>
                    <a:p>
                      <a:r>
                        <a:rPr lang="es-CL" sz="1400" b="1" i="0" u="none" strike="noStrike" cap="none" baseline="0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  <a:sym typeface="Arial"/>
                        </a:rPr>
                        <a:t>como herramientas curriculares</a:t>
                      </a:r>
                    </a:p>
                    <a:p>
                      <a:r>
                        <a:rPr lang="es-CL" sz="1400" b="1" i="0" u="none" strike="noStrike" cap="none" baseline="0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  <a:sym typeface="Arial"/>
                        </a:rPr>
                        <a:t>que permitan asegurar la</a:t>
                      </a:r>
                    </a:p>
                    <a:p>
                      <a:r>
                        <a:rPr lang="es-CL" sz="1400" b="1" i="0" u="none" strike="noStrike" cap="none" baseline="0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  <a:sym typeface="Arial"/>
                        </a:rPr>
                        <a:t>contextualización y pertinencia</a:t>
                      </a:r>
                    </a:p>
                    <a:p>
                      <a:r>
                        <a:rPr lang="es-CL" sz="1400" b="1" i="0" u="none" strike="noStrike" cap="none" baseline="0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  <a:sym typeface="Arial"/>
                        </a:rPr>
                        <a:t>cultural, territorial y lingüística.</a:t>
                      </a:r>
                      <a:endParaRPr lang="es-CL" b="1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L" sz="1400" b="1" i="0" u="none" strike="noStrike" cap="none" baseline="0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  <a:sym typeface="Arial"/>
                        </a:rPr>
                        <a:t>Asegurar que en los planes locales</a:t>
                      </a:r>
                    </a:p>
                    <a:p>
                      <a:r>
                        <a:rPr lang="es-CL" sz="1400" b="1" i="0" u="none" strike="noStrike" cap="none" baseline="0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  <a:sym typeface="Arial"/>
                        </a:rPr>
                        <a:t>de formación esté incluido el/</a:t>
                      </a:r>
                    </a:p>
                    <a:p>
                      <a:r>
                        <a:rPr lang="es-CL" sz="1400" b="1" i="0" u="none" strike="noStrike" cap="none" baseline="0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  <a:sym typeface="Arial"/>
                        </a:rPr>
                        <a:t>la educador (a) tradicional.</a:t>
                      </a:r>
                    </a:p>
                    <a:p>
                      <a:r>
                        <a:rPr lang="es-CL" sz="1400" b="1" i="0" u="none" strike="noStrike" cap="none" baseline="0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  <a:sym typeface="Arial"/>
                        </a:rPr>
                        <a:t>Asegurar y legitimar espacios de</a:t>
                      </a:r>
                    </a:p>
                    <a:p>
                      <a:r>
                        <a:rPr lang="es-CL" sz="1400" b="1" i="0" u="none" strike="noStrike" cap="none" baseline="0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  <a:sym typeface="Arial"/>
                        </a:rPr>
                        <a:t>participación de sabios y /o actores</a:t>
                      </a:r>
                    </a:p>
                    <a:p>
                      <a:r>
                        <a:rPr lang="es-CL" sz="1400" b="1" i="0" u="none" strike="noStrike" cap="none" baseline="0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  <a:sym typeface="Arial"/>
                        </a:rPr>
                        <a:t>clave en la transmisión de</a:t>
                      </a:r>
                    </a:p>
                    <a:p>
                      <a:r>
                        <a:rPr lang="es-CL" sz="1400" b="1" i="0" u="none" strike="noStrike" cap="none" baseline="0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  <a:sym typeface="Arial"/>
                        </a:rPr>
                        <a:t>conocimientos y saberes que enriquezcan</a:t>
                      </a:r>
                    </a:p>
                    <a:p>
                      <a:r>
                        <a:rPr lang="es-CL" sz="1400" b="1" i="0" u="none" strike="noStrike" cap="none" baseline="0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  <a:sym typeface="Arial"/>
                        </a:rPr>
                        <a:t>la propuesta formativa</a:t>
                      </a:r>
                    </a:p>
                    <a:p>
                      <a:r>
                        <a:rPr lang="es-CL" sz="1400" b="1" i="0" u="none" strike="noStrike" cap="none" baseline="0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  <a:sym typeface="Arial"/>
                        </a:rPr>
                        <a:t>del establecimiento educativo.</a:t>
                      </a:r>
                      <a:endParaRPr lang="es-CL" b="1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L" sz="1400" b="1" i="0" u="none" strike="noStrike" cap="none" baseline="0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  <a:sym typeface="Arial"/>
                        </a:rPr>
                        <a:t>Participar activamente en el seguimiento</a:t>
                      </a:r>
                    </a:p>
                    <a:p>
                      <a:r>
                        <a:rPr lang="es-CL" sz="1400" b="1" i="0" u="none" strike="noStrike" cap="none" baseline="0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  <a:sym typeface="Arial"/>
                        </a:rPr>
                        <a:t>y evaluación de las acciones</a:t>
                      </a:r>
                    </a:p>
                    <a:p>
                      <a:r>
                        <a:rPr lang="es-CL" sz="1400" b="1" i="0" u="none" strike="noStrike" cap="none" baseline="0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  <a:sym typeface="Arial"/>
                        </a:rPr>
                        <a:t>comprometidas.</a:t>
                      </a:r>
                      <a:endParaRPr lang="es-CL" b="1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24262073"/>
                  </a:ext>
                </a:extLst>
              </a:tr>
              <a:tr h="1358635">
                <a:tc>
                  <a:txBody>
                    <a:bodyPr/>
                    <a:lstStyle/>
                    <a:p>
                      <a:r>
                        <a:rPr lang="es-CL" sz="1400" b="1" i="0" u="none" strike="noStrike" cap="none" baseline="0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  <a:sym typeface="Arial"/>
                        </a:rPr>
                        <a:t>Asegurar y resguardar el cumplimiento</a:t>
                      </a:r>
                    </a:p>
                    <a:p>
                      <a:r>
                        <a:rPr lang="es-CL" sz="1400" b="1" i="0" u="none" strike="noStrike" cap="none" baseline="0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  <a:sym typeface="Arial"/>
                        </a:rPr>
                        <a:t>normativo y legal para que</a:t>
                      </a:r>
                    </a:p>
                    <a:p>
                      <a:r>
                        <a:rPr lang="es-CL" sz="1400" b="1" i="0" u="none" strike="noStrike" cap="none" baseline="0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  <a:sym typeface="Arial"/>
                        </a:rPr>
                        <a:t>todas y todos los niños, niñas y</a:t>
                      </a:r>
                    </a:p>
                    <a:p>
                      <a:r>
                        <a:rPr lang="es-CL" sz="1400" b="1" i="0" u="none" strike="noStrike" cap="none" baseline="0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  <a:sym typeface="Arial"/>
                        </a:rPr>
                        <a:t>jóvenes pertenecientes a los pueblos</a:t>
                      </a:r>
                    </a:p>
                    <a:p>
                      <a:r>
                        <a:rPr lang="es-CL" sz="1400" b="1" i="0" u="none" strike="noStrike" cap="none" baseline="0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  <a:sym typeface="Arial"/>
                        </a:rPr>
                        <a:t>originarios o de otros países</a:t>
                      </a:r>
                    </a:p>
                    <a:p>
                      <a:r>
                        <a:rPr lang="es-CL" sz="1400" b="1" i="0" u="none" strike="noStrike" cap="none" baseline="0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  <a:sym typeface="Arial"/>
                        </a:rPr>
                        <a:t>y culturas, tengan acceso y permanezcan</a:t>
                      </a:r>
                    </a:p>
                    <a:p>
                      <a:r>
                        <a:rPr lang="es-CL" sz="1400" b="1" i="0" u="none" strike="noStrike" cap="none" baseline="0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  <a:sym typeface="Arial"/>
                        </a:rPr>
                        <a:t>en el establecimiento</a:t>
                      </a:r>
                    </a:p>
                    <a:p>
                      <a:r>
                        <a:rPr lang="es-CL" sz="1400" b="1" i="0" u="none" strike="noStrike" cap="none" baseline="0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  <a:sym typeface="Arial"/>
                        </a:rPr>
                        <a:t>educativo.</a:t>
                      </a:r>
                      <a:endParaRPr lang="es-CL" b="1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L" sz="1400" b="1" i="0" u="none" strike="noStrike" cap="none" baseline="0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  <a:sym typeface="Arial"/>
                        </a:rPr>
                        <a:t>Asegurar espacios propios de</a:t>
                      </a:r>
                    </a:p>
                    <a:p>
                      <a:r>
                        <a:rPr lang="es-CL" sz="1400" b="1" i="0" u="none" strike="noStrike" cap="none" baseline="0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  <a:sym typeface="Arial"/>
                        </a:rPr>
                        <a:t>aprendizaje como </a:t>
                      </a:r>
                      <a:r>
                        <a:rPr lang="es-CL" sz="1400" b="1" i="0" u="none" strike="noStrike" cap="none" baseline="0" dirty="0" err="1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  <a:sym typeface="Arial"/>
                        </a:rPr>
                        <a:t>rukas</a:t>
                      </a:r>
                      <a:r>
                        <a:rPr lang="es-CL" sz="1400" b="1" i="0" u="none" strike="noStrike" cap="none" baseline="0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  <a:sym typeface="Arial"/>
                        </a:rPr>
                        <a:t>, huertos,</a:t>
                      </a:r>
                    </a:p>
                    <a:p>
                      <a:r>
                        <a:rPr lang="es-CL" sz="1400" b="1" i="0" u="none" strike="noStrike" cap="none" baseline="0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  <a:sym typeface="Arial"/>
                        </a:rPr>
                        <a:t>rutas patrimoniales, ritos y ceremonias,</a:t>
                      </a:r>
                    </a:p>
                    <a:p>
                      <a:r>
                        <a:rPr lang="es-CL" sz="1400" b="1" i="0" u="none" strike="noStrike" cap="none" baseline="0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  <a:sym typeface="Arial"/>
                        </a:rPr>
                        <a:t>entre otros.</a:t>
                      </a:r>
                      <a:endParaRPr lang="es-CL" b="1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L" sz="1400" b="1" i="0" u="none" strike="noStrike" cap="none" baseline="0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  <a:sym typeface="Arial"/>
                        </a:rPr>
                        <a:t>Identificar conocimientos y saberes,</a:t>
                      </a:r>
                    </a:p>
                    <a:p>
                      <a:r>
                        <a:rPr lang="es-CL" sz="1400" b="1" i="0" u="none" strike="noStrike" cap="none" baseline="0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  <a:sym typeface="Arial"/>
                        </a:rPr>
                        <a:t>locales y propios de la cultura</a:t>
                      </a:r>
                    </a:p>
                    <a:p>
                      <a:r>
                        <a:rPr lang="es-CL" sz="1400" b="1" i="0" u="none" strike="noStrike" cap="none" baseline="0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  <a:sym typeface="Arial"/>
                        </a:rPr>
                        <a:t>a la que pertenece el estudiantado,</a:t>
                      </a:r>
                    </a:p>
                    <a:p>
                      <a:r>
                        <a:rPr lang="es-CL" sz="1400" b="1" i="0" u="none" strike="noStrike" cap="none" baseline="0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  <a:sym typeface="Arial"/>
                        </a:rPr>
                        <a:t>que pueden enriquecer y desarrollarse</a:t>
                      </a:r>
                    </a:p>
                    <a:p>
                      <a:r>
                        <a:rPr lang="es-CL" sz="1400" b="1" i="0" u="none" strike="noStrike" cap="none" baseline="0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  <a:sym typeface="Arial"/>
                        </a:rPr>
                        <a:t>en la propuesta formativa del</a:t>
                      </a:r>
                    </a:p>
                    <a:p>
                      <a:r>
                        <a:rPr lang="es-CL" sz="1400" b="1" i="0" u="none" strike="noStrike" cap="none" baseline="0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  <a:sym typeface="Arial"/>
                        </a:rPr>
                        <a:t>establecimiento educativo.</a:t>
                      </a:r>
                      <a:endParaRPr lang="es-CL" b="1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860048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127912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50B455A-4FA7-5D5A-62E9-E3604C5D19E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BC4D549-A583-7D0B-1726-0B4E597C49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5057" y="-359229"/>
            <a:ext cx="11615452" cy="5159829"/>
          </a:xfrm>
        </p:spPr>
        <p:txBody>
          <a:bodyPr>
            <a:normAutofit fontScale="90000"/>
          </a:bodyPr>
          <a:lstStyle/>
          <a:p>
            <a:pPr algn="l"/>
            <a:br>
              <a:rPr lang="es-CL" sz="2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CL" sz="2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CL" sz="2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CL" sz="24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Algunas sugerencias para articular las prácticas interculturales con las dimensiones</a:t>
            </a:r>
            <a:br>
              <a:rPr lang="es-CL" sz="24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CL" sz="24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Dimensión: gestión</a:t>
            </a:r>
            <a:r>
              <a:rPr lang="es-CL" sz="27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pedagógica</a:t>
            </a:r>
            <a:br>
              <a:rPr lang="es-CL" sz="24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CL" sz="24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br>
              <a:rPr lang="es-CL" sz="24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CL" sz="2200" b="1" dirty="0">
                <a:solidFill>
                  <a:schemeClr val="accent1">
                    <a:lumMod val="75000"/>
                  </a:schemeClr>
                </a:solidFill>
                <a:latin typeface="+mn-lt"/>
                <a:cs typeface="Arial" panose="020B0604020202020204" pitchFamily="34" charset="0"/>
              </a:rPr>
            </a:br>
            <a:br>
              <a:rPr lang="es-CL" sz="2200" b="1" i="0" u="none" strike="noStrike" baseline="0" dirty="0">
                <a:solidFill>
                  <a:schemeClr val="accent1">
                    <a:lumMod val="75000"/>
                  </a:schemeClr>
                </a:solidFill>
                <a:latin typeface="+mn-lt"/>
                <a:cs typeface="Arial" panose="020B0604020202020204" pitchFamily="34" charset="0"/>
              </a:rPr>
            </a:br>
            <a:br>
              <a:rPr lang="es-CL" sz="2700" b="0" i="0" u="none" strike="noStrike" baseline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CL" sz="3100" b="0" i="0" u="none" strike="noStrike" baseline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CL" sz="3100" b="0" i="0" u="none" strike="noStrike" baseline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CL" sz="3100" b="0" i="0" u="none" strike="noStrike" baseline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CL" sz="3100" b="0" i="0" u="none" strike="noStrike" baseline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CL" sz="3100" b="0" i="0" u="none" strike="noStrike" baseline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CL" sz="2400" b="0" i="0" u="none" strike="noStrike" baseline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CL" sz="2400" b="0" i="0" u="none" strike="noStrike" baseline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CL" sz="2400" b="0" i="0" u="none" strike="noStrike" baseline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CL" sz="2400" b="0" i="0" u="none" strike="noStrike" baseline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s-CL" sz="2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Tabla 3">
            <a:extLst>
              <a:ext uri="{FF2B5EF4-FFF2-40B4-BE49-F238E27FC236}">
                <a16:creationId xmlns:a16="http://schemas.microsoft.com/office/drawing/2014/main" id="{2E3C6E50-A63E-5861-D910-0F4519C32EB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07400779"/>
              </p:ext>
            </p:extLst>
          </p:nvPr>
        </p:nvGraphicFramePr>
        <p:xfrm>
          <a:off x="195943" y="712342"/>
          <a:ext cx="11615452" cy="5919333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5791304">
                  <a:extLst>
                    <a:ext uri="{9D8B030D-6E8A-4147-A177-3AD203B41FA5}">
                      <a16:colId xmlns:a16="http://schemas.microsoft.com/office/drawing/2014/main" val="2171109552"/>
                    </a:ext>
                  </a:extLst>
                </a:gridCol>
                <a:gridCol w="5824148">
                  <a:extLst>
                    <a:ext uri="{9D8B030D-6E8A-4147-A177-3AD203B41FA5}">
                      <a16:colId xmlns:a16="http://schemas.microsoft.com/office/drawing/2014/main" val="3583694163"/>
                    </a:ext>
                  </a:extLst>
                </a:gridCol>
              </a:tblGrid>
              <a:tr h="315686">
                <a:tc>
                  <a:txBody>
                    <a:bodyPr/>
                    <a:lstStyle/>
                    <a:p>
                      <a:r>
                        <a:rPr lang="es-CL" dirty="0"/>
                        <a:t>EQUIPO TECNICO PEDAGÓGICO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L" dirty="0"/>
                        <a:t>DOCENTES/ EDUCADORES TRADICIONALES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05893472"/>
                  </a:ext>
                </a:extLst>
              </a:tr>
              <a:tr h="2019972">
                <a:tc>
                  <a:txBody>
                    <a:bodyPr/>
                    <a:lstStyle/>
                    <a:p>
                      <a:r>
                        <a:rPr lang="es-CL" sz="1400" b="1" i="0" u="none" strike="noStrike" cap="none" baseline="0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  <a:sym typeface="Arial"/>
                        </a:rPr>
                        <a:t>Cautelar que los instrumentos curriculares y de evaluación</a:t>
                      </a:r>
                    </a:p>
                    <a:p>
                      <a:r>
                        <a:rPr lang="es-CL" sz="1400" b="1" i="0" u="none" strike="noStrike" cap="none" baseline="0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  <a:sym typeface="Arial"/>
                        </a:rPr>
                        <a:t>aborden la educación intercultural, promoviendo</a:t>
                      </a:r>
                    </a:p>
                    <a:p>
                      <a:r>
                        <a:rPr lang="es-CL" sz="1400" b="1" i="0" u="none" strike="noStrike" cap="none" baseline="0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  <a:sym typeface="Arial"/>
                        </a:rPr>
                        <a:t>el diálogo de conocimientos y articulación</a:t>
                      </a:r>
                    </a:p>
                    <a:p>
                      <a:r>
                        <a:rPr lang="es-CL" sz="1400" b="1" i="0" u="none" strike="noStrike" cap="none" baseline="0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  <a:sym typeface="Arial"/>
                        </a:rPr>
                        <a:t>y enriquecimiento de contenidos, estrategias metodológicas</a:t>
                      </a:r>
                    </a:p>
                    <a:p>
                      <a:r>
                        <a:rPr lang="es-CL" sz="1400" b="1" i="0" u="none" strike="noStrike" cap="none" baseline="0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  <a:sym typeface="Arial"/>
                        </a:rPr>
                        <a:t>y didácticas, entre las distintas asignaturas,</a:t>
                      </a:r>
                    </a:p>
                    <a:p>
                      <a:r>
                        <a:rPr lang="es-CL" sz="1400" b="1" i="0" u="none" strike="noStrike" cap="none" baseline="0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  <a:sym typeface="Arial"/>
                        </a:rPr>
                        <a:t>a fin de asegurar que se transversalice la educación</a:t>
                      </a:r>
                    </a:p>
                    <a:p>
                      <a:r>
                        <a:rPr lang="es-CL" sz="1400" b="1" i="0" u="none" strike="noStrike" cap="none" baseline="0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  <a:sym typeface="Arial"/>
                        </a:rPr>
                        <a:t>intercultural en el proceso de enseñar y aprender.</a:t>
                      </a:r>
                      <a:endParaRPr lang="es-CL" b="1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L" sz="1400" b="1" i="0" u="none" strike="noStrike" cap="none" baseline="0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  <a:sym typeface="Arial"/>
                        </a:rPr>
                        <a:t>Considerar la diversidad lingüística, cultural y territorial</a:t>
                      </a:r>
                    </a:p>
                    <a:p>
                      <a:r>
                        <a:rPr lang="es-CL" sz="1400" b="1" i="0" u="none" strike="noStrike" cap="none" baseline="0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  <a:sym typeface="Arial"/>
                        </a:rPr>
                        <a:t>de sus estudiantes, favoreciendo la incorporación</a:t>
                      </a:r>
                    </a:p>
                    <a:p>
                      <a:r>
                        <a:rPr lang="es-CL" sz="1400" b="1" i="0" u="none" strike="noStrike" cap="none" baseline="0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  <a:sym typeface="Arial"/>
                        </a:rPr>
                        <a:t>de contenidos, metodologías y didácticas en los instrumentos</a:t>
                      </a:r>
                    </a:p>
                    <a:p>
                      <a:r>
                        <a:rPr lang="es-CL" sz="1400" b="1" i="0" u="none" strike="noStrike" cap="none" baseline="0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  <a:sym typeface="Arial"/>
                        </a:rPr>
                        <a:t>curriculares y de evaluación, reflejándola</a:t>
                      </a:r>
                    </a:p>
                    <a:p>
                      <a:r>
                        <a:rPr lang="es-CL" sz="1400" b="1" i="0" u="none" strike="noStrike" cap="none" baseline="0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  <a:sym typeface="Arial"/>
                        </a:rPr>
                        <a:t>de manera explícita en la planificación e implementación</a:t>
                      </a:r>
                    </a:p>
                    <a:p>
                      <a:r>
                        <a:rPr lang="es-CL" sz="1400" b="1" i="0" u="none" strike="noStrike" cap="none" baseline="0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  <a:sym typeface="Arial"/>
                        </a:rPr>
                        <a:t>de la clase y estrategias de evaluación.</a:t>
                      </a:r>
                      <a:endParaRPr lang="es-CL" b="1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3467423"/>
                  </a:ext>
                </a:extLst>
              </a:tr>
              <a:tr h="1358635">
                <a:tc>
                  <a:txBody>
                    <a:bodyPr/>
                    <a:lstStyle/>
                    <a:p>
                      <a:r>
                        <a:rPr lang="es-CL" sz="1400" b="1" i="0" u="none" strike="noStrike" cap="none" baseline="0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  <a:sym typeface="Arial"/>
                        </a:rPr>
                        <a:t>Determinar el enfoque formativo que se desea implementar</a:t>
                      </a:r>
                    </a:p>
                    <a:p>
                      <a:r>
                        <a:rPr lang="es-CL" sz="1400" b="1" i="0" u="none" strike="noStrike" cap="none" baseline="0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  <a:sym typeface="Arial"/>
                        </a:rPr>
                        <a:t>a través de la propuesta curricular y pedagógica</a:t>
                      </a:r>
                    </a:p>
                    <a:p>
                      <a:r>
                        <a:rPr lang="es-CL" sz="1400" b="1" i="0" u="none" strike="noStrike" cap="none" baseline="0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  <a:sym typeface="Arial"/>
                        </a:rPr>
                        <a:t>y cómo se materializa la pedagogía en didácticas</a:t>
                      </a:r>
                    </a:p>
                    <a:p>
                      <a:r>
                        <a:rPr lang="es-CL" sz="1400" b="1" i="0" u="none" strike="noStrike" cap="none" baseline="0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  <a:sym typeface="Arial"/>
                        </a:rPr>
                        <a:t>que permitan desarrollar la interculturalidad</a:t>
                      </a:r>
                    </a:p>
                    <a:p>
                      <a:r>
                        <a:rPr lang="es-CL" sz="1400" b="1" i="0" u="none" strike="noStrike" cap="none" baseline="0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  <a:sym typeface="Arial"/>
                        </a:rPr>
                        <a:t>dentro y fuera del aula.</a:t>
                      </a:r>
                    </a:p>
                    <a:p>
                      <a:r>
                        <a:rPr lang="es-CL" sz="1400" b="1" i="0" u="none" strike="noStrike" cap="none" baseline="0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  <a:sym typeface="Arial"/>
                        </a:rPr>
                        <a:t>Generar espacios de reflexión e intercambio de conocimientos</a:t>
                      </a:r>
                    </a:p>
                    <a:p>
                      <a:r>
                        <a:rPr lang="es-CL" sz="1400" b="1" i="0" u="none" strike="noStrike" cap="none" baseline="0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  <a:sym typeface="Arial"/>
                        </a:rPr>
                        <a:t>y saberes culturales, lingüísticos y disciplinares</a:t>
                      </a:r>
                    </a:p>
                    <a:p>
                      <a:r>
                        <a:rPr lang="es-CL" sz="1400" b="1" i="0" u="none" strike="noStrike" cap="none" baseline="0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  <a:sym typeface="Arial"/>
                        </a:rPr>
                        <a:t>entre docentes y educadores tradicionales,</a:t>
                      </a:r>
                    </a:p>
                    <a:p>
                      <a:r>
                        <a:rPr lang="es-CL" sz="1400" b="1" i="0" u="none" strike="noStrike" cap="none" baseline="0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  <a:sym typeface="Arial"/>
                        </a:rPr>
                        <a:t>identificando aquellos que se pueden transversalizar</a:t>
                      </a:r>
                    </a:p>
                    <a:p>
                      <a:r>
                        <a:rPr lang="es-CL" sz="1400" b="1" i="0" u="none" strike="noStrike" cap="none" baseline="0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  <a:sym typeface="Arial"/>
                        </a:rPr>
                        <a:t>en el quehacer formativo del establecimiento educativo.</a:t>
                      </a:r>
                      <a:endParaRPr lang="es-CL" b="1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L" sz="1400" b="1" i="0" u="none" strike="noStrike" cap="none" baseline="0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  <a:sym typeface="Arial"/>
                        </a:rPr>
                        <a:t>Revisar que experiencias de aprendizaje puede desarrollar</a:t>
                      </a:r>
                    </a:p>
                    <a:p>
                      <a:r>
                        <a:rPr lang="es-CL" sz="1400" b="1" i="0" u="none" strike="noStrike" cap="none" baseline="0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  <a:sym typeface="Arial"/>
                        </a:rPr>
                        <a:t>el estudiantado en las distintas asignaturas y</a:t>
                      </a:r>
                    </a:p>
                    <a:p>
                      <a:r>
                        <a:rPr lang="es-CL" sz="1400" b="1" i="0" u="none" strike="noStrike" cap="none" baseline="0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  <a:sym typeface="Arial"/>
                        </a:rPr>
                        <a:t>proyectos en el marco de la educación intercultural.</a:t>
                      </a:r>
                    </a:p>
                    <a:p>
                      <a:r>
                        <a:rPr lang="es-CL" sz="1400" b="1" i="0" u="none" strike="noStrike" cap="none" baseline="0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  <a:sym typeface="Arial"/>
                        </a:rPr>
                        <a:t>Reconocer y relevar en el desarrollo de los objetivos,</a:t>
                      </a:r>
                    </a:p>
                    <a:p>
                      <a:r>
                        <a:rPr lang="es-CL" sz="1400" b="1" i="0" u="none" strike="noStrike" cap="none" baseline="0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  <a:sym typeface="Arial"/>
                        </a:rPr>
                        <a:t>contenidos y experiencias de aprendizaje los saberes</a:t>
                      </a:r>
                    </a:p>
                    <a:p>
                      <a:r>
                        <a:rPr lang="es-CL" sz="1400" b="1" i="0" u="none" strike="noStrike" cap="none" baseline="0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  <a:sym typeface="Arial"/>
                        </a:rPr>
                        <a:t>propios que poseen el estudiantado, incorporándolos</a:t>
                      </a:r>
                    </a:p>
                    <a:p>
                      <a:r>
                        <a:rPr lang="es-CL" sz="1400" b="1" i="0" u="none" strike="noStrike" cap="none" baseline="0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  <a:sym typeface="Arial"/>
                        </a:rPr>
                        <a:t>como referentes válidos y promoviendo la valoración</a:t>
                      </a:r>
                    </a:p>
                    <a:p>
                      <a:r>
                        <a:rPr lang="es-CL" sz="1400" b="1" i="0" u="none" strike="noStrike" cap="none" baseline="0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  <a:sym typeface="Arial"/>
                        </a:rPr>
                        <a:t>de la propia cultura.</a:t>
                      </a:r>
                      <a:endParaRPr lang="es-CL" b="1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24262073"/>
                  </a:ext>
                </a:extLst>
              </a:tr>
              <a:tr h="1358635">
                <a:tc>
                  <a:txBody>
                    <a:bodyPr/>
                    <a:lstStyle/>
                    <a:p>
                      <a:r>
                        <a:rPr lang="es-CL" sz="1400" b="1" i="0" u="none" strike="noStrike" cap="none" baseline="0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  <a:sym typeface="Arial"/>
                        </a:rPr>
                        <a:t>Generar espacios de elaboración de materiales/ recursos</a:t>
                      </a:r>
                    </a:p>
                    <a:p>
                      <a:r>
                        <a:rPr lang="es-CL" sz="1400" b="1" i="0" u="none" strike="noStrike" cap="none" baseline="0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  <a:sym typeface="Arial"/>
                        </a:rPr>
                        <a:t>didácticos con pertinencia cultural, lingüística</a:t>
                      </a:r>
                    </a:p>
                    <a:p>
                      <a:r>
                        <a:rPr lang="es-CL" sz="1400" b="1" i="0" u="none" strike="noStrike" cap="none" baseline="0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  <a:sym typeface="Arial"/>
                        </a:rPr>
                        <a:t>y territorial.</a:t>
                      </a:r>
                      <a:endParaRPr lang="es-CL" b="1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L" sz="1400" b="1" i="0" u="none" strike="noStrike" cap="none" baseline="0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  <a:sym typeface="Arial"/>
                        </a:rPr>
                        <a:t>Priorizar experiencias de aprendizaje que permitan el</a:t>
                      </a:r>
                    </a:p>
                    <a:p>
                      <a:r>
                        <a:rPr lang="es-CL" sz="1400" b="1" i="0" u="none" strike="noStrike" cap="none" baseline="0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  <a:sym typeface="Arial"/>
                        </a:rPr>
                        <a:t>trabajo colaborativo entre el estudiantado, conectar</a:t>
                      </a:r>
                    </a:p>
                    <a:p>
                      <a:r>
                        <a:rPr lang="es-CL" sz="1400" b="1" i="0" u="none" strike="noStrike" cap="none" baseline="0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  <a:sym typeface="Arial"/>
                        </a:rPr>
                        <a:t>con conocimientos previos y aprender haciendo en</a:t>
                      </a:r>
                    </a:p>
                    <a:p>
                      <a:r>
                        <a:rPr lang="es-CL" sz="1400" b="1" i="0" u="none" strike="noStrike" cap="none" baseline="0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  <a:sym typeface="Arial"/>
                        </a:rPr>
                        <a:t>actividades cotidianas y significativas en relación con</a:t>
                      </a:r>
                    </a:p>
                    <a:p>
                      <a:r>
                        <a:rPr lang="es-CL" sz="1400" b="1" i="0" u="none" strike="noStrike" cap="none" baseline="0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  <a:sym typeface="Arial"/>
                        </a:rPr>
                        <a:t>su entorno natural y social.</a:t>
                      </a:r>
                      <a:endParaRPr lang="es-CL" b="1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860048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559363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4BE509A-C41C-A727-0F6E-60E19CADBF0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80AD434-3937-BC24-A1B4-10435CC8A3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5057" y="-359229"/>
            <a:ext cx="11615452" cy="5159829"/>
          </a:xfrm>
        </p:spPr>
        <p:txBody>
          <a:bodyPr>
            <a:normAutofit fontScale="90000"/>
          </a:bodyPr>
          <a:lstStyle/>
          <a:p>
            <a:pPr algn="l"/>
            <a:br>
              <a:rPr lang="es-CL" sz="2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CL" sz="2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CL" sz="2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CL" sz="24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Algunas sugerencias para articular las prácticas interculturales con las dimensiones</a:t>
            </a:r>
            <a:br>
              <a:rPr lang="es-CL" sz="24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CL" sz="24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Dimensión: convivencia escolar </a:t>
            </a:r>
            <a:br>
              <a:rPr lang="es-CL" sz="24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CL" sz="24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br>
              <a:rPr lang="es-CL" sz="24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CL" sz="2200" b="1" dirty="0">
                <a:solidFill>
                  <a:schemeClr val="accent1">
                    <a:lumMod val="75000"/>
                  </a:schemeClr>
                </a:solidFill>
                <a:latin typeface="+mn-lt"/>
                <a:cs typeface="Arial" panose="020B0604020202020204" pitchFamily="34" charset="0"/>
              </a:rPr>
            </a:br>
            <a:br>
              <a:rPr lang="es-CL" sz="2200" b="1" i="0" u="none" strike="noStrike" baseline="0" dirty="0">
                <a:solidFill>
                  <a:schemeClr val="accent1">
                    <a:lumMod val="75000"/>
                  </a:schemeClr>
                </a:solidFill>
                <a:latin typeface="+mn-lt"/>
                <a:cs typeface="Arial" panose="020B0604020202020204" pitchFamily="34" charset="0"/>
              </a:rPr>
            </a:br>
            <a:br>
              <a:rPr lang="es-CL" sz="2700" b="0" i="0" u="none" strike="noStrike" baseline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CL" sz="3100" b="0" i="0" u="none" strike="noStrike" baseline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CL" sz="3100" b="0" i="0" u="none" strike="noStrike" baseline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CL" sz="3100" b="0" i="0" u="none" strike="noStrike" baseline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CL" sz="3100" b="0" i="0" u="none" strike="noStrike" baseline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CL" sz="3100" b="0" i="0" u="none" strike="noStrike" baseline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CL" sz="2400" b="0" i="0" u="none" strike="noStrike" baseline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CL" sz="2400" b="0" i="0" u="none" strike="noStrike" baseline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CL" sz="2400" b="0" i="0" u="none" strike="noStrike" baseline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CL" sz="2400" b="0" i="0" u="none" strike="noStrike" baseline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s-CL" sz="2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Tabla 3">
            <a:extLst>
              <a:ext uri="{FF2B5EF4-FFF2-40B4-BE49-F238E27FC236}">
                <a16:creationId xmlns:a16="http://schemas.microsoft.com/office/drawing/2014/main" id="{7602D04A-5ADD-711D-2D78-8A4A87F5A9F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09522087"/>
              </p:ext>
            </p:extLst>
          </p:nvPr>
        </p:nvGraphicFramePr>
        <p:xfrm>
          <a:off x="195943" y="712340"/>
          <a:ext cx="11288486" cy="5906174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1288486">
                  <a:extLst>
                    <a:ext uri="{9D8B030D-6E8A-4147-A177-3AD203B41FA5}">
                      <a16:colId xmlns:a16="http://schemas.microsoft.com/office/drawing/2014/main" val="3583694163"/>
                    </a:ext>
                  </a:extLst>
                </a:gridCol>
              </a:tblGrid>
              <a:tr h="349197">
                <a:tc>
                  <a:txBody>
                    <a:bodyPr/>
                    <a:lstStyle/>
                    <a:p>
                      <a:r>
                        <a:rPr lang="es-CL" sz="1600" dirty="0"/>
                        <a:t>Equipos de convivencia escolar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05893472"/>
                  </a:ext>
                </a:extLst>
              </a:tr>
              <a:tr h="849147">
                <a:tc>
                  <a:txBody>
                    <a:bodyPr/>
                    <a:lstStyle/>
                    <a:p>
                      <a:r>
                        <a:rPr lang="es-CL" sz="1400" b="1" i="0" u="none" strike="noStrike" cap="none" baseline="0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  <a:sym typeface="Arial"/>
                        </a:rPr>
                        <a:t>Favorecer el desarrollo de actividades de aprendizaje que promuevan el diálogo intercultural, a través de la planificación de actividades de reflexión en torno a hitos conmemorativos del calendario escolar, encuentros o conversatorios que permitan generar cambios en la cultura escolar.</a:t>
                      </a:r>
                      <a:endParaRPr lang="es-CL" b="1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3467423"/>
                  </a:ext>
                </a:extLst>
              </a:tr>
              <a:tr h="854931">
                <a:tc>
                  <a:txBody>
                    <a:bodyPr/>
                    <a:lstStyle/>
                    <a:p>
                      <a:r>
                        <a:rPr lang="es-CL" sz="1400" b="1" i="0" u="none" strike="noStrike" cap="none" baseline="0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  <a:sym typeface="Arial"/>
                        </a:rPr>
                        <a:t>Organizar encuentros entre la comunidad educativa, las familias, la comunidad indígena u otras que permitan generar oportunidades y espacios de conocimiento y valoración de diversidad cultural en la cual convive el estudiantado</a:t>
                      </a:r>
                      <a:endParaRPr lang="es-CL" b="1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24262073"/>
                  </a:ext>
                </a:extLst>
              </a:tr>
              <a:tr h="755699">
                <a:tc>
                  <a:txBody>
                    <a:bodyPr/>
                    <a:lstStyle/>
                    <a:p>
                      <a:r>
                        <a:rPr lang="es-CL" sz="1400" b="1" i="0" u="none" strike="noStrike" cap="none" baseline="0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  <a:sym typeface="Arial"/>
                        </a:rPr>
                        <a:t>Incorporar explícitamente, en el Reglamento de Convivencia y Protocolos de Actuación formas y estrategias de resolver conflictos y valores de autocuidado, de cuidar al otro y a su entorno natural y social, proveniente de las culturas de los pueblos originarios.</a:t>
                      </a:r>
                      <a:endParaRPr lang="es-CL" b="1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  <a:p>
                      <a:endParaRPr lang="es-CL" b="1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8600482"/>
                  </a:ext>
                </a:extLst>
              </a:tr>
              <a:tr h="723578">
                <a:tc>
                  <a:txBody>
                    <a:bodyPr/>
                    <a:lstStyle/>
                    <a:p>
                      <a:r>
                        <a:rPr lang="es-CL" sz="1400" b="1" i="0" u="none" strike="noStrike" cap="none" baseline="0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  <a:sym typeface="Arial"/>
                        </a:rPr>
                        <a:t>Generar instancias de reflexión crítica sobre las relaciones de poder, superioridad, prejuicios y estereotipos instalados en relación con el otro distinto/a.</a:t>
                      </a:r>
                      <a:endParaRPr lang="es-CL" b="1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75270456"/>
                  </a:ext>
                </a:extLst>
              </a:tr>
              <a:tr h="870764">
                <a:tc>
                  <a:txBody>
                    <a:bodyPr/>
                    <a:lstStyle/>
                    <a:p>
                      <a:r>
                        <a:rPr lang="es-CL" sz="1400" b="1" i="0" u="none" strike="noStrike" cap="none" baseline="0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  <a:sym typeface="Arial"/>
                        </a:rPr>
                        <a:t>Resguardar el bienestar de todos los miembros de la comunidad educativa y manifestar el propósito formativo institucional, proponiendo un Reglamento y Plan de Convivencia que en sus principios y fundamentos aborde el respeto, reconocimiento y valoración de la diversidad cultural.</a:t>
                      </a:r>
                      <a:endParaRPr lang="es-CL" b="1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14066253"/>
                  </a:ext>
                </a:extLst>
              </a:tr>
              <a:tr h="1502858">
                <a:tc>
                  <a:txBody>
                    <a:bodyPr/>
                    <a:lstStyle/>
                    <a:p>
                      <a:r>
                        <a:rPr lang="es-CL" sz="1400" b="1" i="0" u="none" strike="noStrike" cap="none" baseline="0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  <a:sym typeface="Arial"/>
                        </a:rPr>
                        <a:t>Planificar procesos participativos para la elaboración del Reglamento y Plan de Convivencia que aseguren la incorporación de la interculturalidad como base de la convivencia y la construcción de los espacios propicios para la formación intercultural.</a:t>
                      </a:r>
                      <a:endParaRPr lang="es-CL" b="1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174937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589580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>
            <a:extLst>
              <a:ext uri="{FF2B5EF4-FFF2-40B4-BE49-F238E27FC236}">
                <a16:creationId xmlns:a16="http://schemas.microsoft.com/office/drawing/2014/main" id="{CB4A7E74-AB23-D6B4-2AF2-6E716097793E}"/>
              </a:ext>
            </a:extLst>
          </p:cNvPr>
          <p:cNvSpPr txBox="1"/>
          <p:nvPr/>
        </p:nvSpPr>
        <p:spPr>
          <a:xfrm>
            <a:off x="762000" y="917453"/>
            <a:ext cx="10624457" cy="28623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s-CL" sz="3600" b="0" i="0" u="none" strike="noStrike" baseline="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 invitación es a recorrer un camino en que el proyecto moviliza a la comunidad a aprender mutuamente, en un espacio de diálogo, reflexión y acción, basado en la participación, pertenencia y compromiso colectivo.</a:t>
            </a:r>
            <a:endParaRPr lang="es-CL" sz="3600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8" name="Google Shape;369;p17">
            <a:extLst>
              <a:ext uri="{FF2B5EF4-FFF2-40B4-BE49-F238E27FC236}">
                <a16:creationId xmlns:a16="http://schemas.microsoft.com/office/drawing/2014/main" id="{83C09425-F572-92AE-E747-02B330D2580D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 r="452" b="52525"/>
          <a:stretch/>
        </p:blipFill>
        <p:spPr>
          <a:xfrm>
            <a:off x="8382417" y="5323749"/>
            <a:ext cx="3155649" cy="135011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32364046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2554</TotalTime>
  <Words>1270</Words>
  <Application>Microsoft Office PowerPoint</Application>
  <PresentationFormat>Panorámica</PresentationFormat>
  <Paragraphs>115</Paragraphs>
  <Slides>8</Slides>
  <Notes>2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11" baseType="lpstr">
      <vt:lpstr>Arial</vt:lpstr>
      <vt:lpstr>Calibri</vt:lpstr>
      <vt:lpstr>Tema de Office</vt:lpstr>
      <vt:lpstr>Presentación de PowerPoint</vt:lpstr>
      <vt:lpstr>Presentación de PowerPoint</vt:lpstr>
      <vt:lpstr>             ¿Qué es la educación intercultural?  La educación intercultural facilita avanzar en los cambios requeridos para lograr educación de calidad, propiciando a lo largo de la trayectoria educativa procesos y prácticas en el quehacer formativo, pertinentes a diferentes entornos y características del territorio en el cual está inmersa la comunidad educativa.  La interculturalidad permite que estudiantes de diversos pueblos originarios u otras culturas, como las de personas migrantes, que se encuentren en el contexto educacional, tengan la oportunidad de participar de experiencias que valoran la diversidad, la inclusión y la capacidad para acoger la multiplicidad de historias de vida presentes en los centros educativos, sirviendo al objetivo de ampliar y enriquecer la experiencia vital de la comunidad en su conjunto.            </vt:lpstr>
      <vt:lpstr>             ¿Qué es el plan de mejoramiento educativo?  Una herramienta  que permite planificar  cómo el establecimiento educativo avanzará en su concreción, por medio de acciones específicas orientadas al cumplimiento de objetivos y metas fijados por la propia comunidad en un proceso que incluya a las familias, las comunidades indígenas u otras vinculadas a los establecimientos educacionales y a los educadores tradicionales cuando corresponda.  Para que el Plan de Mejoramiento Educativo sea de calidad y tenga un impacto positivo en la comunidad educativa es necesario considerar: el correcto diagnóstico del contexto, una buena utilización de los datos analizados, la organización del tiempo teniendo en cuenta los recursos y plazos existentes y el correcto uso de herramientas de evaluación para identificar brechas y aspectos de mejora, con el objeto de planificar modificaciones y cambios durante el proceso.                </vt:lpstr>
      <vt:lpstr>   Algunas sugerencias para articular las prácticas interculturales con las dimensiones Dimensión: Liderazgo               </vt:lpstr>
      <vt:lpstr>   Algunas sugerencias para articular las prácticas interculturales con las dimensiones Dimensión: gestión pedagógica               </vt:lpstr>
      <vt:lpstr>   Algunas sugerencias para articular las prácticas interculturales con las dimensiones Dimensión: convivencia escolar                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Guillermo Andres De Armas Gonzalez</dc:creator>
  <cp:lastModifiedBy>Ericka Castro Quesada</cp:lastModifiedBy>
  <cp:revision>50</cp:revision>
  <dcterms:created xsi:type="dcterms:W3CDTF">2022-07-08T01:50:03Z</dcterms:created>
  <dcterms:modified xsi:type="dcterms:W3CDTF">2025-03-25T20:14:17Z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0x0101006FBF0A393E4ED341A4F52320B45E1EC7</vt:lpwstr>
  </property>
</Properties>
</file>