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3"/>
  </p:notesMasterIdLst>
  <p:sldIdLst>
    <p:sldId id="538" r:id="rId2"/>
    <p:sldId id="432" r:id="rId3"/>
    <p:sldId id="758" r:id="rId4"/>
    <p:sldId id="546" r:id="rId5"/>
    <p:sldId id="736" r:id="rId6"/>
    <p:sldId id="528" r:id="rId7"/>
    <p:sldId id="772" r:id="rId8"/>
    <p:sldId id="773" r:id="rId9"/>
    <p:sldId id="751" r:id="rId10"/>
    <p:sldId id="774" r:id="rId11"/>
    <p:sldId id="761" r:id="rId12"/>
    <p:sldId id="775" r:id="rId13"/>
    <p:sldId id="776" r:id="rId14"/>
    <p:sldId id="777" r:id="rId15"/>
    <p:sldId id="778" r:id="rId16"/>
    <p:sldId id="779" r:id="rId17"/>
    <p:sldId id="757" r:id="rId18"/>
    <p:sldId id="753" r:id="rId19"/>
    <p:sldId id="754" r:id="rId20"/>
    <p:sldId id="755" r:id="rId21"/>
    <p:sldId id="75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2" roundtripDataSignature="AMtx7mg/3hvTeKottIt4GK3zaTVOJR6q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058F2D-BBCD-9D06-3A1E-BF35B3382FB3}" name="Maria Teresa Ramirez Corvera" initials="MC" userId="S::maria.ramirez@mineduc.cl::eede5f6d-bee0-4bc7-a30a-8ddfbf39661c" providerId="AD"/>
  <p188:author id="{47437163-3589-F348-DA9E-57AA60713E8A}" name="Javiera Patricia Martinez Astudillo" initials="JPMA" userId="S::javierap.martinez@mineduc.cl::161b6e9c-15df-4b72-8001-c408e78ecedc" providerId="AD"/>
  <p188:author id="{018513DE-6A48-5101-DBCA-F1DB9A2CD102}" name="Maria Angelica Mena Silva" initials="MS" userId="S::maria.mena@mineduc.cl::d0b16c5f-77a2-463f-9b98-e1d57c4a6d42" providerId="AD"/>
  <p188:author id="{A17AF0FC-BF48-E675-FBA0-2BC2638F096D}" name="Ma.Consuelo Hayden Gallo" initials="MHG" userId="S::consuelo.hayden@mineduc.cl::14ebdc0d-b39f-4d92-b90e-75da0c3cf2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4C62"/>
    <a:srgbClr val="5C97EE"/>
    <a:srgbClr val="00CC66"/>
    <a:srgbClr val="69E177"/>
    <a:srgbClr val="E8F3F9"/>
    <a:srgbClr val="82C1CE"/>
    <a:srgbClr val="A8EAF7"/>
    <a:srgbClr val="95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EBF2F-68B1-5567-0757-D7A6F06E7790}" v="2" dt="2025-03-31T15:16:43.216"/>
  </p1510:revLst>
</p1510:revInfo>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142"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146"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44" Type="http://schemas.openxmlformats.org/officeDocument/2006/relationships/viewProps" Target="viewProps.xml"/><Relationship Id="rId149"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14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Nelson Varas Ahumada" userId="S::mario.varas@mineduc.cl::ff9079a0-876f-485f-bc15-de380fe10410" providerId="AD" clId="Web-{347EBF2F-68B1-5567-0757-D7A6F06E7790}"/>
    <pc:docChg chg="modSld">
      <pc:chgData name="Mario Nelson Varas Ahumada" userId="S::mario.varas@mineduc.cl::ff9079a0-876f-485f-bc15-de380fe10410" providerId="AD" clId="Web-{347EBF2F-68B1-5567-0757-D7A6F06E7790}" dt="2025-03-31T15:16:43.216" v="1" actId="1076"/>
      <pc:docMkLst>
        <pc:docMk/>
      </pc:docMkLst>
      <pc:sldChg chg="modSp">
        <pc:chgData name="Mario Nelson Varas Ahumada" userId="S::mario.varas@mineduc.cl::ff9079a0-876f-485f-bc15-de380fe10410" providerId="AD" clId="Web-{347EBF2F-68B1-5567-0757-D7A6F06E7790}" dt="2025-03-31T15:16:43.216" v="1" actId="1076"/>
        <pc:sldMkLst>
          <pc:docMk/>
          <pc:sldMk cId="740989088" sldId="761"/>
        </pc:sldMkLst>
        <pc:picChg chg="mod">
          <ac:chgData name="Mario Nelson Varas Ahumada" userId="S::mario.varas@mineduc.cl::ff9079a0-876f-485f-bc15-de380fe10410" providerId="AD" clId="Web-{347EBF2F-68B1-5567-0757-D7A6F06E7790}" dt="2025-03-31T15:16:43.216" v="1" actId="1076"/>
          <ac:picMkLst>
            <pc:docMk/>
            <pc:sldMk cId="740989088" sldId="761"/>
            <ac:picMk id="10" creationId="{114A5772-FF3B-C347-160D-7C6FE37CF3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lang="es-ES" dirty="0"/>
          </a:p>
        </p:txBody>
      </p:sp>
      <p:sp>
        <p:nvSpPr>
          <p:cNvPr id="209" name="Google Shape;20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1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a:t>
            </a:fld>
            <a:endParaRPr dirty="0"/>
          </a:p>
        </p:txBody>
      </p:sp>
    </p:spTree>
    <p:extLst>
      <p:ext uri="{BB962C8B-B14F-4D97-AF65-F5344CB8AC3E}">
        <p14:creationId xmlns:p14="http://schemas.microsoft.com/office/powerpoint/2010/main" val="174664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lang="es-ES" dirty="0"/>
          </a:p>
        </p:txBody>
      </p:sp>
      <p:sp>
        <p:nvSpPr>
          <p:cNvPr id="209" name="Google Shape;20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23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FF3B1-1B18-C6C5-B5A4-47A2795071A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F48470D-E195-071E-C181-253F1E3B0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D5E27D5-50BE-34D9-CA13-B7BB67E89197}"/>
              </a:ext>
            </a:extLst>
          </p:cNvPr>
          <p:cNvSpPr>
            <a:spLocks noGrp="1"/>
          </p:cNvSpPr>
          <p:nvPr>
            <p:ph type="dt" sz="half" idx="10"/>
          </p:nvPr>
        </p:nvSpPr>
        <p:spPr/>
        <p:txBody>
          <a:bodyPr/>
          <a:lstStyle/>
          <a:p>
            <a:fld id="{D2FB5F05-C0D2-460B-88F9-3FB3BCF16740}" type="datetimeFigureOut">
              <a:rPr lang="es-CL" smtClean="0"/>
              <a:t>31-03-2025</a:t>
            </a:fld>
            <a:endParaRPr lang="es-CL"/>
          </a:p>
        </p:txBody>
      </p:sp>
      <p:sp>
        <p:nvSpPr>
          <p:cNvPr id="5" name="Marcador de pie de página 4">
            <a:extLst>
              <a:ext uri="{FF2B5EF4-FFF2-40B4-BE49-F238E27FC236}">
                <a16:creationId xmlns:a16="http://schemas.microsoft.com/office/drawing/2014/main" id="{8CD3C16B-88EE-DACC-2EB4-89B34182C4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B2BD0A3-8484-29AF-32BF-1E35833712D4}"/>
              </a:ext>
            </a:extLst>
          </p:cNvPr>
          <p:cNvSpPr>
            <a:spLocks noGrp="1"/>
          </p:cNvSpPr>
          <p:nvPr>
            <p:ph type="sldNum" sz="quarter" idx="12"/>
          </p:nvPr>
        </p:nvSpPr>
        <p:spPr/>
        <p:txBody>
          <a:bodyPr/>
          <a:lstStyle/>
          <a:p>
            <a:fld id="{8C050350-AA67-45FD-9A79-85EF543390F1}" type="slidenum">
              <a:rPr lang="es-CL" smtClean="0"/>
              <a:t>‹Nº›</a:t>
            </a:fld>
            <a:endParaRPr lang="es-CL"/>
          </a:p>
        </p:txBody>
      </p:sp>
    </p:spTree>
    <p:extLst>
      <p:ext uri="{BB962C8B-B14F-4D97-AF65-F5344CB8AC3E}">
        <p14:creationId xmlns:p14="http://schemas.microsoft.com/office/powerpoint/2010/main" val="16233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 id="2147483668" r:id="rId4"/>
    <p:sldLayoutId id="2147483669" r:id="rId5"/>
    <p:sldLayoutId id="2147483670" r:id="rId6"/>
    <p:sldLayoutId id="2147483671"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2" name="Google Shape;98;p1">
            <a:extLst>
              <a:ext uri="{FF2B5EF4-FFF2-40B4-BE49-F238E27FC236}">
                <a16:creationId xmlns:a16="http://schemas.microsoft.com/office/drawing/2014/main" id="{BC10B56F-B0EB-940A-35C2-67C74E1F847A}"/>
              </a:ext>
            </a:extLst>
          </p:cNvPr>
          <p:cNvSpPr txBox="1"/>
          <p:nvPr/>
        </p:nvSpPr>
        <p:spPr>
          <a:xfrm>
            <a:off x="2512786" y="458781"/>
            <a:ext cx="8024499" cy="61555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sym typeface="Arial"/>
              </a:rPr>
              <a:t>Contenido del set “ construyendo comunidad educativa intercultural </a:t>
            </a:r>
          </a:p>
        </p:txBody>
      </p:sp>
      <p:pic>
        <p:nvPicPr>
          <p:cNvPr id="4" name="Imagen 3" descr="Código QR&#10;&#10;Descripción generada automáticamente">
            <a:extLst>
              <a:ext uri="{FF2B5EF4-FFF2-40B4-BE49-F238E27FC236}">
                <a16:creationId xmlns:a16="http://schemas.microsoft.com/office/drawing/2014/main" id="{9E7D893E-65F4-15C8-656B-1CA1BED52089}"/>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63601691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5F014-41FC-3F20-25AA-DB8420B59F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B86211-C643-1C2B-9352-4D00956685B3}"/>
              </a:ext>
            </a:extLst>
          </p:cNvPr>
          <p:cNvSpPr>
            <a:spLocks noGrp="1"/>
          </p:cNvSpPr>
          <p:nvPr>
            <p:ph type="title"/>
          </p:nvPr>
        </p:nvSpPr>
        <p:spPr>
          <a:xfrm>
            <a:off x="653934" y="691696"/>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3100" dirty="0">
                <a:solidFill>
                  <a:schemeClr val="accent1">
                    <a:lumMod val="75000"/>
                  </a:schemeClr>
                </a:solidFill>
                <a:latin typeface="+mn-lt"/>
                <a:ea typeface="MuseoSans-500"/>
                <a:cs typeface="MuseoSans-500"/>
              </a:rPr>
              <a:t>La construcción de una comunidad educativa intercultural no pretende que el establecimiento genere nuevos instrumentos que complejicen o  recarguen aquellos que ya desarrolla, sino que, se aborde desde los tiempos y espacios de participación existentes como son:  los espacios de reflexión y trabajo técnico del equipo de gestión, el consejo escolar, comité de buena convivencia escolar, consejo de profesores, reuniones de apoderados, centro de estudiantes, centro de madres, padres y apoderados o algún espacio que determine el equipo de gestión para generar la reflexión, acuerdos y compromisos entre la totalidad de los actores educativos</a:t>
            </a:r>
            <a:br>
              <a:rPr lang="es-CL" sz="1800" dirty="0">
                <a:effectLst/>
                <a:latin typeface="MuseoSans-500"/>
                <a:ea typeface="MuseoSans-500"/>
                <a:cs typeface="MuseoSans-50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2893031C-CB3B-FF99-43BD-6CA95A08D567}"/>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188881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14A5772-FF3B-C347-160D-7C6FE37CF357}"/>
              </a:ext>
            </a:extLst>
          </p:cNvPr>
          <p:cNvPicPr>
            <a:picLocks noChangeAspect="1"/>
          </p:cNvPicPr>
          <p:nvPr/>
        </p:nvPicPr>
        <p:blipFill>
          <a:blip r:embed="rId2"/>
          <a:stretch>
            <a:fillRect/>
          </a:stretch>
        </p:blipFill>
        <p:spPr>
          <a:xfrm>
            <a:off x="849087" y="609600"/>
            <a:ext cx="10482942" cy="5649686"/>
          </a:xfrm>
          <a:prstGeom prst="rect">
            <a:avLst/>
          </a:prstGeom>
        </p:spPr>
      </p:pic>
    </p:spTree>
    <p:extLst>
      <p:ext uri="{BB962C8B-B14F-4D97-AF65-F5344CB8AC3E}">
        <p14:creationId xmlns:p14="http://schemas.microsoft.com/office/powerpoint/2010/main" val="74098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3AF4-BCC2-C569-99C4-4B5FD2F751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388501-6A07-FB67-D006-FA0FAC27E243}"/>
              </a:ext>
            </a:extLst>
          </p:cNvPr>
          <p:cNvSpPr>
            <a:spLocks noGrp="1"/>
          </p:cNvSpPr>
          <p:nvPr>
            <p:ph type="title"/>
          </p:nvPr>
        </p:nvSpPr>
        <p:spPr>
          <a:xfrm>
            <a:off x="337457" y="184133"/>
            <a:ext cx="11506991" cy="5998953"/>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3100" b="1" dirty="0">
                <a:solidFill>
                  <a:schemeClr val="accent1">
                    <a:lumMod val="75000"/>
                  </a:schemeClr>
                </a:solidFill>
                <a:latin typeface="+mn-lt"/>
                <a:cs typeface="Arial" panose="020B0604020202020204" pitchFamily="34" charset="0"/>
              </a:rPr>
              <a:t>El proyecto educativo institucional y los planes de mejoramiento </a:t>
            </a:r>
            <a:br>
              <a:rPr lang="es-CL" sz="3100" b="1" dirty="0">
                <a:solidFill>
                  <a:schemeClr val="accent1">
                    <a:lumMod val="75000"/>
                  </a:schemeClr>
                </a:solidFill>
                <a:latin typeface="+mn-lt"/>
                <a:cs typeface="Arial" panose="020B0604020202020204" pitchFamily="34" charset="0"/>
              </a:rPr>
            </a:br>
            <a:br>
              <a:rPr lang="es-CL" sz="3100" b="1" dirty="0">
                <a:solidFill>
                  <a:schemeClr val="accent1">
                    <a:lumMod val="75000"/>
                  </a:schemeClr>
                </a:solidFill>
                <a:latin typeface="+mn-lt"/>
                <a:cs typeface="Arial" panose="020B0604020202020204" pitchFamily="34" charset="0"/>
              </a:rPr>
            </a:br>
            <a:r>
              <a:rPr lang="es-CL" sz="2700" dirty="0">
                <a:solidFill>
                  <a:schemeClr val="accent1">
                    <a:lumMod val="75000"/>
                  </a:schemeClr>
                </a:solidFill>
                <a:latin typeface="+mn-lt"/>
                <a:cs typeface="Arial" panose="020B0604020202020204" pitchFamily="34" charset="0"/>
              </a:rPr>
              <a:t>E</a:t>
            </a:r>
            <a:r>
              <a:rPr lang="es-CL" sz="2700" b="0" i="0" u="none" strike="noStrike" baseline="0" dirty="0">
                <a:solidFill>
                  <a:schemeClr val="accent1">
                    <a:lumMod val="75000"/>
                  </a:schemeClr>
                </a:solidFill>
                <a:latin typeface="+mn-lt"/>
              </a:rPr>
              <a:t>l Proyecto Educativo Institucional (PEI) permite establecer, de manera participativa, qué tipo de personas se quiere formar y educar y, por ende, es un instrumento que puede plasmar la visión y misión de desarrollar en estudiantes las competencias interculturales.</a:t>
            </a:r>
            <a:br>
              <a:rPr lang="es-CL" sz="2700" b="0" i="0" u="none" strike="noStrike" baseline="0" dirty="0">
                <a:solidFill>
                  <a:schemeClr val="accent1">
                    <a:lumMod val="75000"/>
                  </a:schemeClr>
                </a:solidFill>
                <a:latin typeface="+mn-lt"/>
              </a:rPr>
            </a:br>
            <a:br>
              <a:rPr lang="es-CL" sz="2700" b="0" i="0" u="none" strike="noStrike" baseline="0" dirty="0">
                <a:solidFill>
                  <a:schemeClr val="accent1">
                    <a:lumMod val="75000"/>
                  </a:schemeClr>
                </a:solidFill>
                <a:latin typeface="+mn-lt"/>
              </a:rPr>
            </a:br>
            <a:r>
              <a:rPr lang="es-CL" sz="2700" b="0" i="0" u="none" strike="noStrike" baseline="0" dirty="0">
                <a:solidFill>
                  <a:schemeClr val="accent1">
                    <a:lumMod val="75000"/>
                  </a:schemeClr>
                </a:solidFill>
                <a:latin typeface="+mn-lt"/>
              </a:rPr>
              <a:t>El plan de mejoramiento (PME) , es un instrumento de planificación estratégica que permite organizar de manera sistemática, coherente y articulada los objetivos, metas y acciones para mejorar los aprendizajes del estudiantado en concordancia con lo declarado en el Proyecto Educativo Institucional. Es decir, el Plan de Mejoramiento Educativo es una herramienta que permite concretar y evaluar el recorrido necesario para implementar una educación con enfoque intercultural en el establecimiento</a:t>
            </a:r>
            <a:r>
              <a:rPr lang="es-CL" sz="2700" b="0" i="0" u="none" strike="noStrike" baseline="0" dirty="0">
                <a:solidFill>
                  <a:srgbClr val="3C3C3B"/>
                </a:solidFill>
                <a:latin typeface="+mn-lt"/>
              </a:rPr>
              <a:t>.</a:t>
            </a:r>
            <a:br>
              <a:rPr lang="es-CL" sz="2700" b="1" dirty="0">
                <a:solidFill>
                  <a:schemeClr val="accent1">
                    <a:lumMod val="75000"/>
                  </a:schemeClr>
                </a:solidFill>
                <a:latin typeface="+mn-lt"/>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3100" b="0" i="0" u="none" strike="noStrike" baseline="0" dirty="0">
                <a:solidFill>
                  <a:schemeClr val="accent1">
                    <a:lumMod val="75000"/>
                  </a:schemeClr>
                </a:solidFill>
                <a:latin typeface="+mn-lt"/>
                <a:cs typeface="Arial" panose="020B0604020202020204" pitchFamily="34" charset="0"/>
              </a:rPr>
            </a:br>
            <a:br>
              <a:rPr lang="es-CL" sz="22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3387D1CE-AEE6-F451-9A95-FB05D383CBDD}"/>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15012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EE82D-8F3B-D318-45CF-3DEDEE5F759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817162-4C07-2606-0866-C4DF0FE9B9E1}"/>
              </a:ext>
            </a:extLst>
          </p:cNvPr>
          <p:cNvSpPr>
            <a:spLocks noGrp="1"/>
          </p:cNvSpPr>
          <p:nvPr>
            <p:ph type="title"/>
          </p:nvPr>
        </p:nvSpPr>
        <p:spPr>
          <a:xfrm>
            <a:off x="337457" y="184133"/>
            <a:ext cx="11506991" cy="5998953"/>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700" b="1" dirty="0">
                <a:solidFill>
                  <a:schemeClr val="accent1">
                    <a:lumMod val="75000"/>
                  </a:schemeClr>
                </a:solidFill>
                <a:latin typeface="+mn-lt"/>
                <a:cs typeface="Arial" panose="020B0604020202020204" pitchFamily="34" charset="0"/>
              </a:rPr>
              <a:t>E</a:t>
            </a:r>
            <a:r>
              <a:rPr lang="es-CL" sz="2700" b="1" i="0" u="none" strike="noStrike" baseline="0" dirty="0">
                <a:solidFill>
                  <a:schemeClr val="accent1">
                    <a:lumMod val="75000"/>
                  </a:schemeClr>
                </a:solidFill>
                <a:latin typeface="+mn-lt"/>
              </a:rPr>
              <a:t>l Plan de Gestión de Convivencia Escolar </a:t>
            </a:r>
            <a:r>
              <a:rPr lang="es-CL" sz="2700" b="0" i="0" u="none" strike="noStrike" baseline="0" dirty="0">
                <a:solidFill>
                  <a:schemeClr val="accent1">
                    <a:lumMod val="75000"/>
                  </a:schemeClr>
                </a:solidFill>
                <a:latin typeface="+mn-lt"/>
              </a:rPr>
              <a:t>es un instrumento de formulación interna, acordado por el Consejo Escolar o Comité de Buena Convivencia, que tiene por objetivo determinar qué acciones son necesarias para generar en los actores de la comunidad una convivencia pacífica y acorde a los principios y valores del Proyecto Educativo Institucional.</a:t>
            </a:r>
            <a:br>
              <a:rPr lang="es-CL" sz="2700" b="0" i="0" u="none" strike="noStrike" baseline="0" dirty="0">
                <a:solidFill>
                  <a:schemeClr val="accent1">
                    <a:lumMod val="75000"/>
                  </a:schemeClr>
                </a:solidFill>
                <a:latin typeface="+mn-lt"/>
              </a:rPr>
            </a:br>
            <a:br>
              <a:rPr lang="es-CL" sz="2700" b="0" i="0" u="none" strike="noStrike" baseline="0" dirty="0">
                <a:solidFill>
                  <a:schemeClr val="accent1">
                    <a:lumMod val="75000"/>
                  </a:schemeClr>
                </a:solidFill>
                <a:latin typeface="+mn-lt"/>
              </a:rPr>
            </a:br>
            <a:r>
              <a:rPr lang="es-CL" sz="2700" b="0" i="0" u="none" strike="noStrike" baseline="0" dirty="0">
                <a:solidFill>
                  <a:schemeClr val="accent1">
                    <a:lumMod val="75000"/>
                  </a:schemeClr>
                </a:solidFill>
                <a:latin typeface="+mn-lt"/>
              </a:rPr>
              <a:t>Por ello, es importante que la interculturalidad sea incorporada en dicha planificación, de modo tal que las relaciones e interacciones de</a:t>
            </a:r>
            <a:br>
              <a:rPr lang="es-CL" sz="2700" b="0" i="0" u="none" strike="noStrike" baseline="0" dirty="0">
                <a:solidFill>
                  <a:schemeClr val="accent1">
                    <a:lumMod val="75000"/>
                  </a:schemeClr>
                </a:solidFill>
                <a:latin typeface="+mn-lt"/>
              </a:rPr>
            </a:br>
            <a:r>
              <a:rPr lang="es-CL" sz="2700" b="0" i="0" u="none" strike="noStrike" baseline="0" dirty="0">
                <a:solidFill>
                  <a:schemeClr val="accent1">
                    <a:lumMod val="75000"/>
                  </a:schemeClr>
                </a:solidFill>
                <a:latin typeface="+mn-lt"/>
              </a:rPr>
              <a:t>los diversos actores educativos transiten hacia el respeto y la valoración por la interculturalidad.</a:t>
            </a:r>
            <a:br>
              <a:rPr lang="es-CL" sz="2700" b="1" dirty="0">
                <a:solidFill>
                  <a:schemeClr val="accent1">
                    <a:lumMod val="75000"/>
                  </a:schemeClr>
                </a:solidFill>
                <a:latin typeface="+mn-lt"/>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3100" b="0" i="0" u="none" strike="noStrike" baseline="0" dirty="0">
                <a:solidFill>
                  <a:schemeClr val="accent1">
                    <a:lumMod val="75000"/>
                  </a:schemeClr>
                </a:solidFill>
                <a:latin typeface="+mn-lt"/>
                <a:cs typeface="Arial" panose="020B0604020202020204" pitchFamily="34" charset="0"/>
              </a:rPr>
            </a:br>
            <a:br>
              <a:rPr lang="es-CL" sz="22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0047A89E-24BC-FCF0-F26F-9E7DF87826A5}"/>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371673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3F40A-7461-C25D-E7C8-BF8B31EA0F0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B4DEA29-FBBE-D6EA-B3D2-779E46AB7788}"/>
              </a:ext>
            </a:extLst>
          </p:cNvPr>
          <p:cNvSpPr>
            <a:spLocks noGrp="1"/>
          </p:cNvSpPr>
          <p:nvPr>
            <p:ph type="title"/>
          </p:nvPr>
        </p:nvSpPr>
        <p:spPr>
          <a:xfrm>
            <a:off x="337457" y="184133"/>
            <a:ext cx="11506991" cy="5998953"/>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Espacios de participación </a:t>
            </a: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200" b="1" i="0" u="none" strike="noStrike" baseline="0" dirty="0">
                <a:solidFill>
                  <a:schemeClr val="accent1">
                    <a:lumMod val="75000"/>
                  </a:schemeClr>
                </a:solidFill>
                <a:latin typeface="+mn-lt"/>
              </a:rPr>
            </a:br>
            <a:r>
              <a:rPr lang="es-CL" sz="2700" b="1" i="0" u="none" strike="noStrike" baseline="0" dirty="0">
                <a:solidFill>
                  <a:schemeClr val="accent1">
                    <a:lumMod val="75000"/>
                  </a:schemeClr>
                </a:solidFill>
                <a:latin typeface="+mn-lt"/>
              </a:rPr>
              <a:t>El Consejo Escolar</a:t>
            </a:r>
            <a:r>
              <a:rPr lang="es-CL" sz="2200" b="1" i="0" u="none" strike="noStrike" baseline="0" dirty="0">
                <a:solidFill>
                  <a:schemeClr val="accent1">
                    <a:lumMod val="75000"/>
                  </a:schemeClr>
                </a:solidFill>
                <a:latin typeface="+mn-lt"/>
              </a:rPr>
              <a:t> </a:t>
            </a:r>
            <a:r>
              <a:rPr lang="es-CL" sz="2200" b="0" i="0" u="none" strike="noStrike" baseline="0" dirty="0">
                <a:solidFill>
                  <a:schemeClr val="accent1">
                    <a:lumMod val="75000"/>
                  </a:schemeClr>
                </a:solidFill>
                <a:latin typeface="+mn-lt"/>
              </a:rPr>
              <a:t>es una instancia del establecimiento educacional que reúne a todos los actores de la comunidad educativa por medio de sus representantes, incorporando sus visiones en distintos ámbitos de la gestión.</a:t>
            </a:r>
            <a:br>
              <a:rPr lang="es-CL" sz="2200" b="1" i="0" u="none" strike="noStrike" baseline="0" dirty="0">
                <a:solidFill>
                  <a:schemeClr val="accent1">
                    <a:lumMod val="75000"/>
                  </a:schemeClr>
                </a:solidFill>
                <a:latin typeface="+mn-lt"/>
              </a:rPr>
            </a:br>
            <a:br>
              <a:rPr lang="es-CL" sz="2200" b="1" i="0" u="none" strike="noStrike" baseline="0" dirty="0">
                <a:solidFill>
                  <a:schemeClr val="accent1">
                    <a:lumMod val="75000"/>
                  </a:schemeClr>
                </a:solidFill>
                <a:latin typeface="+mn-lt"/>
              </a:rPr>
            </a:br>
            <a:r>
              <a:rPr lang="es-CL" sz="2200" b="0" i="0" u="none" strike="noStrike" baseline="0" dirty="0">
                <a:solidFill>
                  <a:schemeClr val="accent1">
                    <a:lumMod val="75000"/>
                  </a:schemeClr>
                </a:solidFill>
                <a:latin typeface="+mn-lt"/>
              </a:rPr>
              <a:t>En un contexto intercultural, se propone que los Consejos Escolares incluyan a educadores tradicionales, en tanto agentes formativos que son parte de la comunidad educativa, a las familias y a las comunidades indígenas, extranjeras u otras. Lo anterior, se articula de manera expresa con uno de los principios esenciales de la interculturalidad: la vinculación entre la familia, la comunidad y la escuela.</a:t>
            </a:r>
            <a:br>
              <a:rPr lang="es-CL" sz="2200" b="0" i="0" u="none" strike="noStrike" baseline="0" dirty="0">
                <a:solidFill>
                  <a:schemeClr val="accent1">
                    <a:lumMod val="75000"/>
                  </a:schemeClr>
                </a:solidFill>
                <a:latin typeface="+mn-lt"/>
              </a:rPr>
            </a:br>
            <a:br>
              <a:rPr lang="es-CL" sz="2200" b="0" i="0" u="none" strike="noStrike" baseline="0" dirty="0">
                <a:solidFill>
                  <a:schemeClr val="accent1">
                    <a:lumMod val="75000"/>
                  </a:schemeClr>
                </a:solidFill>
                <a:latin typeface="+mn-lt"/>
              </a:rPr>
            </a:br>
            <a:br>
              <a:rPr lang="es-CL" sz="2200" b="0" i="0" u="none" strike="noStrike" baseline="0" dirty="0">
                <a:solidFill>
                  <a:schemeClr val="accent1">
                    <a:lumMod val="75000"/>
                  </a:schemeClr>
                </a:solidFill>
                <a:latin typeface="+mn-lt"/>
              </a:rPr>
            </a:br>
            <a:r>
              <a:rPr lang="es-CL" sz="2200" b="0" i="0" u="none" strike="noStrike" baseline="0" dirty="0">
                <a:solidFill>
                  <a:schemeClr val="accent1">
                    <a:lumMod val="75000"/>
                  </a:schemeClr>
                </a:solidFill>
                <a:latin typeface="+mn-lt"/>
              </a:rPr>
              <a:t>Dada su forma de funcionamiento, los actores que implica y los temas que trata, el Consejo Escolar tiene la facultad de abordar de manera estructural y holística la interculturalidad, resguardando su lugar en los establecimientos educativos. En tal sentido, es un espacio de participación y gestión que puede cumplir un rol primordial en garantizar y legitimar la interculturalidad en los establecimientos educacionales.</a:t>
            </a:r>
            <a:br>
              <a:rPr lang="es-CL" sz="2200" b="1" i="0" u="none" strike="noStrike" baseline="0" dirty="0">
                <a:solidFill>
                  <a:schemeClr val="accent1">
                    <a:lumMod val="75000"/>
                  </a:schemeClr>
                </a:solidFill>
                <a:latin typeface="+mn-lt"/>
              </a:rPr>
            </a:br>
            <a:br>
              <a:rPr lang="es-CL" sz="2200" b="1" dirty="0">
                <a:solidFill>
                  <a:schemeClr val="accent1">
                    <a:lumMod val="75000"/>
                  </a:schemeClr>
                </a:solidFill>
                <a:latin typeface="+mn-lt"/>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3100" b="0" i="0" u="none" strike="noStrike" baseline="0" dirty="0">
                <a:solidFill>
                  <a:schemeClr val="accent1">
                    <a:lumMod val="75000"/>
                  </a:schemeClr>
                </a:solidFill>
                <a:latin typeface="+mn-lt"/>
                <a:cs typeface="Arial" panose="020B0604020202020204" pitchFamily="34" charset="0"/>
              </a:rPr>
            </a:br>
            <a:br>
              <a:rPr lang="es-CL" sz="22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ACC50779-7DDE-E77A-0496-BED58923B1C5}"/>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10594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90E3-76AC-40DB-4F9C-1CED42F74B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D2CEEEE-4FB8-2076-168E-F80CC5439C86}"/>
              </a:ext>
            </a:extLst>
          </p:cNvPr>
          <p:cNvSpPr>
            <a:spLocks noGrp="1"/>
          </p:cNvSpPr>
          <p:nvPr>
            <p:ph type="title"/>
          </p:nvPr>
        </p:nvSpPr>
        <p:spPr>
          <a:xfrm>
            <a:off x="337457" y="184133"/>
            <a:ext cx="11506991" cy="5998953"/>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3100" b="1" dirty="0">
                <a:solidFill>
                  <a:schemeClr val="accent1">
                    <a:lumMod val="75000"/>
                  </a:schemeClr>
                </a:solidFill>
                <a:latin typeface="Arial" panose="020B0604020202020204" pitchFamily="34" charset="0"/>
                <a:cs typeface="Arial" panose="020B0604020202020204" pitchFamily="34" charset="0"/>
              </a:rPr>
              <a:t>Espacios de participación </a:t>
            </a: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200" b="1" i="0" u="none" strike="noStrike" baseline="0" dirty="0">
                <a:solidFill>
                  <a:schemeClr val="accent1">
                    <a:lumMod val="75000"/>
                  </a:schemeClr>
                </a:solidFill>
                <a:latin typeface="+mn-lt"/>
              </a:rPr>
            </a:br>
            <a:r>
              <a:rPr lang="es-CL" sz="2700" b="1" i="0" u="none" strike="noStrike" baseline="0" dirty="0">
                <a:solidFill>
                  <a:schemeClr val="accent1">
                    <a:lumMod val="75000"/>
                  </a:schemeClr>
                </a:solidFill>
                <a:latin typeface="+mn-lt"/>
              </a:rPr>
              <a:t>Los Consejos de Profesores</a:t>
            </a:r>
            <a:r>
              <a:rPr lang="es-CL" sz="2700" b="0" i="0" u="none" strike="noStrike" baseline="0" dirty="0">
                <a:solidFill>
                  <a:schemeClr val="accent1">
                    <a:lumMod val="75000"/>
                  </a:schemeClr>
                </a:solidFill>
                <a:latin typeface="+mn-lt"/>
              </a:rPr>
              <a:t> se centran en la coordinación de la enseñanza que recibe el estudiantado. Es una instancia que </a:t>
            </a:r>
            <a:r>
              <a:rPr lang="es-CL" sz="2700" dirty="0">
                <a:solidFill>
                  <a:schemeClr val="accent1">
                    <a:lumMod val="75000"/>
                  </a:schemeClr>
                </a:solidFill>
                <a:latin typeface="+mn-lt"/>
              </a:rPr>
              <a:t>dialoga  </a:t>
            </a:r>
            <a:r>
              <a:rPr lang="es-CL" sz="2700" b="0" i="0" u="none" strike="noStrike" baseline="0" dirty="0">
                <a:solidFill>
                  <a:schemeClr val="accent1">
                    <a:lumMod val="75000"/>
                  </a:schemeClr>
                </a:solidFill>
                <a:latin typeface="+mn-lt"/>
              </a:rPr>
              <a:t>y reflexiona sobre el currículum, sus propósitos y la enseñanza a implementar, centrándose en el desarrollo y el aprendizaje del estudiantado en consideración del PEI que posea el establecimiento y del cual se desprende la propuesta curricular y pedagógica.</a:t>
            </a:r>
            <a:br>
              <a:rPr lang="es-CL" sz="2700" b="0" i="0" u="none" strike="noStrike" baseline="0" dirty="0">
                <a:solidFill>
                  <a:schemeClr val="accent1">
                    <a:lumMod val="75000"/>
                  </a:schemeClr>
                </a:solidFill>
                <a:latin typeface="+mn-lt"/>
              </a:rPr>
            </a:br>
            <a:br>
              <a:rPr lang="es-CL" sz="2700" b="1" dirty="0">
                <a:solidFill>
                  <a:schemeClr val="accent1">
                    <a:lumMod val="75000"/>
                  </a:schemeClr>
                </a:solidFill>
                <a:latin typeface="+mn-lt"/>
                <a:cs typeface="Arial" panose="020B0604020202020204" pitchFamily="34" charset="0"/>
              </a:rPr>
            </a:br>
            <a:r>
              <a:rPr lang="es-CL" sz="2700" b="0" i="0" u="none" strike="noStrike" baseline="0" dirty="0">
                <a:solidFill>
                  <a:schemeClr val="accent1">
                    <a:lumMod val="75000"/>
                  </a:schemeClr>
                </a:solidFill>
                <a:latin typeface="+mn-lt"/>
              </a:rPr>
              <a:t>Considerando que docentes y educadores tradicionales en el Consejo pueden tratar diferentes materias, una forma de trabajar la interculturalidad en ellos se vincula a la reflexión, desarrollo y materialización de las buenas prácticas pedagógicas de carácter intercultural, la transversalización de los contenidos interculturales en diferentes asignaturas  y el desarrollo de herramientas de integración de aprendizajes como son los ABP,  entre otros. </a:t>
            </a:r>
            <a:br>
              <a:rPr lang="es-CL" sz="2700" b="0" i="0" u="none" strike="noStrike" baseline="0" dirty="0">
                <a:solidFill>
                  <a:schemeClr val="accent1">
                    <a:lumMod val="75000"/>
                  </a:schemeClr>
                </a:solidFill>
                <a:latin typeface="+mn-lt"/>
              </a:rPr>
            </a:br>
            <a:br>
              <a:rPr lang="es-CL" sz="2700" b="0" i="0" u="none" strike="noStrike" baseline="0" dirty="0">
                <a:solidFill>
                  <a:schemeClr val="accent1">
                    <a:lumMod val="75000"/>
                  </a:schemeClr>
                </a:solidFill>
                <a:latin typeface="+mn-lt"/>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3100" b="0" i="0" u="none" strike="noStrike" baseline="0" dirty="0">
                <a:solidFill>
                  <a:schemeClr val="accent1">
                    <a:lumMod val="75000"/>
                  </a:schemeClr>
                </a:solidFill>
                <a:latin typeface="+mn-lt"/>
                <a:cs typeface="Arial" panose="020B0604020202020204" pitchFamily="34" charset="0"/>
              </a:rPr>
            </a:br>
            <a:br>
              <a:rPr lang="es-CL" sz="22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0A85BD86-717D-0D72-3028-949885788824}"/>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226183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EB621-7AE6-DA1E-2C43-69D30D1944C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375D81-298F-FC8D-B592-EDE7644147B9}"/>
              </a:ext>
            </a:extLst>
          </p:cNvPr>
          <p:cNvSpPr>
            <a:spLocks noGrp="1"/>
          </p:cNvSpPr>
          <p:nvPr>
            <p:ph type="title"/>
          </p:nvPr>
        </p:nvSpPr>
        <p:spPr>
          <a:xfrm>
            <a:off x="337457" y="184133"/>
            <a:ext cx="11506991" cy="5998953"/>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700" b="1" dirty="0">
                <a:solidFill>
                  <a:schemeClr val="accent1">
                    <a:lumMod val="75000"/>
                  </a:schemeClr>
                </a:solidFill>
                <a:latin typeface="+mn-lt"/>
                <a:cs typeface="Arial" panose="020B0604020202020204" pitchFamily="34" charset="0"/>
              </a:rPr>
              <a:t>Espacios de participación </a:t>
            </a:r>
            <a:br>
              <a:rPr lang="es-CL" sz="2700" b="1" dirty="0">
                <a:solidFill>
                  <a:schemeClr val="tx1"/>
                </a:solidFill>
                <a:latin typeface="+mn-lt"/>
                <a:cs typeface="Arial" panose="020B0604020202020204" pitchFamily="34" charset="0"/>
              </a:rPr>
            </a:br>
            <a:br>
              <a:rPr lang="es-CL" sz="2700" b="1" dirty="0">
                <a:solidFill>
                  <a:schemeClr val="tx1"/>
                </a:solidFill>
                <a:latin typeface="+mn-lt"/>
                <a:cs typeface="Arial" panose="020B0604020202020204" pitchFamily="34" charset="0"/>
              </a:rPr>
            </a:br>
            <a:r>
              <a:rPr lang="es-CL" sz="2700" b="1" i="0" u="none" strike="noStrike" baseline="0" dirty="0">
                <a:solidFill>
                  <a:schemeClr val="accent1">
                    <a:lumMod val="75000"/>
                  </a:schemeClr>
                </a:solidFill>
                <a:latin typeface="+mn-lt"/>
              </a:rPr>
              <a:t>Las reuniones de apoderados y apoderadas</a:t>
            </a:r>
            <a:r>
              <a:rPr lang="es-CL" sz="2700" b="0" i="0" u="none" strike="noStrike" baseline="0" dirty="0">
                <a:solidFill>
                  <a:schemeClr val="accent1">
                    <a:lumMod val="75000"/>
                  </a:schemeClr>
                </a:solidFill>
                <a:latin typeface="+mn-lt"/>
              </a:rPr>
              <a:t>, constituyen espacios en los que docentes que ejercen la jefatura de curso se coordinan con las y los apoderados para establecer una alianza efectiva que favorezca un adecuado proceso formativo en las y los estudiantes.</a:t>
            </a:r>
            <a:br>
              <a:rPr lang="es-CL" sz="2700" b="0" i="0" u="none" strike="noStrike" baseline="0" dirty="0">
                <a:solidFill>
                  <a:schemeClr val="accent1">
                    <a:lumMod val="75000"/>
                  </a:schemeClr>
                </a:solidFill>
                <a:latin typeface="+mn-lt"/>
              </a:rPr>
            </a:br>
            <a:br>
              <a:rPr lang="es-CL" sz="2700" b="1" i="0" u="none" strike="noStrike" baseline="0" dirty="0">
                <a:solidFill>
                  <a:schemeClr val="accent1">
                    <a:lumMod val="75000"/>
                  </a:schemeClr>
                </a:solidFill>
                <a:latin typeface="+mn-lt"/>
              </a:rPr>
            </a:br>
            <a:r>
              <a:rPr lang="es-CL" sz="2700" dirty="0">
                <a:solidFill>
                  <a:schemeClr val="accent1">
                    <a:lumMod val="75000"/>
                  </a:schemeClr>
                </a:solidFill>
                <a:latin typeface="+mn-lt"/>
              </a:rPr>
              <a:t>L</a:t>
            </a:r>
            <a:r>
              <a:rPr lang="es-CL" sz="2700" b="0" i="0" u="none" strike="noStrike" baseline="0" dirty="0">
                <a:solidFill>
                  <a:schemeClr val="accent1">
                    <a:lumMod val="75000"/>
                  </a:schemeClr>
                </a:solidFill>
                <a:latin typeface="+mn-lt"/>
              </a:rPr>
              <a:t>a relación recíproca y complementaria entre la familia, la escuela y comunidad cobra una importancia fundamental en la instalación de un enfoque intercultural en los establecimientos educacionales. </a:t>
            </a:r>
            <a:br>
              <a:rPr lang="es-CL" sz="2700" b="0" i="0" u="none" strike="noStrike" baseline="0" dirty="0">
                <a:solidFill>
                  <a:schemeClr val="accent1">
                    <a:lumMod val="75000"/>
                  </a:schemeClr>
                </a:solidFill>
                <a:latin typeface="+mn-lt"/>
              </a:rPr>
            </a:br>
            <a:br>
              <a:rPr lang="es-CL" sz="2700" b="0" i="0" u="none" strike="noStrike" baseline="0" dirty="0">
                <a:solidFill>
                  <a:schemeClr val="accent1">
                    <a:lumMod val="75000"/>
                  </a:schemeClr>
                </a:solidFill>
                <a:latin typeface="+mn-lt"/>
              </a:rPr>
            </a:br>
            <a:r>
              <a:rPr lang="es-CL" sz="2700" b="0" i="0" u="none" strike="noStrike" baseline="0" dirty="0">
                <a:solidFill>
                  <a:schemeClr val="accent1">
                    <a:lumMod val="75000"/>
                  </a:schemeClr>
                </a:solidFill>
                <a:latin typeface="+mn-lt"/>
              </a:rPr>
              <a:t>Por esto, estas reuniones son espacios de gestión institucional en que las y los participantes, en conjunto con las y profesores/as jefes, pueden definir sentidos y modos de actuar consensuados para la educación intercultural de las y los estudiantes.</a:t>
            </a:r>
            <a:br>
              <a:rPr lang="es-CL" sz="2700" b="0" i="0" u="none" strike="noStrike" baseline="0" dirty="0">
                <a:solidFill>
                  <a:schemeClr val="accent1">
                    <a:lumMod val="75000"/>
                  </a:schemeClr>
                </a:solidFill>
                <a:latin typeface="+mn-lt"/>
              </a:rPr>
            </a:br>
            <a:br>
              <a:rPr lang="es-CL" sz="2700" b="1" dirty="0">
                <a:solidFill>
                  <a:schemeClr val="accent1">
                    <a:lumMod val="75000"/>
                  </a:schemeClr>
                </a:solidFill>
                <a:latin typeface="+mn-lt"/>
                <a:cs typeface="Arial" panose="020B0604020202020204" pitchFamily="34" charset="0"/>
              </a:rPr>
            </a:br>
            <a:br>
              <a:rPr lang="es-CL" sz="2700" b="1" dirty="0">
                <a:solidFill>
                  <a:schemeClr val="accent1">
                    <a:lumMod val="75000"/>
                  </a:schemeClr>
                </a:solidFill>
                <a:latin typeface="+mn-lt"/>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3100" b="0" i="0" u="none" strike="noStrike" baseline="0" dirty="0">
                <a:solidFill>
                  <a:schemeClr val="accent1">
                    <a:lumMod val="75000"/>
                  </a:schemeClr>
                </a:solidFill>
                <a:latin typeface="+mn-lt"/>
                <a:cs typeface="Arial" panose="020B0604020202020204" pitchFamily="34" charset="0"/>
              </a:rPr>
            </a:br>
            <a:br>
              <a:rPr lang="es-CL" sz="22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CCA212CD-47AB-9B2D-E5CE-0A984EFFFBDF}"/>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82213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177A1-295D-3F54-C0C4-DC3E376C6AB9}"/>
              </a:ext>
            </a:extLst>
          </p:cNvPr>
          <p:cNvSpPr>
            <a:spLocks noGrp="1"/>
          </p:cNvSpPr>
          <p:nvPr>
            <p:ph type="title"/>
          </p:nvPr>
        </p:nvSpPr>
        <p:spPr>
          <a:xfrm>
            <a:off x="638881" y="4501453"/>
            <a:ext cx="10909640" cy="1065836"/>
          </a:xfrm>
        </p:spPr>
        <p:txBody>
          <a:bodyPr vert="horz" lIns="91440" tIns="45720" rIns="91440" bIns="45720" rtlCol="0" anchor="ctr">
            <a:normAutofit fontScale="90000"/>
          </a:bodyPr>
          <a:lstStyle/>
          <a:p>
            <a:pPr algn="ctr"/>
            <a:r>
              <a:rPr lang="en-US" sz="3600" dirty="0"/>
              <a:t>Roles y </a:t>
            </a:r>
            <a:r>
              <a:rPr lang="en-US" sz="3600" dirty="0" err="1"/>
              <a:t>funciones</a:t>
            </a:r>
            <a:r>
              <a:rPr lang="en-US" sz="3600" dirty="0"/>
              <a:t>  de los </a:t>
            </a:r>
            <a:r>
              <a:rPr lang="en-US" sz="3600" dirty="0" err="1"/>
              <a:t>miembros</a:t>
            </a:r>
            <a:r>
              <a:rPr lang="en-US" sz="3600" dirty="0"/>
              <a:t> comunidad educativa intercultural </a:t>
            </a:r>
          </a:p>
        </p:txBody>
      </p:sp>
      <p:pic>
        <p:nvPicPr>
          <p:cNvPr id="4" name="Google Shape;369;p17">
            <a:extLst>
              <a:ext uri="{FF2B5EF4-FFF2-40B4-BE49-F238E27FC236}">
                <a16:creationId xmlns:a16="http://schemas.microsoft.com/office/drawing/2014/main" id="{E16398DC-52EF-E049-EFF8-B0C564294449}"/>
              </a:ext>
            </a:extLst>
          </p:cNvPr>
          <p:cNvPicPr preferRelativeResize="0"/>
          <p:nvPr/>
        </p:nvPicPr>
        <p:blipFill rotWithShape="1">
          <a:blip r:embed="rId2"/>
          <a:srcRect r="452" b="52525"/>
          <a:stretch/>
        </p:blipFill>
        <p:spPr>
          <a:xfrm>
            <a:off x="320040" y="1056122"/>
            <a:ext cx="5614416" cy="2423179"/>
          </a:xfrm>
          <a:prstGeom prst="rect">
            <a:avLst/>
          </a:prstGeom>
          <a:noFill/>
        </p:spPr>
      </p:pic>
      <p:pic>
        <p:nvPicPr>
          <p:cNvPr id="5" name="Marcador de contenido 9" descr="Personas sentadas en una mesa&#10;&#10;Descripción generada automáticamente con confianza media">
            <a:extLst>
              <a:ext uri="{FF2B5EF4-FFF2-40B4-BE49-F238E27FC236}">
                <a16:creationId xmlns:a16="http://schemas.microsoft.com/office/drawing/2014/main" id="{CF7C5004-9241-8D6D-34EF-98459A0C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496" y="393901"/>
            <a:ext cx="5614416" cy="3747622"/>
          </a:xfrm>
          <a:prstGeom prst="rect">
            <a:avLst/>
          </a:prstGeom>
        </p:spPr>
      </p:pic>
    </p:spTree>
    <p:extLst>
      <p:ext uri="{BB962C8B-B14F-4D97-AF65-F5344CB8AC3E}">
        <p14:creationId xmlns:p14="http://schemas.microsoft.com/office/powerpoint/2010/main" val="319277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1E9335C-B90B-554A-8C13-43D96E89827D}"/>
              </a:ext>
            </a:extLst>
          </p:cNvPr>
          <p:cNvSpPr>
            <a:spLocks noGrp="1"/>
          </p:cNvSpPr>
          <p:nvPr>
            <p:ph sz="quarter" idx="4"/>
          </p:nvPr>
        </p:nvSpPr>
        <p:spPr/>
        <p:txBody>
          <a:bodyPr/>
          <a:lstStyle/>
          <a:p>
            <a:endParaRPr lang="es-CL" dirty="0"/>
          </a:p>
        </p:txBody>
      </p:sp>
      <p:pic>
        <p:nvPicPr>
          <p:cNvPr id="8" name="Imagen 7">
            <a:extLst>
              <a:ext uri="{FF2B5EF4-FFF2-40B4-BE49-F238E27FC236}">
                <a16:creationId xmlns:a16="http://schemas.microsoft.com/office/drawing/2014/main" id="{D40EC46B-D322-DD51-8BB0-BA59776A2866}"/>
              </a:ext>
            </a:extLst>
          </p:cNvPr>
          <p:cNvPicPr>
            <a:picLocks noChangeAspect="1"/>
          </p:cNvPicPr>
          <p:nvPr/>
        </p:nvPicPr>
        <p:blipFill>
          <a:blip r:embed="rId2"/>
          <a:stretch>
            <a:fillRect/>
          </a:stretch>
        </p:blipFill>
        <p:spPr>
          <a:xfrm>
            <a:off x="933255" y="0"/>
            <a:ext cx="10030118" cy="6858000"/>
          </a:xfrm>
          <a:prstGeom prst="rect">
            <a:avLst/>
          </a:prstGeom>
        </p:spPr>
      </p:pic>
    </p:spTree>
    <p:extLst>
      <p:ext uri="{BB962C8B-B14F-4D97-AF65-F5344CB8AC3E}">
        <p14:creationId xmlns:p14="http://schemas.microsoft.com/office/powerpoint/2010/main" val="362310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D659B90-AEBA-987A-C6FB-D20B07CF2B33}"/>
              </a:ext>
            </a:extLst>
          </p:cNvPr>
          <p:cNvPicPr>
            <a:picLocks noChangeAspect="1"/>
          </p:cNvPicPr>
          <p:nvPr/>
        </p:nvPicPr>
        <p:blipFill>
          <a:blip r:embed="rId2"/>
          <a:stretch>
            <a:fillRect/>
          </a:stretch>
        </p:blipFill>
        <p:spPr>
          <a:xfrm>
            <a:off x="1857375" y="304800"/>
            <a:ext cx="8934450" cy="6553200"/>
          </a:xfrm>
          <a:prstGeom prst="rect">
            <a:avLst/>
          </a:prstGeom>
        </p:spPr>
      </p:pic>
    </p:spTree>
    <p:extLst>
      <p:ext uri="{BB962C8B-B14F-4D97-AF65-F5344CB8AC3E}">
        <p14:creationId xmlns:p14="http://schemas.microsoft.com/office/powerpoint/2010/main" val="330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5" name="Google Shape;365;p17"/>
          <p:cNvPicPr preferRelativeResize="0"/>
          <p:nvPr/>
        </p:nvPicPr>
        <p:blipFill rotWithShape="1">
          <a:blip r:embed="rId3">
            <a:alphaModFix/>
          </a:blip>
          <a:srcRect/>
          <a:stretch/>
        </p:blipFill>
        <p:spPr>
          <a:xfrm>
            <a:off x="539435" y="5139889"/>
            <a:ext cx="3646933" cy="1718111"/>
          </a:xfrm>
          <a:prstGeom prst="rect">
            <a:avLst/>
          </a:prstGeom>
          <a:noFill/>
          <a:ln>
            <a:noFill/>
          </a:ln>
        </p:spPr>
      </p:pic>
      <p:pic>
        <p:nvPicPr>
          <p:cNvPr id="369" name="Google Shape;369;p17"/>
          <p:cNvPicPr preferRelativeResize="0"/>
          <p:nvPr/>
        </p:nvPicPr>
        <p:blipFill rotWithShape="1">
          <a:blip r:embed="rId4">
            <a:alphaModFix/>
          </a:blip>
          <a:srcRect r="452" b="52525"/>
          <a:stretch/>
        </p:blipFill>
        <p:spPr>
          <a:xfrm>
            <a:off x="8349760" y="5323749"/>
            <a:ext cx="3155649" cy="1350118"/>
          </a:xfrm>
          <a:prstGeom prst="rect">
            <a:avLst/>
          </a:prstGeom>
          <a:noFill/>
          <a:ln>
            <a:noFill/>
          </a:ln>
        </p:spPr>
      </p:pic>
      <p:pic>
        <p:nvPicPr>
          <p:cNvPr id="4" name="Google Shape;139;p4">
            <a:extLst>
              <a:ext uri="{FF2B5EF4-FFF2-40B4-BE49-F238E27FC236}">
                <a16:creationId xmlns:a16="http://schemas.microsoft.com/office/drawing/2014/main" id="{1F30FCBB-D2C0-0099-6EC5-3332E2749D18}"/>
              </a:ext>
            </a:extLst>
          </p:cNvPr>
          <p:cNvPicPr preferRelativeResize="0"/>
          <p:nvPr/>
        </p:nvPicPr>
        <p:blipFill rotWithShape="1">
          <a:blip r:embed="rId5">
            <a:alphaModFix/>
          </a:blip>
          <a:srcRect/>
          <a:stretch/>
        </p:blipFill>
        <p:spPr>
          <a:xfrm>
            <a:off x="481781" y="0"/>
            <a:ext cx="2194568" cy="238383"/>
          </a:xfrm>
          <a:prstGeom prst="rect">
            <a:avLst/>
          </a:prstGeom>
          <a:noFill/>
          <a:ln>
            <a:noFill/>
          </a:ln>
        </p:spPr>
      </p:pic>
      <p:sp>
        <p:nvSpPr>
          <p:cNvPr id="5" name="CuadroTexto 4">
            <a:extLst>
              <a:ext uri="{FF2B5EF4-FFF2-40B4-BE49-F238E27FC236}">
                <a16:creationId xmlns:a16="http://schemas.microsoft.com/office/drawing/2014/main" id="{9701051A-B8C3-F10C-F658-9B4043622738}"/>
              </a:ext>
            </a:extLst>
          </p:cNvPr>
          <p:cNvSpPr txBox="1"/>
          <p:nvPr/>
        </p:nvSpPr>
        <p:spPr>
          <a:xfrm>
            <a:off x="3048000" y="2106349"/>
            <a:ext cx="6096000" cy="2384371"/>
          </a:xfrm>
          <a:prstGeom prst="rect">
            <a:avLst/>
          </a:prstGeom>
          <a:noFill/>
        </p:spPr>
        <p:txBody>
          <a:bodyPr wrap="square">
            <a:spAutoFit/>
          </a:bodyPr>
          <a:lstStyle/>
          <a:p>
            <a:pPr algn="ctr">
              <a:lnSpc>
                <a:spcPct val="110000"/>
              </a:lnSpc>
            </a:pPr>
            <a:r>
              <a:rPr lang="es-ES" sz="3200" dirty="0">
                <a:solidFill>
                  <a:schemeClr val="accent1">
                    <a:lumMod val="75000"/>
                  </a:schemeClr>
                </a:solidFill>
                <a:latin typeface="+mn-lt"/>
                <a:ea typeface="Arial" charset="0"/>
                <a:cs typeface="Arial" charset="0"/>
              </a:rPr>
              <a:t>La interculturalidad en los instrumentos de gestión</a:t>
            </a:r>
          </a:p>
          <a:p>
            <a:pPr algn="ctr">
              <a:lnSpc>
                <a:spcPct val="110000"/>
              </a:lnSpc>
            </a:pPr>
            <a:r>
              <a:rPr lang="es-ES" sz="2800" dirty="0">
                <a:solidFill>
                  <a:schemeClr val="accent1">
                    <a:lumMod val="75000"/>
                  </a:schemeClr>
                </a:solidFill>
                <a:latin typeface="+mn-lt"/>
                <a:ea typeface="Arial" charset="0"/>
                <a:cs typeface="Arial" charset="0"/>
              </a:rPr>
              <a:t>Erika Castro </a:t>
            </a:r>
          </a:p>
          <a:p>
            <a:pPr algn="ctr">
              <a:lnSpc>
                <a:spcPct val="110000"/>
              </a:lnSpc>
            </a:pPr>
            <a:r>
              <a:rPr lang="es-ES" sz="3200" dirty="0">
                <a:solidFill>
                  <a:schemeClr val="accent1">
                    <a:lumMod val="75000"/>
                  </a:schemeClr>
                </a:solidFill>
                <a:latin typeface="+mn-lt"/>
                <a:ea typeface="Arial" charset="0"/>
                <a:cs typeface="Arial" charset="0"/>
              </a:rPr>
              <a:t> </a:t>
            </a:r>
            <a:r>
              <a:rPr lang="es-ES" sz="2000" dirty="0">
                <a:solidFill>
                  <a:schemeClr val="accent1">
                    <a:lumMod val="75000"/>
                  </a:schemeClr>
                </a:solidFill>
                <a:latin typeface="+mn-lt"/>
                <a:ea typeface="Arial" charset="0"/>
                <a:cs typeface="Arial" charset="0"/>
              </a:rPr>
              <a:t>PEIB </a:t>
            </a:r>
            <a:endParaRPr lang="es-CL" sz="2000" dirty="0">
              <a:solidFill>
                <a:schemeClr val="accent1">
                  <a:lumMod val="75000"/>
                </a:schemeClr>
              </a:solidFill>
              <a:latin typeface="+mn-lt"/>
              <a:ea typeface="Arial" charset="0"/>
              <a:cs typeface="Arial" charset="0"/>
            </a:endParaRPr>
          </a:p>
          <a:p>
            <a:pPr algn="ctr">
              <a:lnSpc>
                <a:spcPct val="110000"/>
              </a:lnSpc>
            </a:pPr>
            <a:endParaRPr lang="es-CL" sz="1200" dirty="0">
              <a:solidFill>
                <a:schemeClr val="tx2"/>
              </a:solidFill>
              <a:latin typeface="Calibri" charset="0"/>
              <a:ea typeface="Calibri" charset="0"/>
              <a:cs typeface="Calibri" charset="0"/>
            </a:endParaRPr>
          </a:p>
        </p:txBody>
      </p:sp>
    </p:spTree>
    <p:extLst>
      <p:ext uri="{BB962C8B-B14F-4D97-AF65-F5344CB8AC3E}">
        <p14:creationId xmlns:p14="http://schemas.microsoft.com/office/powerpoint/2010/main" val="271882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ADFFAA-F468-4D13-A944-1B3C2CB57EF6}"/>
              </a:ext>
            </a:extLst>
          </p:cNvPr>
          <p:cNvPicPr>
            <a:picLocks noChangeAspect="1"/>
          </p:cNvPicPr>
          <p:nvPr/>
        </p:nvPicPr>
        <p:blipFill>
          <a:blip r:embed="rId2"/>
          <a:stretch>
            <a:fillRect/>
          </a:stretch>
        </p:blipFill>
        <p:spPr>
          <a:xfrm>
            <a:off x="1609725" y="0"/>
            <a:ext cx="8705850" cy="6858000"/>
          </a:xfrm>
          <a:prstGeom prst="rect">
            <a:avLst/>
          </a:prstGeom>
        </p:spPr>
      </p:pic>
    </p:spTree>
    <p:extLst>
      <p:ext uri="{BB962C8B-B14F-4D97-AF65-F5344CB8AC3E}">
        <p14:creationId xmlns:p14="http://schemas.microsoft.com/office/powerpoint/2010/main" val="209843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08EFDEA-E63C-5286-A00C-F2AD98225EC2}"/>
              </a:ext>
            </a:extLst>
          </p:cNvPr>
          <p:cNvPicPr>
            <a:picLocks noChangeAspect="1"/>
          </p:cNvPicPr>
          <p:nvPr/>
        </p:nvPicPr>
        <p:blipFill>
          <a:blip r:embed="rId2"/>
          <a:stretch>
            <a:fillRect/>
          </a:stretch>
        </p:blipFill>
        <p:spPr>
          <a:xfrm>
            <a:off x="2162175" y="523874"/>
            <a:ext cx="7383139" cy="6334125"/>
          </a:xfrm>
          <a:prstGeom prst="rect">
            <a:avLst/>
          </a:prstGeom>
        </p:spPr>
      </p:pic>
    </p:spTree>
    <p:extLst>
      <p:ext uri="{BB962C8B-B14F-4D97-AF65-F5344CB8AC3E}">
        <p14:creationId xmlns:p14="http://schemas.microsoft.com/office/powerpoint/2010/main" val="379078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D5CFE-53F5-AF20-52D4-A3B32A0A87D3}"/>
              </a:ext>
            </a:extLst>
          </p:cNvPr>
          <p:cNvSpPr>
            <a:spLocks noGrp="1"/>
          </p:cNvSpPr>
          <p:nvPr>
            <p:ph type="title"/>
          </p:nvPr>
        </p:nvSpPr>
        <p:spPr>
          <a:xfrm>
            <a:off x="653934" y="691696"/>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700" b="1" dirty="0">
                <a:solidFill>
                  <a:schemeClr val="accent1">
                    <a:lumMod val="75000"/>
                  </a:schemeClr>
                </a:solidFill>
                <a:latin typeface="Arial" panose="020B0604020202020204" pitchFamily="34" charset="0"/>
                <a:cs typeface="Arial" panose="020B0604020202020204" pitchFamily="34" charset="0"/>
              </a:rPr>
              <a:t>¿</a:t>
            </a:r>
            <a:r>
              <a:rPr lang="es-CL" sz="2700" b="1" i="0" u="none" strike="noStrike" baseline="0" dirty="0">
                <a:solidFill>
                  <a:schemeClr val="accent1">
                    <a:lumMod val="75000"/>
                  </a:schemeClr>
                </a:solidFill>
                <a:latin typeface="Arial" panose="020B0604020202020204" pitchFamily="34" charset="0"/>
                <a:cs typeface="Arial" panose="020B0604020202020204" pitchFamily="34" charset="0"/>
              </a:rPr>
              <a:t>Qué es la educación intercultural?</a:t>
            </a:r>
            <a:br>
              <a:rPr lang="es-CL" sz="2700" b="1" i="0" u="none" strike="noStrike" baseline="0" dirty="0">
                <a:solidFill>
                  <a:schemeClr val="accent1">
                    <a:lumMod val="75000"/>
                  </a:schemeClr>
                </a:solidFill>
                <a:latin typeface="Arial" panose="020B0604020202020204" pitchFamily="34" charset="0"/>
                <a:cs typeface="Arial" panose="020B0604020202020204" pitchFamily="34" charset="0"/>
              </a:rPr>
            </a:br>
            <a:br>
              <a:rPr lang="es-CL" sz="2700" b="1" i="0" u="none" strike="noStrike" baseline="0" dirty="0">
                <a:solidFill>
                  <a:schemeClr val="accent1">
                    <a:lumMod val="75000"/>
                  </a:schemeClr>
                </a:solidFill>
                <a:latin typeface="Arial" panose="020B0604020202020204" pitchFamily="34" charset="0"/>
                <a:cs typeface="Arial" panose="020B0604020202020204" pitchFamily="34" charset="0"/>
              </a:rPr>
            </a:br>
            <a:r>
              <a:rPr lang="es-CL" sz="2700" i="0" u="none" strike="noStrike" baseline="0" dirty="0">
                <a:solidFill>
                  <a:schemeClr val="accent1">
                    <a:lumMod val="75000"/>
                  </a:schemeClr>
                </a:solidFill>
                <a:latin typeface="Arial" panose="020B0604020202020204" pitchFamily="34" charset="0"/>
                <a:cs typeface="Arial" panose="020B0604020202020204" pitchFamily="34" charset="0"/>
              </a:rPr>
              <a:t>L</a:t>
            </a:r>
            <a: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t>a educación intercultural facilita avanzar en los cambios requeridos para lograr educación de calidad, propiciando a lo largo de la trayectoria educativa procesos y prácticas en el quehacer formativo, pertinentes a diferentes entornos y características del territorio en el cual está inmersa la comunidad educativa.</a:t>
            </a:r>
            <a:b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br>
            <a: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t>La interculturalidad permite que estudiantes de diversos pueblos originarios u otras culturas, como las de personas migrantes, que se encuentren en el contexto educacional, tengan la oportunidad de participar de experiencias que valoran la diversidad, la inclusión y la capacidad para acoger la multiplicidad de historias de vida presentes en los centros educativos, sirviendo al objetivo de ampliar y enriquecer la experiencia vital de la comunidad en su conjunto.</a:t>
            </a:r>
            <a:b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accent1"/>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98604055-F449-1954-9F6C-0E18D250B33F}"/>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265253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9FCEF-96EE-F9EC-3EC4-F7E59D2378E4}"/>
              </a:ext>
            </a:extLst>
          </p:cNvPr>
          <p:cNvSpPr>
            <a:spLocks noGrp="1"/>
          </p:cNvSpPr>
          <p:nvPr>
            <p:ph type="title"/>
          </p:nvPr>
        </p:nvSpPr>
        <p:spPr/>
        <p:txBody>
          <a:bodyPr>
            <a:normAutofit/>
          </a:bodyPr>
          <a:lstStyle/>
          <a:p>
            <a:r>
              <a:rPr lang="es-ES" sz="2800" dirty="0">
                <a:solidFill>
                  <a:schemeClr val="accent1">
                    <a:lumMod val="75000"/>
                  </a:schemeClr>
                </a:solidFill>
                <a:latin typeface="Georgia Pro" panose="02040502050405020303" pitchFamily="18" charset="0"/>
              </a:rPr>
              <a:t>De una comunidad educativa a una comunidad educativa intercultural </a:t>
            </a:r>
            <a:endParaRPr lang="es-CL" sz="2800" dirty="0">
              <a:solidFill>
                <a:schemeClr val="accent1">
                  <a:lumMod val="75000"/>
                </a:schemeClr>
              </a:solidFill>
              <a:latin typeface="Georgia Pro" panose="02040502050405020303" pitchFamily="18" charset="0"/>
            </a:endParaRPr>
          </a:p>
        </p:txBody>
      </p:sp>
      <p:sp>
        <p:nvSpPr>
          <p:cNvPr id="4" name="Marcador de texto 3">
            <a:extLst>
              <a:ext uri="{FF2B5EF4-FFF2-40B4-BE49-F238E27FC236}">
                <a16:creationId xmlns:a16="http://schemas.microsoft.com/office/drawing/2014/main" id="{A52F1A9B-1473-4F17-F2A4-C0463FB9C2B3}"/>
              </a:ext>
            </a:extLst>
          </p:cNvPr>
          <p:cNvSpPr>
            <a:spLocks noGrp="1"/>
          </p:cNvSpPr>
          <p:nvPr>
            <p:ph type="body" idx="2"/>
          </p:nvPr>
        </p:nvSpPr>
        <p:spPr>
          <a:xfrm>
            <a:off x="713040" y="2097881"/>
            <a:ext cx="5157787" cy="3684588"/>
          </a:xfrm>
        </p:spPr>
        <p:txBody>
          <a:bodyPr>
            <a:normAutofit/>
          </a:bodyPr>
          <a:lstStyle/>
          <a:p>
            <a:pPr marL="114300" indent="0">
              <a:buNone/>
            </a:pPr>
            <a:r>
              <a:rPr lang="es-ES" sz="2400" dirty="0">
                <a:solidFill>
                  <a:schemeClr val="accent1">
                    <a:lumMod val="75000"/>
                  </a:schemeClr>
                </a:solidFill>
                <a:latin typeface="Aptos "/>
              </a:rPr>
              <a:t>A</a:t>
            </a:r>
            <a:r>
              <a:rPr lang="es-ES" sz="2400" b="0" i="0" dirty="0">
                <a:solidFill>
                  <a:schemeClr val="accent1">
                    <a:lumMod val="75000"/>
                  </a:schemeClr>
                </a:solidFill>
                <a:effectLst/>
                <a:latin typeface="Aptos "/>
              </a:rPr>
              <a:t>quella agrupación de personas que, inspiradas en un propósito común, integran la institución educacional; incluye a alumnos/as, padres, madres y apoderados, profesionales de la educación, asistentes de la educación, equipos directivos y sostenedores educacionales” </a:t>
            </a:r>
            <a:r>
              <a:rPr lang="es-ES" sz="2400" dirty="0">
                <a:solidFill>
                  <a:schemeClr val="accent1">
                    <a:lumMod val="75000"/>
                  </a:schemeClr>
                </a:solidFill>
                <a:latin typeface="Aptos "/>
              </a:rPr>
              <a:t>A</a:t>
            </a:r>
            <a:r>
              <a:rPr lang="es-ES" sz="2400" b="0" i="0" dirty="0">
                <a:solidFill>
                  <a:schemeClr val="accent1">
                    <a:lumMod val="75000"/>
                  </a:schemeClr>
                </a:solidFill>
                <a:effectLst/>
                <a:latin typeface="Aptos "/>
              </a:rPr>
              <a:t>rt </a:t>
            </a:r>
            <a:r>
              <a:rPr lang="es-ES" sz="2400" b="0" i="0" dirty="0" err="1">
                <a:solidFill>
                  <a:schemeClr val="accent1">
                    <a:lumMod val="75000"/>
                  </a:schemeClr>
                </a:solidFill>
                <a:effectLst/>
                <a:latin typeface="Aptos "/>
              </a:rPr>
              <a:t>N°</a:t>
            </a:r>
            <a:r>
              <a:rPr lang="es-ES" sz="2400" b="0" i="0" dirty="0">
                <a:solidFill>
                  <a:schemeClr val="accent1">
                    <a:lumMod val="75000"/>
                  </a:schemeClr>
                </a:solidFill>
                <a:effectLst/>
                <a:latin typeface="Aptos "/>
              </a:rPr>
              <a:t> 9 LGE</a:t>
            </a:r>
            <a:endParaRPr lang="es-CL" sz="2400" dirty="0">
              <a:solidFill>
                <a:schemeClr val="accent1">
                  <a:lumMod val="75000"/>
                </a:schemeClr>
              </a:solidFill>
              <a:latin typeface="Aptos "/>
            </a:endParaRPr>
          </a:p>
        </p:txBody>
      </p:sp>
      <p:sp>
        <p:nvSpPr>
          <p:cNvPr id="6" name="Marcador de texto 5">
            <a:extLst>
              <a:ext uri="{FF2B5EF4-FFF2-40B4-BE49-F238E27FC236}">
                <a16:creationId xmlns:a16="http://schemas.microsoft.com/office/drawing/2014/main" id="{240D0749-1E60-A6CB-1DB6-DA8145B05E60}"/>
              </a:ext>
            </a:extLst>
          </p:cNvPr>
          <p:cNvSpPr>
            <a:spLocks noGrp="1"/>
          </p:cNvSpPr>
          <p:nvPr>
            <p:ph type="body" idx="4"/>
          </p:nvPr>
        </p:nvSpPr>
        <p:spPr>
          <a:xfrm>
            <a:off x="6096000" y="1690688"/>
            <a:ext cx="5519596" cy="4498975"/>
          </a:xfrm>
        </p:spPr>
        <p:txBody>
          <a:bodyPr>
            <a:normAutofit lnSpcReduction="10000"/>
          </a:bodyPr>
          <a:lstStyle/>
          <a:p>
            <a:pPr marL="114300" indent="0" algn="just">
              <a:buNone/>
            </a:pPr>
            <a:endParaRPr lang="es-ES" sz="2000" dirty="0">
              <a:solidFill>
                <a:schemeClr val="accent1">
                  <a:lumMod val="75000"/>
                </a:schemeClr>
              </a:solidFill>
              <a:latin typeface="Georgia Pro" panose="02040502050405020303" pitchFamily="18" charset="0"/>
            </a:endParaRPr>
          </a:p>
          <a:p>
            <a:pPr marL="114300" indent="0" algn="just">
              <a:buNone/>
            </a:pPr>
            <a:r>
              <a:rPr lang="es-ES" sz="2400" dirty="0">
                <a:solidFill>
                  <a:schemeClr val="accent1">
                    <a:lumMod val="75000"/>
                  </a:schemeClr>
                </a:solidFill>
                <a:latin typeface="Aptos "/>
              </a:rPr>
              <a:t>L</a:t>
            </a:r>
            <a:r>
              <a:rPr lang="es-ES" sz="2400" b="0" i="0" u="none" strike="noStrike" baseline="0" dirty="0">
                <a:solidFill>
                  <a:schemeClr val="accent1">
                    <a:lumMod val="75000"/>
                  </a:schemeClr>
                </a:solidFill>
                <a:latin typeface="Aptos "/>
              </a:rPr>
              <a:t>a comunidad educativa intercultural es aquella que genera </a:t>
            </a:r>
            <a:r>
              <a:rPr lang="es-ES" sz="2400" b="0" i="0" u="none" strike="noStrike" baseline="0" dirty="0">
                <a:solidFill>
                  <a:schemeClr val="accent1">
                    <a:lumMod val="75000"/>
                  </a:schemeClr>
                </a:solidFill>
                <a:highlight>
                  <a:srgbClr val="FFFF00"/>
                </a:highlight>
                <a:latin typeface="Aptos "/>
              </a:rPr>
              <a:t>vínculos formativos </a:t>
            </a:r>
            <a:r>
              <a:rPr lang="es-ES" sz="2400" b="0" i="0" u="none" strike="noStrike" baseline="0" dirty="0">
                <a:solidFill>
                  <a:schemeClr val="accent1">
                    <a:lumMod val="75000"/>
                  </a:schemeClr>
                </a:solidFill>
                <a:latin typeface="Aptos "/>
              </a:rPr>
              <a:t>entre la escuela y las </a:t>
            </a:r>
            <a:r>
              <a:rPr lang="es-ES" sz="2400" b="0" i="0" u="none" strike="noStrike" baseline="0" dirty="0">
                <a:solidFill>
                  <a:schemeClr val="accent1">
                    <a:lumMod val="75000"/>
                  </a:schemeClr>
                </a:solidFill>
                <a:highlight>
                  <a:srgbClr val="FFFF00"/>
                </a:highlight>
                <a:latin typeface="Aptos "/>
              </a:rPr>
              <a:t>familias, comunidades y/o asociaciones,</a:t>
            </a:r>
            <a:r>
              <a:rPr lang="es-ES" sz="2400" b="0" i="0" u="none" strike="noStrike" baseline="0" dirty="0">
                <a:solidFill>
                  <a:schemeClr val="accent1">
                    <a:lumMod val="75000"/>
                  </a:schemeClr>
                </a:solidFill>
                <a:latin typeface="Aptos "/>
              </a:rPr>
              <a:t> tanto de los pueblos indígenas como de otras culturas, otorgándoles </a:t>
            </a:r>
            <a:r>
              <a:rPr lang="es-ES" sz="2400" b="0" i="0" u="none" strike="noStrike" baseline="0" dirty="0">
                <a:solidFill>
                  <a:schemeClr val="accent1">
                    <a:lumMod val="75000"/>
                  </a:schemeClr>
                </a:solidFill>
                <a:highlight>
                  <a:srgbClr val="FFFF00"/>
                </a:highlight>
                <a:latin typeface="Aptos "/>
              </a:rPr>
              <a:t>un rol activo en la formación </a:t>
            </a:r>
            <a:r>
              <a:rPr lang="es-ES" sz="2400" b="0" i="0" u="none" strike="noStrike" baseline="0" dirty="0">
                <a:solidFill>
                  <a:schemeClr val="accent1">
                    <a:lumMod val="75000"/>
                  </a:schemeClr>
                </a:solidFill>
                <a:latin typeface="Aptos "/>
              </a:rPr>
              <a:t>de los niños, niñas y jóvenes e </a:t>
            </a:r>
            <a:r>
              <a:rPr lang="es-ES" sz="2400" b="0" i="0" u="none" strike="noStrike" baseline="0" dirty="0">
                <a:solidFill>
                  <a:schemeClr val="accent1">
                    <a:lumMod val="75000"/>
                  </a:schemeClr>
                </a:solidFill>
                <a:highlight>
                  <a:srgbClr val="FFFF00"/>
                </a:highlight>
                <a:latin typeface="Aptos "/>
              </a:rPr>
              <a:t>incorporándoles en la propuesta educativa </a:t>
            </a:r>
            <a:r>
              <a:rPr lang="es-ES" sz="2400" b="0" i="0" u="none" strike="noStrike" baseline="0" dirty="0">
                <a:solidFill>
                  <a:schemeClr val="accent1">
                    <a:lumMod val="75000"/>
                  </a:schemeClr>
                </a:solidFill>
                <a:latin typeface="Aptos "/>
              </a:rPr>
              <a:t>del establecimiento educacional con una mirada holística y ecléctica. </a:t>
            </a:r>
          </a:p>
          <a:p>
            <a:pPr marL="114300" indent="0" algn="just">
              <a:buNone/>
            </a:pPr>
            <a:endParaRPr lang="es-CL" dirty="0"/>
          </a:p>
        </p:txBody>
      </p:sp>
      <p:pic>
        <p:nvPicPr>
          <p:cNvPr id="7" name="Google Shape;97;p1">
            <a:extLst>
              <a:ext uri="{FF2B5EF4-FFF2-40B4-BE49-F238E27FC236}">
                <a16:creationId xmlns:a16="http://schemas.microsoft.com/office/drawing/2014/main" id="{4F9CC5EB-3E72-DECA-E022-7AA71C7CB664}"/>
              </a:ext>
            </a:extLst>
          </p:cNvPr>
          <p:cNvPicPr preferRelativeResize="0"/>
          <p:nvPr/>
        </p:nvPicPr>
        <p:blipFill rotWithShape="1">
          <a:blip r:embed="rId2">
            <a:alphaModFix/>
          </a:blip>
          <a:srcRect/>
          <a:stretch/>
        </p:blipFill>
        <p:spPr>
          <a:xfrm>
            <a:off x="10055426" y="-252850"/>
            <a:ext cx="1785343" cy="1943538"/>
          </a:xfrm>
          <a:prstGeom prst="rect">
            <a:avLst/>
          </a:prstGeom>
          <a:noFill/>
          <a:ln>
            <a:noFill/>
          </a:ln>
        </p:spPr>
      </p:pic>
      <p:pic>
        <p:nvPicPr>
          <p:cNvPr id="9" name="Google Shape;91;p1">
            <a:extLst>
              <a:ext uri="{FF2B5EF4-FFF2-40B4-BE49-F238E27FC236}">
                <a16:creationId xmlns:a16="http://schemas.microsoft.com/office/drawing/2014/main" id="{5888A39E-D81B-CE1B-E6B7-64099CC8E8E1}"/>
              </a:ext>
            </a:extLst>
          </p:cNvPr>
          <p:cNvPicPr preferRelativeResize="0"/>
          <p:nvPr/>
        </p:nvPicPr>
        <p:blipFill rotWithShape="1">
          <a:blip r:embed="rId3">
            <a:alphaModFix/>
          </a:blip>
          <a:srcRect/>
          <a:stretch/>
        </p:blipFill>
        <p:spPr>
          <a:xfrm>
            <a:off x="2336480" y="4923413"/>
            <a:ext cx="3646933" cy="1718111"/>
          </a:xfrm>
          <a:prstGeom prst="rect">
            <a:avLst/>
          </a:prstGeom>
          <a:noFill/>
          <a:ln>
            <a:noFill/>
          </a:ln>
        </p:spPr>
      </p:pic>
    </p:spTree>
    <p:extLst>
      <p:ext uri="{BB962C8B-B14F-4D97-AF65-F5344CB8AC3E}">
        <p14:creationId xmlns:p14="http://schemas.microsoft.com/office/powerpoint/2010/main" val="7967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1AD7E-17E7-8ABF-81A1-5E36B5DD9C8B}"/>
            </a:ext>
          </a:extLst>
        </p:cNvPr>
        <p:cNvGrpSpPr/>
        <p:nvPr/>
      </p:nvGrpSpPr>
      <p:grpSpPr>
        <a:xfrm>
          <a:off x="0" y="0"/>
          <a:ext cx="0" cy="0"/>
          <a:chOff x="0" y="0"/>
          <a:chExt cx="0" cy="0"/>
        </a:xfrm>
      </p:grpSpPr>
      <p:pic>
        <p:nvPicPr>
          <p:cNvPr id="10" name="Marcador de contenido 5" descr="Tabla&#10;&#10;Descripción generada automáticamente">
            <a:extLst>
              <a:ext uri="{FF2B5EF4-FFF2-40B4-BE49-F238E27FC236}">
                <a16:creationId xmlns:a16="http://schemas.microsoft.com/office/drawing/2014/main" id="{1440893C-B338-C58F-3200-504164645A11}"/>
              </a:ext>
            </a:extLst>
          </p:cNvPr>
          <p:cNvPicPr>
            <a:picLocks noGrp="1" noChangeAspect="1"/>
          </p:cNvPicPr>
          <p:nvPr>
            <p:ph idx="1"/>
          </p:nvPr>
        </p:nvPicPr>
        <p:blipFill rotWithShape="1">
          <a:blip r:embed="rId2"/>
          <a:srcRect r="2" b="530"/>
          <a:stretch/>
        </p:blipFill>
        <p:spPr>
          <a:xfrm>
            <a:off x="4245964" y="963506"/>
            <a:ext cx="6837465" cy="4930987"/>
          </a:xfrm>
          <a:prstGeom prst="rect">
            <a:avLst/>
          </a:prstGeom>
          <a:solidFill>
            <a:schemeClr val="accent2"/>
          </a:solidFill>
        </p:spPr>
      </p:pic>
      <p:sp>
        <p:nvSpPr>
          <p:cNvPr id="11" name="Título 1">
            <a:extLst>
              <a:ext uri="{FF2B5EF4-FFF2-40B4-BE49-F238E27FC236}">
                <a16:creationId xmlns:a16="http://schemas.microsoft.com/office/drawing/2014/main" id="{6813DDE4-F79C-977E-DAF6-463606AFBEB0}"/>
              </a:ext>
            </a:extLst>
          </p:cNvPr>
          <p:cNvSpPr txBox="1">
            <a:spLocks noGrp="1"/>
          </p:cNvSpPr>
          <p:nvPr>
            <p:ph type="title"/>
          </p:nvPr>
        </p:nvSpPr>
        <p:spPr>
          <a:xfrm>
            <a:off x="640079" y="1384419"/>
            <a:ext cx="3239711" cy="3399219"/>
          </a:xfrm>
          <a:prstGeom prst="ellipse">
            <a:avLst/>
          </a:prstGeom>
          <a:solidFill>
            <a:schemeClr val="accent2"/>
          </a:solidFill>
          <a:ln w="174625" cmpd="thinThick">
            <a:solidFill>
              <a:schemeClr val="accent2"/>
            </a:solidFill>
          </a:ln>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kern="1200" dirty="0">
              <a:solidFill>
                <a:srgbClr val="FFFFFF"/>
              </a:solidFill>
              <a:latin typeface="+mj-lt"/>
              <a:ea typeface="+mj-ea"/>
              <a:cs typeface="+mj-cs"/>
            </a:endParaRPr>
          </a:p>
          <a:p>
            <a:pPr algn="ctr"/>
            <a:r>
              <a:rPr lang="en-US" sz="2000" b="1" kern="1200" dirty="0" err="1">
                <a:solidFill>
                  <a:srgbClr val="FFFFFF"/>
                </a:solidFill>
                <a:latin typeface="+mj-lt"/>
                <a:ea typeface="+mj-ea"/>
                <a:cs typeface="+mj-cs"/>
              </a:rPr>
              <a:t>Qué</a:t>
            </a:r>
            <a:r>
              <a:rPr lang="en-US" sz="2000" b="1" kern="1200" dirty="0">
                <a:solidFill>
                  <a:srgbClr val="FFFFFF"/>
                </a:solidFill>
                <a:latin typeface="+mj-lt"/>
                <a:ea typeface="+mj-ea"/>
                <a:cs typeface="+mj-cs"/>
              </a:rPr>
              <a:t> </a:t>
            </a:r>
            <a:r>
              <a:rPr lang="en-US" sz="2000" b="1" kern="1200" dirty="0" err="1">
                <a:solidFill>
                  <a:srgbClr val="FFFFFF"/>
                </a:solidFill>
                <a:latin typeface="+mj-lt"/>
                <a:ea typeface="+mj-ea"/>
                <a:cs typeface="+mj-cs"/>
              </a:rPr>
              <a:t>requerimos</a:t>
            </a:r>
            <a:r>
              <a:rPr lang="en-US" sz="2000" b="1" kern="1200" dirty="0">
                <a:solidFill>
                  <a:srgbClr val="FFFFFF"/>
                </a:solidFill>
                <a:latin typeface="+mj-lt"/>
                <a:ea typeface="+mj-ea"/>
                <a:cs typeface="+mj-cs"/>
              </a:rPr>
              <a:t> que </a:t>
            </a:r>
            <a:r>
              <a:rPr lang="en-US" sz="2000" b="1" kern="1200" dirty="0" err="1">
                <a:solidFill>
                  <a:srgbClr val="FFFFFF"/>
                </a:solidFill>
                <a:latin typeface="+mj-lt"/>
                <a:ea typeface="+mj-ea"/>
                <a:cs typeface="+mj-cs"/>
              </a:rPr>
              <a:t>pase</a:t>
            </a:r>
            <a:r>
              <a:rPr lang="en-US" sz="2000" b="1" kern="1200" dirty="0">
                <a:solidFill>
                  <a:srgbClr val="FFFFFF"/>
                </a:solidFill>
                <a:latin typeface="+mj-lt"/>
                <a:ea typeface="+mj-ea"/>
                <a:cs typeface="+mj-cs"/>
              </a:rPr>
              <a:t> en la </a:t>
            </a:r>
            <a:r>
              <a:rPr lang="en-US" sz="2000" b="1" kern="1200" dirty="0" err="1">
                <a:solidFill>
                  <a:srgbClr val="FFFFFF"/>
                </a:solidFill>
                <a:latin typeface="+mj-lt"/>
                <a:ea typeface="+mj-ea"/>
                <a:cs typeface="+mj-cs"/>
              </a:rPr>
              <a:t>comunidad</a:t>
            </a:r>
            <a:r>
              <a:rPr lang="en-US" sz="2000" b="1" kern="1200" dirty="0">
                <a:solidFill>
                  <a:srgbClr val="FFFFFF"/>
                </a:solidFill>
                <a:latin typeface="+mj-lt"/>
                <a:ea typeface="+mj-ea"/>
                <a:cs typeface="+mj-cs"/>
              </a:rPr>
              <a:t> </a:t>
            </a:r>
            <a:r>
              <a:rPr lang="en-US" sz="2000" b="1" kern="1200" dirty="0" err="1">
                <a:solidFill>
                  <a:srgbClr val="FFFFFF"/>
                </a:solidFill>
                <a:latin typeface="+mj-lt"/>
                <a:ea typeface="+mj-ea"/>
                <a:cs typeface="+mj-cs"/>
              </a:rPr>
              <a:t>educativa</a:t>
            </a:r>
            <a:r>
              <a:rPr lang="en-US" sz="2000" b="1" kern="1200" dirty="0">
                <a:solidFill>
                  <a:srgbClr val="FFFFFF"/>
                </a:solidFill>
                <a:latin typeface="+mj-lt"/>
                <a:ea typeface="+mj-ea"/>
                <a:cs typeface="+mj-cs"/>
              </a:rPr>
              <a:t> intercultural </a:t>
            </a:r>
            <a:endParaRPr lang="en-US" sz="2000" kern="1200" dirty="0">
              <a:solidFill>
                <a:srgbClr val="FFFFFF"/>
              </a:solidFill>
              <a:latin typeface="+mj-lt"/>
              <a:ea typeface="+mj-ea"/>
              <a:cs typeface="+mj-cs"/>
            </a:endParaRPr>
          </a:p>
        </p:txBody>
      </p:sp>
    </p:spTree>
    <p:extLst>
      <p:ext uri="{BB962C8B-B14F-4D97-AF65-F5344CB8AC3E}">
        <p14:creationId xmlns:p14="http://schemas.microsoft.com/office/powerpoint/2010/main" val="252233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776"/>
        </a:solidFill>
        <a:effectLst/>
      </p:bgPr>
    </p:bg>
    <p:spTree>
      <p:nvGrpSpPr>
        <p:cNvPr id="1" name="Shape 210"/>
        <p:cNvGrpSpPr/>
        <p:nvPr/>
      </p:nvGrpSpPr>
      <p:grpSpPr>
        <a:xfrm>
          <a:off x="0" y="0"/>
          <a:ext cx="0" cy="0"/>
          <a:chOff x="0" y="0"/>
          <a:chExt cx="0" cy="0"/>
        </a:xfrm>
      </p:grpSpPr>
      <p:pic>
        <p:nvPicPr>
          <p:cNvPr id="213" name="Google Shape;213;p8"/>
          <p:cNvPicPr preferRelativeResize="0"/>
          <p:nvPr/>
        </p:nvPicPr>
        <p:blipFill rotWithShape="1">
          <a:blip r:embed="rId3">
            <a:alphaModFix/>
          </a:blip>
          <a:srcRect/>
          <a:stretch/>
        </p:blipFill>
        <p:spPr>
          <a:xfrm>
            <a:off x="481781" y="0"/>
            <a:ext cx="2194568" cy="238383"/>
          </a:xfrm>
          <a:prstGeom prst="rect">
            <a:avLst/>
          </a:prstGeom>
          <a:noFill/>
          <a:ln>
            <a:noFill/>
          </a:ln>
        </p:spPr>
      </p:pic>
      <p:sp>
        <p:nvSpPr>
          <p:cNvPr id="12" name="Google Shape;98;p1">
            <a:extLst>
              <a:ext uri="{FF2B5EF4-FFF2-40B4-BE49-F238E27FC236}">
                <a16:creationId xmlns:a16="http://schemas.microsoft.com/office/drawing/2014/main" id="{BC10B56F-B0EB-940A-35C2-67C74E1F847A}"/>
              </a:ext>
            </a:extLst>
          </p:cNvPr>
          <p:cNvSpPr txBox="1"/>
          <p:nvPr/>
        </p:nvSpPr>
        <p:spPr>
          <a:xfrm>
            <a:off x="2512786" y="458781"/>
            <a:ext cx="8024499" cy="104644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a:solidFill>
                  <a:srgbClr val="FFFFFF"/>
                </a:solidFill>
                <a:latin typeface="Arial" panose="020B0604020202020204" pitchFamily="34" charset="0"/>
                <a:ea typeface="+mn-lt"/>
                <a:cs typeface="Arial" panose="020B0604020202020204" pitchFamily="34" charset="0"/>
              </a:rPr>
              <a:t>La  educación intercultural en los instrumentos de gestión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sym typeface="Arial"/>
            </a:endParaRPr>
          </a:p>
        </p:txBody>
      </p:sp>
      <p:sp>
        <p:nvSpPr>
          <p:cNvPr id="13" name="Google Shape;124;p3">
            <a:extLst>
              <a:ext uri="{FF2B5EF4-FFF2-40B4-BE49-F238E27FC236}">
                <a16:creationId xmlns:a16="http://schemas.microsoft.com/office/drawing/2014/main" id="{E7D6AB62-2A3B-181A-62B5-1CD1F0EC807C}"/>
              </a:ext>
            </a:extLst>
          </p:cNvPr>
          <p:cNvSpPr/>
          <p:nvPr/>
        </p:nvSpPr>
        <p:spPr>
          <a:xfrm rot="10800000">
            <a:off x="1446485" y="1458052"/>
            <a:ext cx="8882570" cy="141731"/>
          </a:xfrm>
          <a:prstGeom prst="rect">
            <a:avLst/>
          </a:prstGeom>
          <a:solidFill>
            <a:srgbClr val="FE9E0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6" name="Imagen 5" descr="Imagen que contiene Diagrama&#10;&#10;Descripción generada automáticamente">
            <a:extLst>
              <a:ext uri="{FF2B5EF4-FFF2-40B4-BE49-F238E27FC236}">
                <a16:creationId xmlns:a16="http://schemas.microsoft.com/office/drawing/2014/main" id="{4C68DF73-7777-7946-3791-1A9A97C6E43C}"/>
              </a:ext>
            </a:extLst>
          </p:cNvPr>
          <p:cNvPicPr>
            <a:picLocks noChangeAspect="1"/>
          </p:cNvPicPr>
          <p:nvPr/>
        </p:nvPicPr>
        <p:blipFill>
          <a:blip r:embed="rId4"/>
          <a:stretch>
            <a:fillRect/>
          </a:stretch>
        </p:blipFill>
        <p:spPr>
          <a:xfrm>
            <a:off x="784634" y="1725619"/>
            <a:ext cx="3884404" cy="5032258"/>
          </a:xfrm>
          <a:prstGeom prst="rect">
            <a:avLst/>
          </a:prstGeom>
        </p:spPr>
      </p:pic>
      <p:pic>
        <p:nvPicPr>
          <p:cNvPr id="7" name="Imagen 6" descr="Imagen que contiene Tabla&#10;&#10;Descripción generada automáticamente">
            <a:extLst>
              <a:ext uri="{FF2B5EF4-FFF2-40B4-BE49-F238E27FC236}">
                <a16:creationId xmlns:a16="http://schemas.microsoft.com/office/drawing/2014/main" id="{68051A4E-DF82-8BEC-6319-20737788E163}"/>
              </a:ext>
            </a:extLst>
          </p:cNvPr>
          <p:cNvPicPr>
            <a:picLocks noChangeAspect="1"/>
          </p:cNvPicPr>
          <p:nvPr/>
        </p:nvPicPr>
        <p:blipFill>
          <a:blip r:embed="rId5"/>
          <a:stretch>
            <a:fillRect/>
          </a:stretch>
        </p:blipFill>
        <p:spPr>
          <a:xfrm>
            <a:off x="6473229" y="1725620"/>
            <a:ext cx="4228016" cy="5032258"/>
          </a:xfrm>
          <a:prstGeom prst="rect">
            <a:avLst/>
          </a:prstGeom>
        </p:spPr>
      </p:pic>
    </p:spTree>
    <p:extLst>
      <p:ext uri="{BB962C8B-B14F-4D97-AF65-F5344CB8AC3E}">
        <p14:creationId xmlns:p14="http://schemas.microsoft.com/office/powerpoint/2010/main" val="37845620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0BBE7-A237-16F1-F4AF-A64D8D6E676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5A5FDED-C9CD-564E-C2BF-8EFB0461720D}"/>
              </a:ext>
            </a:extLst>
          </p:cNvPr>
          <p:cNvSpPr>
            <a:spLocks noGrp="1"/>
          </p:cNvSpPr>
          <p:nvPr>
            <p:ph type="title"/>
          </p:nvPr>
        </p:nvSpPr>
        <p:spPr>
          <a:xfrm>
            <a:off x="337457" y="184133"/>
            <a:ext cx="11506991" cy="5998953"/>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r>
              <a:rPr lang="es-CL" sz="2700" b="1" dirty="0">
                <a:solidFill>
                  <a:schemeClr val="accent1">
                    <a:lumMod val="75000"/>
                  </a:schemeClr>
                </a:solidFill>
                <a:latin typeface="Arial" panose="020B0604020202020204" pitchFamily="34" charset="0"/>
                <a:cs typeface="Arial" panose="020B0604020202020204" pitchFamily="34" charset="0"/>
              </a:rPr>
              <a:t>¿</a:t>
            </a:r>
            <a:r>
              <a:rPr lang="es-CL" sz="2700" b="1" dirty="0">
                <a:solidFill>
                  <a:schemeClr val="accent1">
                    <a:lumMod val="75000"/>
                  </a:schemeClr>
                </a:solidFill>
                <a:latin typeface="+mn-lt"/>
                <a:cs typeface="Arial" panose="020B0604020202020204" pitchFamily="34" charset="0"/>
              </a:rPr>
              <a:t>Por qué es importante que el enfoque de la interculturalidad este presente en todos los instrumentos de gestión?</a:t>
            </a:r>
            <a:br>
              <a:rPr lang="es-CL" sz="2700" b="0" i="0" u="none" strike="noStrike" baseline="0" dirty="0">
                <a:solidFill>
                  <a:schemeClr val="accent1">
                    <a:lumMod val="75000"/>
                  </a:schemeClr>
                </a:solidFill>
                <a:latin typeface="+mn-lt"/>
                <a:cs typeface="Arial" panose="020B0604020202020204" pitchFamily="34" charset="0"/>
              </a:rPr>
            </a:br>
            <a:br>
              <a:rPr lang="es-CL" sz="3100" b="0" i="0" u="none" strike="noStrike" baseline="0" dirty="0">
                <a:solidFill>
                  <a:schemeClr val="accent1">
                    <a:lumMod val="75000"/>
                  </a:schemeClr>
                </a:solidFill>
                <a:latin typeface="+mn-lt"/>
                <a:cs typeface="Arial" panose="020B0604020202020204" pitchFamily="34" charset="0"/>
              </a:rPr>
            </a:br>
            <a:r>
              <a:rPr lang="es-CL" sz="2700" b="0" i="0" u="none" strike="noStrike" baseline="0" dirty="0">
                <a:solidFill>
                  <a:schemeClr val="accent1">
                    <a:lumMod val="75000"/>
                  </a:schemeClr>
                </a:solidFill>
                <a:latin typeface="+mn-lt"/>
              </a:rPr>
              <a:t>Para que la interculturalidad sea parte de la política y acciones integradas al establecimiento educacional, es necesario que esta se transforme en un eje central. </a:t>
            </a:r>
            <a:br>
              <a:rPr lang="es-CL" sz="2700" b="0" i="0" u="none" strike="noStrike" baseline="0" dirty="0">
                <a:solidFill>
                  <a:schemeClr val="accent1">
                    <a:lumMod val="75000"/>
                  </a:schemeClr>
                </a:solidFill>
                <a:latin typeface="+mn-lt"/>
              </a:rPr>
            </a:br>
            <a:br>
              <a:rPr lang="es-CL" sz="2700" b="0" i="0" u="none" strike="noStrike" baseline="0" dirty="0">
                <a:solidFill>
                  <a:schemeClr val="accent1">
                    <a:lumMod val="75000"/>
                  </a:schemeClr>
                </a:solidFill>
                <a:latin typeface="+mn-lt"/>
              </a:rPr>
            </a:br>
            <a:r>
              <a:rPr lang="es-CL" sz="2700" b="0" i="0" u="none" strike="noStrike" baseline="0" dirty="0">
                <a:solidFill>
                  <a:schemeClr val="accent1">
                    <a:lumMod val="75000"/>
                  </a:schemeClr>
                </a:solidFill>
                <a:latin typeface="+mn-lt"/>
              </a:rPr>
              <a:t>Es importante porque </a:t>
            </a:r>
            <a:r>
              <a:rPr lang="es-CL" sz="2700" dirty="0">
                <a:solidFill>
                  <a:schemeClr val="accent1">
                    <a:lumMod val="75000"/>
                  </a:schemeClr>
                </a:solidFill>
                <a:latin typeface="+mn-lt"/>
              </a:rPr>
              <a:t> el aprendizaje de las competencias interculturales no quedan contenidas solamente en un espacio o asignatura determinada , sino que permea todas las acciones formativas de la escuela</a:t>
            </a:r>
            <a:r>
              <a:rPr lang="es-CL" sz="2700" b="0" i="0" u="none" strike="noStrike" baseline="0" dirty="0">
                <a:solidFill>
                  <a:schemeClr val="accent1">
                    <a:lumMod val="75000"/>
                  </a:schemeClr>
                </a:solidFill>
                <a:latin typeface="+mn-lt"/>
              </a:rPr>
              <a:t>. </a:t>
            </a:r>
            <a:br>
              <a:rPr lang="es-CL" sz="2700" b="0" i="0" u="none" strike="noStrike" baseline="0" dirty="0">
                <a:solidFill>
                  <a:schemeClr val="accent1">
                    <a:lumMod val="75000"/>
                  </a:schemeClr>
                </a:solidFill>
                <a:latin typeface="+mn-lt"/>
              </a:rPr>
            </a:br>
            <a:br>
              <a:rPr lang="es-CL" sz="2700" b="0" i="0" u="none" strike="noStrike" baseline="0" dirty="0">
                <a:solidFill>
                  <a:schemeClr val="accent1">
                    <a:lumMod val="75000"/>
                  </a:schemeClr>
                </a:solidFill>
                <a:latin typeface="+mn-lt"/>
              </a:rPr>
            </a:br>
            <a:r>
              <a:rPr lang="es-CL" sz="2700" b="0" i="0" u="none" strike="noStrike" baseline="0" dirty="0">
                <a:solidFill>
                  <a:schemeClr val="accent1">
                    <a:lumMod val="75000"/>
                  </a:schemeClr>
                </a:solidFill>
                <a:latin typeface="+mn-lt"/>
              </a:rPr>
              <a:t>Al ser parte de los diferentes instrumentos de gestión y espacios de participación permite que la propuesta pedagógica de la interculturalidad pueda ser explicita, planificada , sistematizada y evaluada como prop</a:t>
            </a:r>
            <a:r>
              <a:rPr lang="es-CL" sz="2700" dirty="0">
                <a:solidFill>
                  <a:schemeClr val="accent1">
                    <a:lumMod val="75000"/>
                  </a:schemeClr>
                </a:solidFill>
                <a:latin typeface="+mn-lt"/>
              </a:rPr>
              <a:t>ósito del quehacer escolar. </a:t>
            </a:r>
            <a:br>
              <a:rPr lang="es-CL" sz="2700" b="0" i="0" u="none" strike="noStrike" baseline="0" dirty="0">
                <a:solidFill>
                  <a:schemeClr val="accent1">
                    <a:lumMod val="75000"/>
                  </a:schemeClr>
                </a:solidFill>
                <a:latin typeface="+mn-lt"/>
              </a:rPr>
            </a:br>
            <a:br>
              <a:rPr lang="es-CL" sz="2700" b="0" i="0" u="none" strike="noStrike" baseline="0" dirty="0">
                <a:solidFill>
                  <a:schemeClr val="accent1">
                    <a:lumMod val="75000"/>
                  </a:schemeClr>
                </a:solidFill>
                <a:latin typeface="+mn-lt"/>
                <a:cs typeface="Arial" panose="020B0604020202020204" pitchFamily="34" charset="0"/>
              </a:rPr>
            </a:br>
            <a:br>
              <a:rPr lang="es-CL" sz="22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0B7A953B-9185-D72E-377D-23809FEC16C7}"/>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29144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B838-7506-EF9F-B211-322AC144FD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A6DC61-DC13-B7FF-D83C-853D9D558225}"/>
              </a:ext>
            </a:extLst>
          </p:cNvPr>
          <p:cNvSpPr>
            <a:spLocks noGrp="1"/>
          </p:cNvSpPr>
          <p:nvPr>
            <p:ph type="title"/>
          </p:nvPr>
        </p:nvSpPr>
        <p:spPr>
          <a:xfrm>
            <a:off x="653934" y="691696"/>
            <a:ext cx="11190514" cy="4783818"/>
          </a:xfrm>
        </p:spPr>
        <p:txBody>
          <a:bodyPr>
            <a:normAutofit fontScale="90000"/>
          </a:bodyPr>
          <a:lstStyle/>
          <a:p>
            <a:pPr>
              <a:buNone/>
            </a:pP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200" dirty="0">
                <a:solidFill>
                  <a:schemeClr val="accent1">
                    <a:lumMod val="75000"/>
                  </a:schemeClr>
                </a:solidFill>
                <a:effectLst/>
                <a:latin typeface="+mn-lt"/>
                <a:ea typeface="MuseoSans-500"/>
                <a:cs typeface="MuseoSans-500"/>
              </a:rPr>
              <a:t>La construcción de una comunidad educativa intercultural es un proceso, se trata de mirar, preguntar y reflexionar constantemente sobre la dinámica del quehacer formativo, evitando suponer el logro secuencial o lineal de estadios determinados y únicos. </a:t>
            </a:r>
            <a:br>
              <a:rPr lang="es-CL" sz="2200" b="1" dirty="0">
                <a:solidFill>
                  <a:schemeClr val="accent1">
                    <a:lumMod val="75000"/>
                  </a:schemeClr>
                </a:solidFill>
                <a:latin typeface="+mn-lt"/>
                <a:cs typeface="Arial" panose="020B0604020202020204" pitchFamily="34" charset="0"/>
              </a:rPr>
            </a:br>
            <a:br>
              <a:rPr lang="es-CL" sz="2200" b="1" dirty="0">
                <a:solidFill>
                  <a:schemeClr val="accent1">
                    <a:lumMod val="75000"/>
                  </a:schemeClr>
                </a:solidFill>
                <a:latin typeface="+mn-lt"/>
                <a:cs typeface="Arial" panose="020B0604020202020204" pitchFamily="34" charset="0"/>
              </a:rPr>
            </a:br>
            <a:r>
              <a:rPr lang="es-CL" sz="2200" dirty="0">
                <a:solidFill>
                  <a:schemeClr val="accent1">
                    <a:lumMod val="75000"/>
                  </a:schemeClr>
                </a:solidFill>
                <a:effectLst/>
                <a:latin typeface="+mn-lt"/>
                <a:ea typeface="MuseoSans-500"/>
                <a:cs typeface="MuseoSans-500"/>
              </a:rPr>
              <a:t>En este proceso es importante relevar tres aspectos del quehacer escolar:</a:t>
            </a:r>
            <a:br>
              <a:rPr lang="es-CL" sz="2200" dirty="0">
                <a:solidFill>
                  <a:schemeClr val="accent1">
                    <a:lumMod val="75000"/>
                  </a:schemeClr>
                </a:solidFill>
                <a:effectLst/>
                <a:latin typeface="+mn-lt"/>
                <a:ea typeface="MuseoSans-500"/>
                <a:cs typeface="MuseoSans-500"/>
              </a:rPr>
            </a:br>
            <a:br>
              <a:rPr lang="es-CL" sz="2200" dirty="0">
                <a:solidFill>
                  <a:schemeClr val="accent1">
                    <a:lumMod val="75000"/>
                  </a:schemeClr>
                </a:solidFill>
                <a:effectLst/>
                <a:latin typeface="+mn-lt"/>
                <a:ea typeface="MuseoSans-500"/>
                <a:cs typeface="MuseoSans-500"/>
              </a:rPr>
            </a:br>
            <a:r>
              <a:rPr lang="es-CL" sz="2200" b="1" dirty="0">
                <a:solidFill>
                  <a:schemeClr val="accent1">
                    <a:lumMod val="75000"/>
                  </a:schemeClr>
                </a:solidFill>
                <a:effectLst/>
                <a:latin typeface="+mn-lt"/>
                <a:ea typeface="MuseoSans-500"/>
                <a:cs typeface="MuseoSans-500"/>
              </a:rPr>
              <a:t>El desarrollo de proyectos educativos interculturales </a:t>
            </a:r>
            <a:r>
              <a:rPr lang="es-CL" sz="2200" dirty="0">
                <a:solidFill>
                  <a:schemeClr val="accent1">
                    <a:lumMod val="75000"/>
                  </a:schemeClr>
                </a:solidFill>
                <a:effectLst/>
                <a:latin typeface="+mn-lt"/>
                <a:ea typeface="MuseoSans-500"/>
                <a:cs typeface="MuseoSans-500"/>
              </a:rPr>
              <a:t>debe dar cuenta de la reflexión y los acuerdos a los que han llegado los miembros de la comunidad educativa que permite orientar la propuesta curricular y pedagógica, y los instrumentos de gestión del establecimiento educativo. </a:t>
            </a:r>
            <a:br>
              <a:rPr lang="es-CL" sz="2200" dirty="0">
                <a:solidFill>
                  <a:schemeClr val="accent1">
                    <a:lumMod val="75000"/>
                  </a:schemeClr>
                </a:solidFill>
                <a:effectLst/>
                <a:latin typeface="+mn-lt"/>
                <a:ea typeface="MuseoSans-500"/>
                <a:cs typeface="MuseoSans-500"/>
              </a:rPr>
            </a:br>
            <a:br>
              <a:rPr lang="es-CL" sz="2200" dirty="0">
                <a:solidFill>
                  <a:schemeClr val="accent1">
                    <a:lumMod val="75000"/>
                  </a:schemeClr>
                </a:solidFill>
                <a:effectLst/>
                <a:latin typeface="+mn-lt"/>
                <a:ea typeface="MuseoSans-500"/>
                <a:cs typeface="MuseoSans-500"/>
              </a:rPr>
            </a:br>
            <a:r>
              <a:rPr lang="es-CL" sz="2200" b="1" dirty="0">
                <a:solidFill>
                  <a:schemeClr val="accent1">
                    <a:lumMod val="75000"/>
                  </a:schemeClr>
                </a:solidFill>
                <a:effectLst/>
                <a:latin typeface="+mn-lt"/>
                <a:ea typeface="MuseoSans-500"/>
                <a:cs typeface="MuseoSans-500"/>
              </a:rPr>
              <a:t>La propuesta curricular y pedagógica </a:t>
            </a:r>
            <a:r>
              <a:rPr lang="es-CL" sz="2200" dirty="0">
                <a:solidFill>
                  <a:schemeClr val="accent1">
                    <a:lumMod val="75000"/>
                  </a:schemeClr>
                </a:solidFill>
                <a:effectLst/>
                <a:latin typeface="+mn-lt"/>
                <a:ea typeface="MuseoSans-500"/>
                <a:cs typeface="MuseoSans-500"/>
              </a:rPr>
              <a:t>materializa la educación intercultural concretamente con estrategias de enseñanza y aprendizaje contextualizadas y pertinentes cultural y territorialmente a la vez que promueve el enriquecimiento de los conocimientos a través del diálogo intercultural. </a:t>
            </a:r>
            <a:br>
              <a:rPr lang="es-CL" sz="2200" dirty="0">
                <a:solidFill>
                  <a:schemeClr val="accent1">
                    <a:lumMod val="75000"/>
                  </a:schemeClr>
                </a:solidFill>
                <a:effectLst/>
                <a:latin typeface="+mn-lt"/>
                <a:ea typeface="MuseoSans-500"/>
                <a:cs typeface="MuseoSans-500"/>
              </a:rPr>
            </a:br>
            <a:br>
              <a:rPr lang="es-CL" sz="2200" dirty="0">
                <a:solidFill>
                  <a:schemeClr val="accent1">
                    <a:lumMod val="75000"/>
                  </a:schemeClr>
                </a:solidFill>
                <a:effectLst/>
                <a:latin typeface="+mn-lt"/>
                <a:ea typeface="MuseoSans-500"/>
                <a:cs typeface="MuseoSans-500"/>
              </a:rPr>
            </a:br>
            <a:r>
              <a:rPr lang="es-CL" sz="2200" b="1" dirty="0">
                <a:solidFill>
                  <a:schemeClr val="accent1">
                    <a:lumMod val="75000"/>
                  </a:schemeClr>
                </a:solidFill>
                <a:effectLst/>
                <a:latin typeface="+mn-lt"/>
                <a:ea typeface="MuseoSans-500"/>
                <a:cs typeface="MuseoSans-500"/>
              </a:rPr>
              <a:t>La participación de todos/as los miembros de la comunidad educativa desde sus roles y funciones</a:t>
            </a:r>
            <a:r>
              <a:rPr lang="es-CL" sz="2200" dirty="0">
                <a:solidFill>
                  <a:schemeClr val="accent1">
                    <a:lumMod val="75000"/>
                  </a:schemeClr>
                </a:solidFill>
                <a:effectLst/>
                <a:latin typeface="+mn-lt"/>
                <a:ea typeface="MuseoSans-500"/>
                <a:cs typeface="MuseoSans-500"/>
              </a:rPr>
              <a:t>, permiten comprometerse y trabajar colaborativamente en la consecución de un proyecto común. </a:t>
            </a:r>
            <a:br>
              <a:rPr lang="es-CL" sz="2200" b="1" dirty="0">
                <a:solidFill>
                  <a:schemeClr val="accent1">
                    <a:lumMod val="75000"/>
                  </a:schemeClr>
                </a:solidFill>
                <a:latin typeface="+mn-lt"/>
                <a:cs typeface="Arial" panose="020B0604020202020204" pitchFamily="34" charset="0"/>
              </a:rPr>
            </a:br>
            <a:br>
              <a:rPr lang="es-CL" sz="2400" b="1" dirty="0">
                <a:solidFill>
                  <a:schemeClr val="accent1">
                    <a:lumMod val="75000"/>
                  </a:schemeClr>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AE6B1784-4D85-3510-7A3D-C86147289795}"/>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184169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FB9E-57FC-ECFF-BE88-1A0C3C2F333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2C53E24C-1167-2FCE-4538-74E54B5C369C}"/>
              </a:ext>
            </a:extLst>
          </p:cNvPr>
          <p:cNvPicPr>
            <a:picLocks noChangeAspect="1"/>
          </p:cNvPicPr>
          <p:nvPr/>
        </p:nvPicPr>
        <p:blipFill>
          <a:blip r:embed="rId2"/>
          <a:stretch>
            <a:fillRect/>
          </a:stretch>
        </p:blipFill>
        <p:spPr>
          <a:xfrm>
            <a:off x="925286" y="566057"/>
            <a:ext cx="9557657" cy="6022737"/>
          </a:xfrm>
          <a:prstGeom prst="rect">
            <a:avLst/>
          </a:prstGeom>
          <a:ln>
            <a:noFill/>
          </a:ln>
        </p:spPr>
      </p:pic>
    </p:spTree>
    <p:extLst>
      <p:ext uri="{BB962C8B-B14F-4D97-AF65-F5344CB8AC3E}">
        <p14:creationId xmlns:p14="http://schemas.microsoft.com/office/powerpoint/2010/main" val="4169636249"/>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1697</Words>
  <Application>Microsoft Office PowerPoint</Application>
  <PresentationFormat>Panorámica</PresentationFormat>
  <Paragraphs>22</Paragraphs>
  <Slides>21</Slides>
  <Notes>3</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             ¿Qué es la educación intercultural?  La educación intercultural facilita avanzar en los cambios requeridos para lograr educación de calidad, propiciando a lo largo de la trayectoria educativa procesos y prácticas en el quehacer formativo, pertinentes a diferentes entornos y características del territorio en el cual está inmersa la comunidad educativa.  La interculturalidad permite que estudiantes de diversos pueblos originarios u otras culturas, como las de personas migrantes, que se encuentren en el contexto educacional, tengan la oportunidad de participar de experiencias que valoran la diversidad, la inclusión y la capacidad para acoger la multiplicidad de historias de vida presentes en los centros educativos, sirviendo al objetivo de ampliar y enriquecer la experiencia vital de la comunidad en su conjunto.            </vt:lpstr>
      <vt:lpstr>De una comunidad educativa a una comunidad educativa intercultural </vt:lpstr>
      <vt:lpstr> Qué requerimos que pase en la comunidad educativa intercultural </vt:lpstr>
      <vt:lpstr>Presentación de PowerPoint</vt:lpstr>
      <vt:lpstr>        ¿Por qué es importante que el enfoque de la interculturalidad este presente en todos los instrumentos de gestión?  Para que la interculturalidad sea parte de la política y acciones integradas al establecimiento educacional, es necesario que esta se transforme en un eje central.   Es importante porque  el aprendizaje de las competencias interculturales no quedan contenidas solamente en un espacio o asignatura determinada , sino que permea todas las acciones formativas de la escuela.   Al ser parte de los diferentes instrumentos de gestión y espacios de participación permite que la propuesta pedagógica de la interculturalidad pueda ser explicita, planificada , sistematizada y evaluada como propósito del quehacer escolar.          </vt:lpstr>
      <vt:lpstr>               La construcción de una comunidad educativa intercultural es un proceso, se trata de mirar, preguntar y reflexionar constantemente sobre la dinámica del quehacer formativo, evitando suponer el logro secuencial o lineal de estadios determinados y únicos.   En este proceso es importante relevar tres aspectos del quehacer escolar:  El desarrollo de proyectos educativos interculturales debe dar cuenta de la reflexión y los acuerdos a los que han llegado los miembros de la comunidad educativa que permite orientar la propuesta curricular y pedagógica, y los instrumentos de gestión del establecimiento educativo.   La propuesta curricular y pedagógica materializa la educación intercultural concretamente con estrategias de enseñanza y aprendizaje contextualizadas y pertinentes cultural y territorialmente a la vez que promueve el enriquecimiento de los conocimientos a través del diálogo intercultural.   La participación de todos/as los miembros de la comunidad educativa desde sus roles y funciones, permiten comprometerse y trabajar colaborativamente en la consecución de un proyecto común.               </vt:lpstr>
      <vt:lpstr>Presentación de PowerPoint</vt:lpstr>
      <vt:lpstr>                    La construcción de una comunidad educativa intercultural no pretende que el establecimiento genere nuevos instrumentos que complejicen o  recarguen aquellos que ya desarrolla, sino que, se aborde desde los tiempos y espacios de participación existentes como son:  los espacios de reflexión y trabajo técnico del equipo de gestión, el consejo escolar, comité de buena convivencia escolar, consejo de profesores, reuniones de apoderados, centro de estudiantes, centro de madres, padres y apoderados o algún espacio que determine el equipo de gestión para generar la reflexión, acuerdos y compromisos entre la totalidad de los actores educativos                   </vt:lpstr>
      <vt:lpstr>Presentación de PowerPoint</vt:lpstr>
      <vt:lpstr>            El proyecto educativo institucional y los planes de mejoramiento   El Proyecto Educativo Institucional (PEI) permite establecer, de manera participativa, qué tipo de personas se quiere formar y educar y, por ende, es un instrumento que puede plasmar la visión y misión de desarrollar en estudiantes las competencias interculturales.  El plan de mejoramiento (PME) , es un instrumento de planificación estratégica que permite organizar de manera sistemática, coherente y articulada los objetivos, metas y acciones para mejorar los aprendizajes del estudiantado en concordancia con lo declarado en el Proyecto Educativo Institucional. Es decir, el Plan de Mejoramiento Educativo es una herramienta que permite concretar y evaluar el recorrido necesario para implementar una educación con enfoque intercultural en el establecimiento.            </vt:lpstr>
      <vt:lpstr>                  El Plan de Gestión de Convivencia Escolar es un instrumento de formulación interna, acordado por el Consejo Escolar o Comité de Buena Convivencia, que tiene por objetivo determinar qué acciones son necesarias para generar en los actores de la comunidad una convivencia pacífica y acorde a los principios y valores del Proyecto Educativo Institucional.  Por ello, es importante que la interculturalidad sea incorporada en dicha planificación, de modo tal que las relaciones e interacciones de los diversos actores educativos transiten hacia el respeto y la valoración por la interculturalidad.                  </vt:lpstr>
      <vt:lpstr>                        Espacios de participación    El Consejo Escolar es una instancia del establecimiento educacional que reúne a todos los actores de la comunidad educativa por medio de sus representantes, incorporando sus visiones en distintos ámbitos de la gestión.  En un contexto intercultural, se propone que los Consejos Escolares incluyan a educadores tradicionales, en tanto agentes formativos que son parte de la comunidad educativa, a las familias y a las comunidades indígenas, extranjeras u otras. Lo anterior, se articula de manera expresa con uno de los principios esenciales de la interculturalidad: la vinculación entre la familia, la comunidad y la escuela.   Dada su forma de funcionamiento, los actores que implica y los temas que trata, el Consejo Escolar tiene la facultad de abordar de manera estructural y holística la interculturalidad, resguardando su lugar en los establecimientos educativos. En tal sentido, es un espacio de participación y gestión que puede cumplir un rol primordial en garantizar y legitimar la interculturalidad en los establecimientos educacionales.                         </vt:lpstr>
      <vt:lpstr>                        Espacios de participación    Los Consejos de Profesores se centran en la coordinación de la enseñanza que recibe el estudiantado. Es una instancia que dialoga  y reflexiona sobre el currículum, sus propósitos y la enseñanza a implementar, centrándose en el desarrollo y el aprendizaje del estudiantado en consideración del PEI que posea el establecimiento y del cual se desprende la propuesta curricular y pedagógica.  Considerando que docentes y educadores tradicionales en el Consejo pueden tratar diferentes materias, una forma de trabajar la interculturalidad en ellos se vincula a la reflexión, desarrollo y materialización de las buenas prácticas pedagógicas de carácter intercultural, la transversalización de los contenidos interculturales en diferentes asignaturas  y el desarrollo de herramientas de integración de aprendizajes como son los ABP,  entre otros.                         </vt:lpstr>
      <vt:lpstr>                        Espacios de participación   Las reuniones de apoderados y apoderadas, constituyen espacios en los que docentes que ejercen la jefatura de curso se coordinan con las y los apoderados para establecer una alianza efectiva que favorezca un adecuado proceso formativo en las y los estudiantes.  La relación recíproca y complementaria entre la familia, la escuela y comunidad cobra una importancia fundamental en la instalación de un enfoque intercultural en los establecimientos educacionales.   Por esto, estas reuniones son espacios de gestión institucional en que las y los participantes, en conjunto con las y profesores/as jefes, pueden definir sentidos y modos de actuar consensuados para la educación intercultural de las y los estudiantes.                       </vt:lpstr>
      <vt:lpstr>Roles y funciones  de los miembros comunidad educativa intercultural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Guillermo Andres De Armas Gonzalez</dc:creator>
  <cp:lastModifiedBy>Ericka Castro Quesada</cp:lastModifiedBy>
  <cp:revision>53</cp:revision>
  <dcterms:created xsi:type="dcterms:W3CDTF">2022-07-08T01:50:03Z</dcterms:created>
  <dcterms:modified xsi:type="dcterms:W3CDTF">2025-03-31T15:16:51Z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0x0101006FBF0A393E4ED341A4F52320B45E1EC7</vt:lpwstr>
  </property>
</Properties>
</file>