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0"/>
  </p:notesMasterIdLst>
  <p:sldIdLst>
    <p:sldId id="256" r:id="rId3"/>
    <p:sldId id="268" r:id="rId4"/>
    <p:sldId id="257" r:id="rId5"/>
    <p:sldId id="258" r:id="rId6"/>
    <p:sldId id="259" r:id="rId7"/>
    <p:sldId id="260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6F033D-31AF-4FC5-A8F1-F9D75B335CC9}" v="21" dt="2026-04-13T21:16:15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783cb6c4b_3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d783cb6c4b_3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783cb6c4b_3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d783cb6c4b_3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783cb6c4b_3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d783cb6c4b_3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d783cb6c4b_3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d783cb6c4b_3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d783cb6c4b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d783cb6c4b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d783cb6c4b_3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d783cb6c4b_3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FF3B1-1B18-C6C5-B5A4-47A27950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48470D-E195-071E-C181-253F1E3B0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5E27D5-50BE-34D9-CA13-B7BB67E8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13-04-2026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3C16B-88EE-DACC-2EB4-89B34182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2BD0A3-8484-29AF-32BF-1E358337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985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ib.mineduc.cl/videos/la-importancia-de-la-educacion-intercultura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hyperlink" Target="https://peib.mineduc.cl/videos/la-importancia-de-la-educacion-intercultura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5" title="LogoGob-2026-4.png"/>
          <p:cNvPicPr preferRelativeResize="0"/>
          <p:nvPr/>
        </p:nvPicPr>
        <p:blipFill rotWithShape="1">
          <a:blip r:embed="rId3">
            <a:alphaModFix/>
          </a:blip>
          <a:srcRect l="-3591" t="-15409" r="-3602" b="-15396"/>
          <a:stretch/>
        </p:blipFill>
        <p:spPr>
          <a:xfrm>
            <a:off x="3076500" y="3026080"/>
            <a:ext cx="2991002" cy="168399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 txBox="1"/>
          <p:nvPr/>
        </p:nvSpPr>
        <p:spPr>
          <a:xfrm>
            <a:off x="2162175" y="2525416"/>
            <a:ext cx="4819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11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BAJADA DE LÁMINA</a:t>
            </a:r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628650" y="1831281"/>
            <a:ext cx="7886700" cy="627600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 algn="ctr">
              <a:lnSpc>
                <a:spcPct val="90000"/>
              </a:lnSpc>
              <a:buSzPts val="3000"/>
            </a:pPr>
            <a:r>
              <a:rPr lang="es-ES" sz="1800" dirty="0">
                <a:solidFill>
                  <a:srgbClr val="002060"/>
                </a:solidFill>
              </a:rPr>
              <a:t>Taller: "Nuestras Raíces, Nuestra Escuela: Los Saberes en y de la Familia"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2162025" y="2525416"/>
            <a:ext cx="4819800" cy="500664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000" b="0" i="0" u="none" strike="noStrike" cap="none" dirty="0">
                <a:solidFill>
                  <a:srgbClr val="25306B"/>
                </a:solidFill>
                <a:latin typeface="Arial"/>
                <a:ea typeface="Arial"/>
                <a:cs typeface="Arial"/>
                <a:sym typeface="Arial"/>
              </a:rPr>
              <a:t>Erika Castro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000" dirty="0">
                <a:solidFill>
                  <a:srgbClr val="25306B"/>
                </a:solidFill>
              </a:rPr>
              <a:t> PEIB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000" b="0" i="0" u="none" strike="noStrike" cap="none" dirty="0">
                <a:solidFill>
                  <a:srgbClr val="25306B"/>
                </a:solidFill>
                <a:latin typeface="Arial"/>
                <a:ea typeface="Arial"/>
                <a:cs typeface="Arial"/>
                <a:sym typeface="Arial"/>
              </a:rPr>
              <a:t>2026 </a:t>
            </a:r>
            <a:endParaRPr sz="1000" b="0" i="0" u="none" strike="noStrike" cap="none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FD68BF5-53B3-C8F3-90C5-5D2B1C3CE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41" y="617689"/>
            <a:ext cx="2714254" cy="365556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1736" y="1859281"/>
            <a:ext cx="5167745" cy="2832956"/>
          </a:xfrm>
        </p:spPr>
        <p:txBody>
          <a:bodyPr anchor="t">
            <a:normAutofit/>
          </a:bodyPr>
          <a:lstStyle/>
          <a:p>
            <a:endParaRPr lang="es-ES" sz="525" dirty="0">
              <a:solidFill>
                <a:srgbClr val="FFFFF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es-ES" sz="525" dirty="0">
              <a:solidFill>
                <a:srgbClr val="FFFFF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es-ES" sz="1725" dirty="0">
              <a:solidFill>
                <a:srgbClr val="FFFFFF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s-ES" sz="1725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</a:p>
          <a:p>
            <a:endParaRPr lang="es-CL" sz="525" dirty="0">
              <a:solidFill>
                <a:srgbClr val="FFFFF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DBD889-7D1C-FA8E-9AD1-EB78B6302DC0}"/>
              </a:ext>
            </a:extLst>
          </p:cNvPr>
          <p:cNvSpPr txBox="1"/>
          <p:nvPr/>
        </p:nvSpPr>
        <p:spPr>
          <a:xfrm>
            <a:off x="4333263" y="819394"/>
            <a:ext cx="31977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Aptos" panose="020B0004020202020204" pitchFamily="34" charset="0"/>
              </a:rPr>
              <a:t>Video construyendo comunidad  educativa intercultural 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115962-E36E-3079-2DF3-658455A144C1}"/>
              </a:ext>
            </a:extLst>
          </p:cNvPr>
          <p:cNvSpPr txBox="1"/>
          <p:nvPr/>
        </p:nvSpPr>
        <p:spPr>
          <a:xfrm>
            <a:off x="4159608" y="2177366"/>
            <a:ext cx="45720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hlinkClick r:id="rId3"/>
              </a:rPr>
              <a:t>https://peib.mineduc.cl/videos/la-importancia-de-la-educacion-intercultural/</a:t>
            </a:r>
            <a:endParaRPr lang="es-ES" sz="1050" dirty="0"/>
          </a:p>
          <a:p>
            <a:endParaRPr lang="es-ES" sz="18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4744FC-62E8-82FA-2D23-2DA45D0D6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20" y="4581096"/>
            <a:ext cx="1165961" cy="5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1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 txBox="1"/>
          <p:nvPr/>
        </p:nvSpPr>
        <p:spPr>
          <a:xfrm>
            <a:off x="2800847" y="1858438"/>
            <a:ext cx="5466300" cy="26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p26"/>
          <p:cNvSpPr txBox="1"/>
          <p:nvPr/>
        </p:nvSpPr>
        <p:spPr>
          <a:xfrm>
            <a:off x="628657" y="983769"/>
            <a:ext cx="7886700" cy="1821775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lnSpc>
                <a:spcPct val="90000"/>
              </a:lnSpc>
              <a:buSzPts val="2100"/>
            </a:pPr>
            <a:r>
              <a:rPr lang="es-ES" sz="1800" dirty="0">
                <a:solidFill>
                  <a:srgbClr val="002060"/>
                </a:solidFill>
              </a:rPr>
              <a:t>Objetivo </a:t>
            </a:r>
          </a:p>
          <a:p>
            <a:pPr lvl="0">
              <a:lnSpc>
                <a:spcPct val="90000"/>
              </a:lnSpc>
              <a:buSzPts val="2100"/>
            </a:pPr>
            <a:endParaRPr lang="es-ES" sz="1800" dirty="0">
              <a:solidFill>
                <a:srgbClr val="002060"/>
              </a:solidFill>
            </a:endParaRPr>
          </a:p>
          <a:p>
            <a:pPr lvl="0">
              <a:lnSpc>
                <a:spcPct val="90000"/>
              </a:lnSpc>
              <a:buSzPts val="2100"/>
            </a:pPr>
            <a:r>
              <a:rPr lang="es-ES" sz="1800" dirty="0">
                <a:solidFill>
                  <a:srgbClr val="002060"/>
                </a:solidFill>
              </a:rPr>
              <a:t>Generar un espacio de encuentro y confianza que motive a las familias a participar activamente en la gestión escolar, aportando sus saberes culturales para un aprendizaje territorializado.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/>
          <p:nvPr/>
        </p:nvSpPr>
        <p:spPr>
          <a:xfrm>
            <a:off x="3311236" y="1947863"/>
            <a:ext cx="5247868" cy="20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1500"/>
              <a:buFont typeface="Arial"/>
              <a:buNone/>
            </a:pPr>
            <a:r>
              <a:rPr lang="es-ES" b="1" i="0" u="none" strike="noStrike" cap="none" dirty="0">
                <a:solidFill>
                  <a:srgbClr val="25306B"/>
                </a:solidFill>
                <a:latin typeface="Arial"/>
                <a:ea typeface="Arial"/>
                <a:cs typeface="Arial"/>
                <a:sym typeface="Arial"/>
              </a:rPr>
              <a:t>Actividad:</a:t>
            </a:r>
            <a:r>
              <a:rPr lang="es-ES" b="0" i="0" u="none" strike="noStrike" cap="none" dirty="0">
                <a:solidFill>
                  <a:srgbClr val="25306B"/>
                </a:solidFill>
                <a:latin typeface="Arial"/>
                <a:ea typeface="Arial"/>
                <a:cs typeface="Arial"/>
                <a:sym typeface="Arial"/>
              </a:rPr>
              <a:t> Se invita a los padres a compartir una tradición, un remedio casero, una palabra en lengua originaria o una forma de relacionarse con la naturaleza que aprendieron de sus antepasados.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1500"/>
              <a:buFont typeface="Arial"/>
              <a:buNone/>
            </a:pPr>
            <a:endParaRPr lang="es-ES" b="0" i="0" u="none" strike="noStrike" cap="none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1500"/>
              <a:buFont typeface="Arial"/>
              <a:buNone/>
            </a:pPr>
            <a:r>
              <a:rPr lang="es-ES" b="1" i="0" u="none" strike="noStrike" cap="none" dirty="0">
                <a:solidFill>
                  <a:srgbClr val="25306B"/>
                </a:solidFill>
                <a:latin typeface="Arial"/>
                <a:ea typeface="Arial"/>
                <a:cs typeface="Arial"/>
                <a:sym typeface="Arial"/>
              </a:rPr>
              <a:t>Reflexión: </a:t>
            </a:r>
            <a:r>
              <a:rPr lang="es-ES" b="0" i="0" u="none" strike="noStrike" cap="none" dirty="0">
                <a:solidFill>
                  <a:srgbClr val="25306B"/>
                </a:solidFill>
                <a:latin typeface="Arial"/>
                <a:ea typeface="Arial"/>
                <a:cs typeface="Arial"/>
                <a:sym typeface="Arial"/>
              </a:rPr>
              <a:t>En el  taller explica que esto se llama "Educación Familiar" y que la escuela quiere que estos saberes entren al aula.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1500"/>
              <a:buFont typeface="Arial"/>
              <a:buNone/>
            </a:pPr>
            <a:endParaRPr lang="es-ES" b="0" i="0" u="none" strike="noStrike" cap="none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1500"/>
              <a:buFont typeface="Arial"/>
              <a:buNone/>
            </a:pPr>
            <a:r>
              <a:rPr lang="es-ES" b="1" i="0" u="none" strike="noStrike" cap="none" dirty="0">
                <a:solidFill>
                  <a:srgbClr val="25306B"/>
                </a:solidFill>
                <a:latin typeface="Arial"/>
                <a:ea typeface="Arial"/>
                <a:cs typeface="Arial"/>
                <a:sym typeface="Arial"/>
              </a:rPr>
              <a:t>Concepto Clave</a:t>
            </a:r>
            <a:r>
              <a:rPr lang="es-ES" b="0" i="0" u="none" strike="noStrike" cap="none" dirty="0">
                <a:solidFill>
                  <a:srgbClr val="25306B"/>
                </a:solidFill>
                <a:latin typeface="Arial"/>
                <a:ea typeface="Arial"/>
                <a:cs typeface="Arial"/>
                <a:sym typeface="Arial"/>
              </a:rPr>
              <a:t>: Interculturalidad como un diálogo de iguales.</a:t>
            </a:r>
          </a:p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4">
            <a:alphaModFix/>
          </a:blip>
          <a:srcRect r="11166"/>
          <a:stretch/>
        </p:blipFill>
        <p:spPr>
          <a:xfrm>
            <a:off x="681826" y="1947863"/>
            <a:ext cx="2559106" cy="192047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 txBox="1"/>
          <p:nvPr/>
        </p:nvSpPr>
        <p:spPr>
          <a:xfrm>
            <a:off x="672404" y="932137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Módulo 1: El Círculo de los Saberes Familiares</a:t>
            </a:r>
          </a:p>
          <a:p>
            <a:r>
              <a:rPr lang="es-ES" sz="1100" b="1" dirty="0">
                <a:solidFill>
                  <a:srgbClr val="002060"/>
                </a:solidFill>
              </a:rPr>
              <a:t>Dinámica: "El Objeto con Historia"</a:t>
            </a:r>
            <a:endParaRPr lang="es-ES" sz="1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8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 txBox="1"/>
          <p:nvPr/>
        </p:nvSpPr>
        <p:spPr>
          <a:xfrm>
            <a:off x="436738" y="606876"/>
            <a:ext cx="4796047" cy="377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s-ES" sz="1200" b="1" dirty="0">
                <a:solidFill>
                  <a:srgbClr val="002060"/>
                </a:solidFill>
              </a:rPr>
              <a:t>Presentación Participativa (Uso de lenguaje sencillo):para abrir la actividad se pueden ver los siguientes videos: </a:t>
            </a:r>
            <a:r>
              <a:rPr lang="es-CL" sz="800" dirty="0">
                <a:solidFill>
                  <a:srgbClr val="002060"/>
                </a:solidFill>
              </a:rPr>
              <a:t>Aprendiendo con sentido: La Asignatura de Lengua y Cultura de los Pueblos Originarios Ancestrales, Implementando la Asignatura de Lengua y Cultura de Pueblos Originarios </a:t>
            </a:r>
            <a:r>
              <a:rPr lang="es-CL" sz="800" dirty="0" err="1">
                <a:solidFill>
                  <a:srgbClr val="002060"/>
                </a:solidFill>
              </a:rPr>
              <a:t>Ancestrales,¿Cómo</a:t>
            </a:r>
            <a:r>
              <a:rPr lang="es-CL" sz="800" dirty="0">
                <a:solidFill>
                  <a:srgbClr val="002060"/>
                </a:solidFill>
              </a:rPr>
              <a:t> avanzar hacia la construcción de comunidades </a:t>
            </a:r>
            <a:r>
              <a:rPr lang="es-CL" sz="800" dirty="0" err="1">
                <a:solidFill>
                  <a:srgbClr val="002060"/>
                </a:solidFill>
              </a:rPr>
              <a:t>educativas.Los</a:t>
            </a:r>
            <a:r>
              <a:rPr lang="es-CL" sz="800" dirty="0">
                <a:solidFill>
                  <a:srgbClr val="002060"/>
                </a:solidFill>
              </a:rPr>
              <a:t> pueden visualizar y descargar de la </a:t>
            </a:r>
            <a:r>
              <a:rPr lang="es-CL" sz="800" dirty="0" err="1">
                <a:solidFill>
                  <a:srgbClr val="002060"/>
                </a:solidFill>
              </a:rPr>
              <a:t>pag</a:t>
            </a:r>
            <a:r>
              <a:rPr lang="es-CL" sz="800" dirty="0">
                <a:solidFill>
                  <a:srgbClr val="002060"/>
                </a:solidFill>
              </a:rPr>
              <a:t> </a:t>
            </a:r>
            <a:r>
              <a:rPr lang="es-CL" sz="800" u="sng" dirty="0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https://peib.mineduc.cl/videos/la-importancia-de-la-educacion-intercultural</a:t>
            </a:r>
            <a:r>
              <a:rPr lang="es-CL" u="sng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s-CL" dirty="0">
              <a:solidFill>
                <a:srgbClr val="002060"/>
              </a:solidFill>
            </a:endParaRPr>
          </a:p>
          <a:p>
            <a:endParaRPr lang="es-ES" sz="1200" b="1" dirty="0">
              <a:solidFill>
                <a:srgbClr val="002060"/>
              </a:solidFill>
            </a:endParaRPr>
          </a:p>
          <a:p>
            <a:endParaRPr lang="es-ES" sz="1200" dirty="0">
              <a:solidFill>
                <a:srgbClr val="002060"/>
              </a:solidFill>
            </a:endParaRPr>
          </a:p>
          <a:p>
            <a:r>
              <a:rPr lang="es-ES" sz="1200" b="1" dirty="0">
                <a:solidFill>
                  <a:srgbClr val="002060"/>
                </a:solidFill>
              </a:rPr>
              <a:t>¿Qué aprenden sus hijos?</a:t>
            </a:r>
            <a:r>
              <a:rPr lang="es-ES" sz="1200" dirty="0">
                <a:solidFill>
                  <a:srgbClr val="002060"/>
                </a:solidFill>
              </a:rPr>
              <a:t> Explicar el propósito de la </a:t>
            </a:r>
            <a:r>
              <a:rPr lang="es-ES" sz="1200" b="1" dirty="0">
                <a:solidFill>
                  <a:srgbClr val="002060"/>
                </a:solidFill>
              </a:rPr>
              <a:t>Asignatura de Lengua y Cultura de los Pueblos Originarios</a:t>
            </a:r>
            <a:r>
              <a:rPr lang="es-ES" sz="1200" dirty="0">
                <a:solidFill>
                  <a:srgbClr val="002060"/>
                </a:solidFill>
              </a:rPr>
              <a:t>. No es solo "aprender palabras", es aprender una forma de ver el mundo (Cosmovisión) que ayuda al desarrollo emocional y crítico.</a:t>
            </a:r>
          </a:p>
          <a:p>
            <a:endParaRPr lang="es-ES" sz="1200" dirty="0">
              <a:solidFill>
                <a:srgbClr val="002060"/>
              </a:solidFill>
            </a:endParaRPr>
          </a:p>
          <a:p>
            <a:r>
              <a:rPr lang="es-ES" sz="1200" b="1" dirty="0">
                <a:solidFill>
                  <a:srgbClr val="002060"/>
                </a:solidFill>
              </a:rPr>
              <a:t>Marco Legal:</a:t>
            </a:r>
            <a:r>
              <a:rPr lang="es-ES" sz="1200" dirty="0">
                <a:solidFill>
                  <a:srgbClr val="002060"/>
                </a:solidFill>
              </a:rPr>
              <a:t> Breve mención a que la interculturalidad es un derecho y una normativa que busca una convivencia sin discriminación.</a:t>
            </a:r>
          </a:p>
          <a:p>
            <a:endParaRPr lang="es-ES" sz="1200" dirty="0">
              <a:solidFill>
                <a:srgbClr val="002060"/>
              </a:solidFill>
            </a:endParaRPr>
          </a:p>
          <a:p>
            <a:r>
              <a:rPr lang="es-ES" sz="1200" b="1" dirty="0">
                <a:solidFill>
                  <a:srgbClr val="002060"/>
                </a:solidFill>
              </a:rPr>
              <a:t>Pregunta para el grupo:</a:t>
            </a:r>
            <a:r>
              <a:rPr lang="es-ES" sz="1200" dirty="0">
                <a:solidFill>
                  <a:srgbClr val="002060"/>
                </a:solidFill>
              </a:rPr>
              <a:t> "¿Qué les gustaría que sus hijos aprendieran sobre su cultura en la escuela?"</a:t>
            </a:r>
          </a:p>
        </p:txBody>
      </p:sp>
      <p:pic>
        <p:nvPicPr>
          <p:cNvPr id="126" name="Google Shape;126;p28"/>
          <p:cNvPicPr preferRelativeResize="0"/>
          <p:nvPr/>
        </p:nvPicPr>
        <p:blipFill rotWithShape="1">
          <a:blip r:embed="rId5">
            <a:alphaModFix/>
          </a:blip>
          <a:srcRect l="29529" r="23782"/>
          <a:stretch/>
        </p:blipFill>
        <p:spPr>
          <a:xfrm>
            <a:off x="5830575" y="249050"/>
            <a:ext cx="3178250" cy="453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 txBox="1"/>
          <p:nvPr/>
        </p:nvSpPr>
        <p:spPr>
          <a:xfrm>
            <a:off x="499084" y="412776"/>
            <a:ext cx="441928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buSzPts val="2100"/>
            </a:pPr>
            <a:r>
              <a:rPr lang="es-ES" sz="1100" b="1" dirty="0">
                <a:solidFill>
                  <a:srgbClr val="002060"/>
                </a:solidFill>
              </a:rPr>
              <a:t>Módulo 2: Comprendiendo la Escuela Intercultural</a:t>
            </a:r>
            <a:endParaRPr sz="11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9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 txBox="1"/>
          <p:nvPr/>
        </p:nvSpPr>
        <p:spPr>
          <a:xfrm>
            <a:off x="753348" y="900643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buSzPts val="2100"/>
            </a:pPr>
            <a:r>
              <a:rPr lang="es-ES" sz="1100" b="1" dirty="0">
                <a:solidFill>
                  <a:srgbClr val="002060"/>
                </a:solidFill>
              </a:rPr>
              <a:t>Módulo 3: Co-Diseño de Proyectos de Participación</a:t>
            </a:r>
            <a:endParaRPr sz="11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838200" y="1551709"/>
            <a:ext cx="6400800" cy="281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s-ES" sz="1200" dirty="0">
                <a:solidFill>
                  <a:srgbClr val="002060"/>
                </a:solidFill>
              </a:rPr>
              <a:t>Se divide a los apoderados en grupos (liderados por el Centro de Padres) para elegir y diseñar una forma de participar. El texto sugiere que la relación debe ser </a:t>
            </a:r>
            <a:r>
              <a:rPr lang="es-ES" sz="1200" b="1" dirty="0">
                <a:solidFill>
                  <a:srgbClr val="002060"/>
                </a:solidFill>
              </a:rPr>
              <a:t>"respetuosa y pertinente"</a:t>
            </a:r>
            <a:r>
              <a:rPr lang="es-ES" sz="1200" dirty="0">
                <a:solidFill>
                  <a:srgbClr val="002060"/>
                </a:solidFill>
              </a:rPr>
              <a:t>.</a:t>
            </a:r>
          </a:p>
          <a:p>
            <a:endParaRPr lang="es-ES" sz="1200" dirty="0">
              <a:solidFill>
                <a:srgbClr val="002060"/>
              </a:solidFill>
            </a:endParaRPr>
          </a:p>
          <a:p>
            <a:r>
              <a:rPr lang="es-ES" sz="1200" b="1" dirty="0">
                <a:solidFill>
                  <a:srgbClr val="002060"/>
                </a:solidFill>
              </a:rPr>
              <a:t>Líneas de Proyecto para Apoderados:</a:t>
            </a:r>
            <a:endParaRPr lang="es-ES" sz="1200" dirty="0">
              <a:solidFill>
                <a:srgbClr val="002060"/>
              </a:solidFill>
            </a:endParaRPr>
          </a:p>
          <a:p>
            <a:r>
              <a:rPr lang="es-ES" sz="1200" b="1" dirty="0">
                <a:solidFill>
                  <a:srgbClr val="002060"/>
                </a:solidFill>
              </a:rPr>
              <a:t>"Abuelos y Sabios en el Aula":</a:t>
            </a:r>
            <a:r>
              <a:rPr lang="es-ES" sz="1200" dirty="0">
                <a:solidFill>
                  <a:srgbClr val="002060"/>
                </a:solidFill>
              </a:rPr>
              <a:t> Organizar un calendario donde padres o familiares asistan a clases para transmitir conocimientos ancestrales( ciencias , artes, tecnología, música)</a:t>
            </a:r>
          </a:p>
          <a:p>
            <a:r>
              <a:rPr lang="es-ES" sz="1200" b="1" dirty="0">
                <a:solidFill>
                  <a:srgbClr val="002060"/>
                </a:solidFill>
              </a:rPr>
              <a:t>"Protocolo de Bienvenida":</a:t>
            </a:r>
            <a:r>
              <a:rPr lang="es-ES" sz="1200" dirty="0">
                <a:solidFill>
                  <a:srgbClr val="002060"/>
                </a:solidFill>
              </a:rPr>
              <a:t> Diseñar cómo la escuela debe recibir a familias nuevas (migrantes o de otras comunidades) usando sus propios códigos y símbolos.</a:t>
            </a:r>
          </a:p>
          <a:p>
            <a:r>
              <a:rPr lang="es-ES" sz="1200" b="1" dirty="0">
                <a:solidFill>
                  <a:srgbClr val="002060"/>
                </a:solidFill>
              </a:rPr>
              <a:t>"El Huerto/Espacio Territorial":</a:t>
            </a:r>
            <a:r>
              <a:rPr lang="es-ES" sz="1200" dirty="0">
                <a:solidFill>
                  <a:srgbClr val="002060"/>
                </a:solidFill>
              </a:rPr>
              <a:t> Recuperar un espacio físico de la escuela para cultivar plantas medicinales o recrear juegos tradicionales.</a:t>
            </a:r>
          </a:p>
          <a:p>
            <a:r>
              <a:rPr lang="es-ES" sz="1200" b="1" dirty="0">
                <a:solidFill>
                  <a:srgbClr val="002060"/>
                </a:solidFill>
              </a:rPr>
              <a:t>"Boletín de Saberes":</a:t>
            </a:r>
            <a:r>
              <a:rPr lang="es-ES" sz="1200" dirty="0">
                <a:solidFill>
                  <a:srgbClr val="002060"/>
                </a:solidFill>
              </a:rPr>
              <a:t> Una sección en el diario mural o WhatsApp de la escuela donde las familias compartan "saberes del mes" según la estación del año (</a:t>
            </a:r>
            <a:r>
              <a:rPr lang="es-ES" sz="1200" dirty="0" err="1">
                <a:solidFill>
                  <a:srgbClr val="002060"/>
                </a:solidFill>
              </a:rPr>
              <a:t>ej</a:t>
            </a:r>
            <a:r>
              <a:rPr lang="es-ES" sz="1200" dirty="0">
                <a:solidFill>
                  <a:srgbClr val="002060"/>
                </a:solidFill>
              </a:rPr>
              <a:t>: el solsticio, las cosechas).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2" title="Cierre PPT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54"/>
            <a:ext cx="9144000" cy="5148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505</Words>
  <Application>Microsoft Office PowerPoint</Application>
  <PresentationFormat>Presentación en pantalla (16:9)</PresentationFormat>
  <Paragraphs>38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Amasis MT Pro</vt:lpstr>
      <vt:lpstr>Aptos</vt:lpstr>
      <vt:lpstr>Arial</vt:lpstr>
      <vt:lpstr>Verdana</vt:lpstr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Ericka Castro Quesada</dc:creator>
  <cp:lastModifiedBy>Ericka Castro Quesada</cp:lastModifiedBy>
  <cp:revision>2</cp:revision>
  <dcterms:modified xsi:type="dcterms:W3CDTF">2026-04-13T21:18:56Z</dcterms:modified>
</cp:coreProperties>
</file>