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0"/>
  </p:notesMasterIdLst>
  <p:sldIdLst>
    <p:sldId id="256" r:id="rId3"/>
    <p:sldId id="268" r:id="rId4"/>
    <p:sldId id="257" r:id="rId5"/>
    <p:sldId id="258" r:id="rId6"/>
    <p:sldId id="259" r:id="rId7"/>
    <p:sldId id="260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6F033D-31AF-4FC5-A8F1-F9D75B335CC9}" v="9" dt="2026-04-13T20:56:27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d783cb6c4b_3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3d783cb6c4b_3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d783cb6c4b_3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d783cb6c4b_3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d783cb6c4b_3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3d783cb6c4b_3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d783cb6c4b_3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3d783cb6c4b_3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d783cb6c4b_3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3d783cb6c4b_3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d783cb6c4b_3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3d783cb6c4b_3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FF3B1-1B18-C6C5-B5A4-47A279507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48470D-E195-071E-C181-253F1E3B0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5E27D5-50BE-34D9-CA13-B7BB67E89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13-04-2026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D3C16B-88EE-DACC-2EB4-89B34182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2BD0A3-8484-29AF-32BF-1E358337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985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ib.mineduc.cl/videos/la-importancia-de-la-educacion-intercultura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5" title="LogoGob-2026-4.png"/>
          <p:cNvPicPr preferRelativeResize="0"/>
          <p:nvPr/>
        </p:nvPicPr>
        <p:blipFill rotWithShape="1">
          <a:blip r:embed="rId3">
            <a:alphaModFix/>
          </a:blip>
          <a:srcRect l="-3591" t="-15409" r="-3602" b="-15396"/>
          <a:stretch/>
        </p:blipFill>
        <p:spPr>
          <a:xfrm>
            <a:off x="3076500" y="3026080"/>
            <a:ext cx="2991002" cy="168399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5"/>
          <p:cNvSpPr txBox="1"/>
          <p:nvPr/>
        </p:nvSpPr>
        <p:spPr>
          <a:xfrm>
            <a:off x="2162175" y="2525416"/>
            <a:ext cx="48198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11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BAJADA DE LÁMINA</a:t>
            </a:r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5"/>
          <p:cNvSpPr txBox="1"/>
          <p:nvPr/>
        </p:nvSpPr>
        <p:spPr>
          <a:xfrm>
            <a:off x="628650" y="1831281"/>
            <a:ext cx="7886700" cy="627600"/>
          </a:xfrm>
          <a:prstGeom prst="rect">
            <a:avLst/>
          </a:prstGeom>
          <a:noFill/>
          <a:ln w="9525" cap="flat" cmpd="sng">
            <a:solidFill>
              <a:srgbClr val="2530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 algn="ctr">
              <a:lnSpc>
                <a:spcPct val="90000"/>
              </a:lnSpc>
              <a:buSzPts val="3000"/>
            </a:pPr>
            <a:r>
              <a:rPr lang="es-ES" sz="1800" dirty="0">
                <a:solidFill>
                  <a:srgbClr val="002060"/>
                </a:solidFill>
              </a:rPr>
              <a:t>Taller para estudiantes  "Protagonistas del Buen Vivir y el Diálogo entre Culturas"</a:t>
            </a:r>
            <a:endParaRPr sz="18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5"/>
          <p:cNvSpPr txBox="1"/>
          <p:nvPr/>
        </p:nvSpPr>
        <p:spPr>
          <a:xfrm>
            <a:off x="2162175" y="2525416"/>
            <a:ext cx="4819800" cy="500664"/>
          </a:xfrm>
          <a:prstGeom prst="rect">
            <a:avLst/>
          </a:prstGeom>
          <a:noFill/>
          <a:ln w="9525" cap="flat" cmpd="sng">
            <a:solidFill>
              <a:srgbClr val="2530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000" b="0" i="0" u="none" strike="noStrike" cap="none" dirty="0">
                <a:solidFill>
                  <a:srgbClr val="25306B"/>
                </a:solidFill>
                <a:latin typeface="Arial"/>
                <a:ea typeface="Arial"/>
                <a:cs typeface="Arial"/>
                <a:sym typeface="Arial"/>
              </a:rPr>
              <a:t>Erika Castro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000" dirty="0">
                <a:solidFill>
                  <a:srgbClr val="25306B"/>
                </a:solidFill>
              </a:rPr>
              <a:t> PEIB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000" b="0" i="0" u="none" strike="noStrike" cap="none" dirty="0">
                <a:solidFill>
                  <a:srgbClr val="25306B"/>
                </a:solidFill>
                <a:latin typeface="Arial"/>
                <a:ea typeface="Arial"/>
                <a:cs typeface="Arial"/>
                <a:sym typeface="Arial"/>
              </a:rPr>
              <a:t>2026 </a:t>
            </a:r>
            <a:endParaRPr sz="1000" b="0" i="0" u="none" strike="noStrike" cap="none" dirty="0">
              <a:solidFill>
                <a:srgbClr val="25306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FD68BF5-53B3-C8F3-90C5-5D2B1C3CE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41" y="617689"/>
            <a:ext cx="2714254" cy="3655561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920F6A-9105-C1AB-DDE1-56ABFC04D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1736" y="1859281"/>
            <a:ext cx="5167745" cy="2832956"/>
          </a:xfrm>
        </p:spPr>
        <p:txBody>
          <a:bodyPr anchor="t">
            <a:normAutofit/>
          </a:bodyPr>
          <a:lstStyle/>
          <a:p>
            <a:endParaRPr lang="es-ES" sz="525" dirty="0">
              <a:solidFill>
                <a:srgbClr val="FFFFFF"/>
              </a:solidFill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es-ES" sz="525" dirty="0">
              <a:solidFill>
                <a:srgbClr val="FFFFFF"/>
              </a:solidFill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es-ES" sz="1725" dirty="0">
              <a:solidFill>
                <a:srgbClr val="FFFFFF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s-ES" sz="1725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</a:p>
          <a:p>
            <a:endParaRPr lang="es-CL" sz="525" dirty="0">
              <a:solidFill>
                <a:srgbClr val="FFFFFF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DBD889-7D1C-FA8E-9AD1-EB78B6302DC0}"/>
              </a:ext>
            </a:extLst>
          </p:cNvPr>
          <p:cNvSpPr txBox="1"/>
          <p:nvPr/>
        </p:nvSpPr>
        <p:spPr>
          <a:xfrm>
            <a:off x="4333263" y="819394"/>
            <a:ext cx="31977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  <a:latin typeface="Aptos" panose="020B0004020202020204" pitchFamily="34" charset="0"/>
              </a:rPr>
              <a:t>Video construyendo comunidad  educativa intercultural 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E115962-E36E-3079-2DF3-658455A144C1}"/>
              </a:ext>
            </a:extLst>
          </p:cNvPr>
          <p:cNvSpPr txBox="1"/>
          <p:nvPr/>
        </p:nvSpPr>
        <p:spPr>
          <a:xfrm>
            <a:off x="4159608" y="2177366"/>
            <a:ext cx="457200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50" dirty="0">
                <a:hlinkClick r:id="rId3"/>
              </a:rPr>
              <a:t>https://peib.mineduc.cl/videos/la-importancia-de-la-educacion-intercultural/</a:t>
            </a:r>
            <a:endParaRPr lang="es-ES" sz="1050" dirty="0"/>
          </a:p>
          <a:p>
            <a:endParaRPr lang="es-ES" sz="18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24744FC-62E8-82FA-2D23-2DA45D0D6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20" y="4581096"/>
            <a:ext cx="1165961" cy="5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1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6"/>
          <p:cNvSpPr txBox="1"/>
          <p:nvPr/>
        </p:nvSpPr>
        <p:spPr>
          <a:xfrm>
            <a:off x="2800847" y="1858438"/>
            <a:ext cx="5466300" cy="26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1" name="Google Shape;111;p26"/>
          <p:cNvSpPr txBox="1"/>
          <p:nvPr/>
        </p:nvSpPr>
        <p:spPr>
          <a:xfrm>
            <a:off x="628657" y="983769"/>
            <a:ext cx="7886700" cy="1821775"/>
          </a:xfrm>
          <a:prstGeom prst="rect">
            <a:avLst/>
          </a:prstGeom>
          <a:noFill/>
          <a:ln w="9525" cap="flat" cmpd="sng">
            <a:solidFill>
              <a:srgbClr val="2530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>
              <a:lnSpc>
                <a:spcPct val="90000"/>
              </a:lnSpc>
              <a:buSzPts val="2100"/>
            </a:pPr>
            <a:r>
              <a:rPr lang="es-ES" sz="1800" dirty="0">
                <a:solidFill>
                  <a:srgbClr val="002060"/>
                </a:solidFill>
              </a:rPr>
              <a:t>Objetivo </a:t>
            </a:r>
          </a:p>
          <a:p>
            <a:pPr lvl="0">
              <a:lnSpc>
                <a:spcPct val="90000"/>
              </a:lnSpc>
              <a:buSzPts val="2100"/>
            </a:pPr>
            <a:endParaRPr lang="es-ES" sz="1800" dirty="0">
              <a:solidFill>
                <a:srgbClr val="002060"/>
              </a:solidFill>
            </a:endParaRPr>
          </a:p>
          <a:p>
            <a:pPr lvl="0">
              <a:lnSpc>
                <a:spcPct val="90000"/>
              </a:lnSpc>
              <a:buSzPts val="2100"/>
            </a:pPr>
            <a:endParaRPr lang="es-ES" sz="1800" dirty="0">
              <a:solidFill>
                <a:srgbClr val="002060"/>
              </a:solidFill>
            </a:endParaRPr>
          </a:p>
          <a:p>
            <a:pPr lvl="0">
              <a:lnSpc>
                <a:spcPct val="90000"/>
              </a:lnSpc>
              <a:buSzPts val="2100"/>
            </a:pPr>
            <a:r>
              <a:rPr lang="es-ES" sz="1800" dirty="0">
                <a:solidFill>
                  <a:srgbClr val="002060"/>
                </a:solidFill>
              </a:rPr>
              <a:t>Empoderar a los estudiantes para que diseñen y lideren proyectos que transformen su escuela en un espacio de encuentro intercultural, promoviendo el pensamiento crítico y la valoración de la diversidad.</a:t>
            </a:r>
            <a:endParaRPr sz="18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7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7"/>
          <p:cNvSpPr txBox="1"/>
          <p:nvPr/>
        </p:nvSpPr>
        <p:spPr>
          <a:xfrm>
            <a:off x="3402404" y="1947863"/>
            <a:ext cx="5156700" cy="20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81"/>
              </a:buClr>
              <a:buSzPts val="1500"/>
              <a:buFont typeface="Arial"/>
              <a:buNone/>
            </a:pPr>
            <a:endParaRPr lang="es-ES" sz="1100" b="0" i="0" u="none" strike="noStrike" cap="none" dirty="0">
              <a:solidFill>
                <a:srgbClr val="25306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81"/>
              </a:buClr>
              <a:buSzPts val="1500"/>
              <a:buFont typeface="Arial"/>
              <a:buNone/>
            </a:pPr>
            <a:endParaRPr lang="es-ES" sz="1100" dirty="0">
              <a:solidFill>
                <a:srgbClr val="25306B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81"/>
              </a:buClr>
              <a:buSzPts val="1500"/>
              <a:buFont typeface="Arial"/>
              <a:buNone/>
            </a:pPr>
            <a:r>
              <a:rPr lang="es-ES" b="0" i="0" u="none" strike="noStrike" cap="none" dirty="0">
                <a:solidFill>
                  <a:srgbClr val="25306B"/>
                </a:solidFill>
                <a:latin typeface="Arial"/>
                <a:ea typeface="Arial"/>
                <a:cs typeface="Arial"/>
                <a:sym typeface="Arial"/>
              </a:rPr>
              <a:t>Actividad: Estaciones rotativas con:  música,  juegos tradicionales y relatos ancestrales, tejar o cestería,  hierbas medicinales.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81"/>
              </a:buClr>
              <a:buSzPts val="1500"/>
              <a:buFont typeface="Arial"/>
              <a:buNone/>
            </a:pPr>
            <a:endParaRPr lang="es-ES" b="0" i="0" u="none" strike="noStrike" cap="none" dirty="0">
              <a:solidFill>
                <a:srgbClr val="25306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81"/>
              </a:buClr>
              <a:buSzPts val="1500"/>
              <a:buFont typeface="Arial"/>
              <a:buNone/>
            </a:pPr>
            <a:r>
              <a:rPr lang="es-ES" b="0" i="0" u="none" strike="noStrike" cap="none" dirty="0">
                <a:solidFill>
                  <a:srgbClr val="25306B"/>
                </a:solidFill>
                <a:latin typeface="Arial"/>
                <a:ea typeface="Arial"/>
                <a:cs typeface="Arial"/>
                <a:sym typeface="Arial"/>
              </a:rPr>
              <a:t>Reflexión: ¿Qué elementos de los que vi hoy están presentes en mi familia o en mi territorio cercano?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81"/>
              </a:buClr>
              <a:buSzPts val="1500"/>
              <a:buFont typeface="Arial"/>
              <a:buNone/>
            </a:pPr>
            <a:endParaRPr lang="es-ES" dirty="0">
              <a:solidFill>
                <a:srgbClr val="25306B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81"/>
              </a:buClr>
              <a:buSzPts val="1500"/>
              <a:buFont typeface="Arial"/>
              <a:buNone/>
            </a:pPr>
            <a:r>
              <a:rPr lang="es-ES" b="0" i="0" u="none" strike="noStrike" cap="none" dirty="0">
                <a:solidFill>
                  <a:srgbClr val="25306B"/>
                </a:solidFill>
                <a:latin typeface="Arial"/>
                <a:ea typeface="Arial"/>
                <a:cs typeface="Arial"/>
                <a:sym typeface="Arial"/>
              </a:rPr>
              <a:t>Ejercicio: La importancia de los conocimientos ancestrales en la ciencia y tecnología contemporánea.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81"/>
              </a:buClr>
              <a:buSzPts val="1500"/>
              <a:buFont typeface="Arial"/>
              <a:buNone/>
            </a:pPr>
            <a:endParaRPr lang="es-ES" sz="1100" b="0" i="0" u="none" strike="noStrike" cap="none" dirty="0">
              <a:solidFill>
                <a:srgbClr val="25306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81"/>
              </a:buClr>
              <a:buSzPts val="1500"/>
              <a:buFont typeface="Arial"/>
              <a:buNone/>
            </a:pPr>
            <a:endParaRPr lang="es-ES" sz="1100" b="0" i="0" u="none" strike="noStrike" cap="none" dirty="0">
              <a:solidFill>
                <a:srgbClr val="2530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27"/>
          <p:cNvPicPr preferRelativeResize="0"/>
          <p:nvPr/>
        </p:nvPicPr>
        <p:blipFill rotWithShape="1">
          <a:blip r:embed="rId4">
            <a:alphaModFix/>
          </a:blip>
          <a:srcRect r="11166"/>
          <a:stretch/>
        </p:blipFill>
        <p:spPr>
          <a:xfrm>
            <a:off x="681826" y="1947863"/>
            <a:ext cx="2559106" cy="192047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7"/>
          <p:cNvSpPr txBox="1"/>
          <p:nvPr/>
        </p:nvSpPr>
        <p:spPr>
          <a:xfrm>
            <a:off x="461114" y="886959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r>
              <a:rPr lang="es-ES" sz="1100" b="1" dirty="0">
                <a:solidFill>
                  <a:srgbClr val="002060"/>
                </a:solidFill>
              </a:rPr>
              <a:t>Módulo 1: El Despertar de los Sentidos (Experiencial)</a:t>
            </a:r>
          </a:p>
          <a:p>
            <a:r>
              <a:rPr lang="es-ES" sz="1100" b="1" dirty="0">
                <a:solidFill>
                  <a:srgbClr val="002060"/>
                </a:solidFill>
              </a:rPr>
              <a:t>Dinámica: "La Feria de los Saberes”</a:t>
            </a:r>
            <a:endParaRPr lang="es-ES" sz="11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8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8"/>
          <p:cNvSpPr txBox="1"/>
          <p:nvPr/>
        </p:nvSpPr>
        <p:spPr>
          <a:xfrm>
            <a:off x="429811" y="1371970"/>
            <a:ext cx="4796047" cy="3006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es-ES" sz="1200" b="1" dirty="0">
                <a:solidFill>
                  <a:srgbClr val="002060"/>
                </a:solidFill>
              </a:rPr>
              <a:t>Dinámica: "El Árbol de las Jerarquías vs. El Círculo del Diálogo“</a:t>
            </a:r>
          </a:p>
          <a:p>
            <a:endParaRPr lang="es-ES" sz="1200" dirty="0">
              <a:solidFill>
                <a:srgbClr val="002060"/>
              </a:solidFill>
            </a:endParaRPr>
          </a:p>
          <a:p>
            <a:r>
              <a:rPr lang="es-ES" sz="1200" b="1" dirty="0">
                <a:solidFill>
                  <a:srgbClr val="002060"/>
                </a:solidFill>
              </a:rPr>
              <a:t>Análisis:</a:t>
            </a:r>
            <a:r>
              <a:rPr lang="es-ES" sz="1200" dirty="0">
                <a:solidFill>
                  <a:srgbClr val="002060"/>
                </a:solidFill>
              </a:rPr>
              <a:t> En grupos, los/as estudiantes analizan situaciones cotidianas de desigualdad o "arbitrariedades del conocimiento"</a:t>
            </a:r>
          </a:p>
          <a:p>
            <a:endParaRPr lang="es-ES" sz="1200" b="1" dirty="0">
              <a:solidFill>
                <a:srgbClr val="002060"/>
              </a:solidFill>
            </a:endParaRPr>
          </a:p>
          <a:p>
            <a:r>
              <a:rPr lang="es-ES" sz="1200" b="1" dirty="0">
                <a:solidFill>
                  <a:srgbClr val="002060"/>
                </a:solidFill>
              </a:rPr>
              <a:t>Preguntas de reflexión:</a:t>
            </a:r>
          </a:p>
          <a:p>
            <a:endParaRPr lang="es-ES" sz="1200" dirty="0">
              <a:solidFill>
                <a:srgbClr val="002060"/>
              </a:solidFill>
            </a:endParaRPr>
          </a:p>
          <a:p>
            <a:pPr lvl="1"/>
            <a:r>
              <a:rPr lang="es-ES" sz="1200" dirty="0">
                <a:solidFill>
                  <a:srgbClr val="002060"/>
                </a:solidFill>
              </a:rPr>
              <a:t>¿Qué siento y cómo actúo cuando escucho una lengua indígena?</a:t>
            </a:r>
          </a:p>
          <a:p>
            <a:pPr lvl="1"/>
            <a:r>
              <a:rPr lang="es-ES" sz="1200" dirty="0">
                <a:solidFill>
                  <a:srgbClr val="002060"/>
                </a:solidFill>
              </a:rPr>
              <a:t>¿Por qué crees que el idioma inglés se valora mas que una lengua indígena?  </a:t>
            </a:r>
          </a:p>
          <a:p>
            <a:endParaRPr lang="es-ES" sz="1200" b="1" dirty="0">
              <a:solidFill>
                <a:srgbClr val="002060"/>
              </a:solidFill>
            </a:endParaRPr>
          </a:p>
          <a:p>
            <a:r>
              <a:rPr lang="es-ES" sz="1200" b="1" dirty="0">
                <a:solidFill>
                  <a:srgbClr val="002060"/>
                </a:solidFill>
              </a:rPr>
              <a:t>Desafío: </a:t>
            </a:r>
            <a:r>
              <a:rPr lang="es-ES" sz="1200" dirty="0">
                <a:solidFill>
                  <a:srgbClr val="002060"/>
                </a:solidFill>
              </a:rPr>
              <a:t>Acercar la lengua de nuestro territorio a los espacios escolares, para ello, se pueden hacer una actividad para elaborar letreros bilingües  ( lengua indígena –español) en el patio, comedor , baños , salas, biblioteca etc. </a:t>
            </a:r>
          </a:p>
        </p:txBody>
      </p:sp>
      <p:pic>
        <p:nvPicPr>
          <p:cNvPr id="126" name="Google Shape;126;p28"/>
          <p:cNvPicPr preferRelativeResize="0"/>
          <p:nvPr/>
        </p:nvPicPr>
        <p:blipFill rotWithShape="1">
          <a:blip r:embed="rId4">
            <a:alphaModFix/>
          </a:blip>
          <a:srcRect l="29529" r="23782"/>
          <a:stretch/>
        </p:blipFill>
        <p:spPr>
          <a:xfrm>
            <a:off x="5830575" y="249050"/>
            <a:ext cx="3178250" cy="4538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8"/>
          <p:cNvSpPr txBox="1"/>
          <p:nvPr/>
        </p:nvSpPr>
        <p:spPr>
          <a:xfrm>
            <a:off x="628657" y="983770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>
              <a:lnSpc>
                <a:spcPct val="90000"/>
              </a:lnSpc>
              <a:buSzPts val="2100"/>
            </a:pPr>
            <a:r>
              <a:rPr lang="es-ES" sz="1100" b="1" dirty="0">
                <a:solidFill>
                  <a:srgbClr val="002060"/>
                </a:solidFill>
              </a:rPr>
              <a:t>Módulo 2: Ciudadanía Intercultural y Pensamiento Crítico</a:t>
            </a:r>
            <a:endParaRPr sz="11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9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9"/>
          <p:cNvSpPr txBox="1"/>
          <p:nvPr/>
        </p:nvSpPr>
        <p:spPr>
          <a:xfrm>
            <a:off x="753348" y="900643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>
              <a:lnSpc>
                <a:spcPct val="90000"/>
              </a:lnSpc>
              <a:buSzPts val="2100"/>
            </a:pPr>
            <a:r>
              <a:rPr lang="es-ES" sz="1100" b="1" dirty="0">
                <a:solidFill>
                  <a:srgbClr val="002060"/>
                </a:solidFill>
              </a:rPr>
              <a:t>Módulo 3: Laboratorio de Proyectos (</a:t>
            </a:r>
            <a:r>
              <a:rPr lang="es-ES" sz="1100" b="1" dirty="0" err="1">
                <a:solidFill>
                  <a:srgbClr val="002060"/>
                </a:solidFill>
              </a:rPr>
              <a:t>Co-creación</a:t>
            </a:r>
            <a:r>
              <a:rPr lang="es-ES" sz="1100" b="1" dirty="0">
                <a:solidFill>
                  <a:srgbClr val="002060"/>
                </a:solidFill>
              </a:rPr>
              <a:t>)</a:t>
            </a:r>
            <a:endParaRPr sz="11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9"/>
          <p:cNvSpPr txBox="1"/>
          <p:nvPr/>
        </p:nvSpPr>
        <p:spPr>
          <a:xfrm>
            <a:off x="838200" y="1551709"/>
            <a:ext cx="6400800" cy="281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es-ES" sz="1200" dirty="0">
                <a:solidFill>
                  <a:srgbClr val="002060"/>
                </a:solidFill>
              </a:rPr>
              <a:t>Los estudiantes se agrupan por intereses para diseñar un </a:t>
            </a:r>
            <a:r>
              <a:rPr lang="es-ES" sz="1200" b="1" dirty="0">
                <a:solidFill>
                  <a:srgbClr val="002060"/>
                </a:solidFill>
              </a:rPr>
              <a:t>Proyecto Intercultural Estudiantil</a:t>
            </a:r>
            <a:r>
              <a:rPr lang="es-ES" sz="1200" dirty="0">
                <a:solidFill>
                  <a:srgbClr val="002060"/>
                </a:solidFill>
              </a:rPr>
              <a:t>. Deben elegir una de las siguientes líneas de acción sugeridas:</a:t>
            </a:r>
          </a:p>
          <a:p>
            <a:endParaRPr lang="es-ES" sz="1200" dirty="0">
              <a:solidFill>
                <a:srgbClr val="002060"/>
              </a:solidFill>
            </a:endParaRPr>
          </a:p>
          <a:p>
            <a:r>
              <a:rPr lang="es-ES" sz="1200" b="1" dirty="0">
                <a:solidFill>
                  <a:srgbClr val="002060"/>
                </a:solidFill>
              </a:rPr>
              <a:t>Línea de Patrimonio Oral:</a:t>
            </a:r>
            <a:r>
              <a:rPr lang="es-ES" sz="1200" dirty="0">
                <a:solidFill>
                  <a:srgbClr val="002060"/>
                </a:solidFill>
              </a:rPr>
              <a:t> Crear un "Banco de Relatos" de la comunidad (abuelos, familias migrantes, vecinos).</a:t>
            </a:r>
          </a:p>
          <a:p>
            <a:endParaRPr lang="es-ES" sz="1200" dirty="0">
              <a:solidFill>
                <a:srgbClr val="002060"/>
              </a:solidFill>
            </a:endParaRPr>
          </a:p>
          <a:p>
            <a:r>
              <a:rPr lang="es-ES" sz="1200" b="1" dirty="0">
                <a:solidFill>
                  <a:srgbClr val="002060"/>
                </a:solidFill>
              </a:rPr>
              <a:t>Línea de Expresión Artística:</a:t>
            </a:r>
            <a:r>
              <a:rPr lang="es-ES" sz="1200" dirty="0">
                <a:solidFill>
                  <a:srgbClr val="002060"/>
                </a:solidFill>
              </a:rPr>
              <a:t> Murales colectivos, festivales de oratoria bilingüe (English-Mapudungun) o música fusión.</a:t>
            </a:r>
          </a:p>
          <a:p>
            <a:endParaRPr lang="es-ES" sz="1200" dirty="0">
              <a:solidFill>
                <a:srgbClr val="002060"/>
              </a:solidFill>
            </a:endParaRPr>
          </a:p>
          <a:p>
            <a:r>
              <a:rPr lang="es-ES" sz="1200" b="1" dirty="0">
                <a:solidFill>
                  <a:srgbClr val="002060"/>
                </a:solidFill>
              </a:rPr>
              <a:t>Línea de Espacios de Encuentro:</a:t>
            </a:r>
            <a:r>
              <a:rPr lang="es-ES" sz="1200" dirty="0">
                <a:solidFill>
                  <a:srgbClr val="002060"/>
                </a:solidFill>
              </a:rPr>
              <a:t> Transformar un lugar de la escuela (patio, biblioteca, huerto) en un "Espacio de Diálogo Intercultural".</a:t>
            </a:r>
          </a:p>
          <a:p>
            <a:endParaRPr lang="es-ES" sz="1200" dirty="0">
              <a:solidFill>
                <a:srgbClr val="002060"/>
              </a:solidFill>
            </a:endParaRPr>
          </a:p>
          <a:p>
            <a:r>
              <a:rPr lang="es-ES" sz="1200" b="1" dirty="0">
                <a:solidFill>
                  <a:srgbClr val="002060"/>
                </a:solidFill>
              </a:rPr>
              <a:t>Línea de Comunicación:</a:t>
            </a:r>
            <a:r>
              <a:rPr lang="es-ES" sz="1200" dirty="0">
                <a:solidFill>
                  <a:srgbClr val="002060"/>
                </a:solidFill>
              </a:rPr>
              <a:t> Crear un podcast o revista digital sobre el impacto de la asignatura de lengua y cultura desde su propia visión.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2" title="Cierre PPT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54"/>
            <a:ext cx="9144000" cy="5148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396</Words>
  <Application>Microsoft Office PowerPoint</Application>
  <PresentationFormat>Presentación en pantalla (16:9)</PresentationFormat>
  <Paragraphs>45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Amasis MT Pro</vt:lpstr>
      <vt:lpstr>Aptos</vt:lpstr>
      <vt:lpstr>Arial</vt:lpstr>
      <vt:lpstr>Verdana</vt:lpstr>
      <vt:lpstr>Simple Light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Ericka Castro Quesada</dc:creator>
  <cp:lastModifiedBy>Ericka Castro Quesada</cp:lastModifiedBy>
  <cp:revision>2</cp:revision>
  <dcterms:modified xsi:type="dcterms:W3CDTF">2026-04-13T20:59:04Z</dcterms:modified>
</cp:coreProperties>
</file>