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12"/>
  </p:notesMasterIdLst>
  <p:sldIdLst>
    <p:sldId id="256" r:id="rId3"/>
    <p:sldId id="268" r:id="rId4"/>
    <p:sldId id="257" r:id="rId5"/>
    <p:sldId id="258" r:id="rId6"/>
    <p:sldId id="259" r:id="rId7"/>
    <p:sldId id="260" r:id="rId8"/>
    <p:sldId id="269" r:id="rId9"/>
    <p:sldId id="270" r:id="rId10"/>
    <p:sldId id="263"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9EF611-702A-477E-A3C8-F02A39775C3C}" v="16" dt="2026-06-22T21:43:34.5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802"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ka Castro Quesada" userId="150a835c-24b4-4bef-b595-689c6016aab9" providerId="ADAL" clId="{3EB8D448-6A90-4190-818C-649DD045507F}"/>
    <pc:docChg chg="custSel modSld">
      <pc:chgData name="Ericka Castro Quesada" userId="150a835c-24b4-4bef-b595-689c6016aab9" providerId="ADAL" clId="{3EB8D448-6A90-4190-818C-649DD045507F}" dt="2026-06-23T18:00:59.123" v="40" actId="20577"/>
      <pc:docMkLst>
        <pc:docMk/>
      </pc:docMkLst>
      <pc:sldChg chg="modSp mod">
        <pc:chgData name="Ericka Castro Quesada" userId="150a835c-24b4-4bef-b595-689c6016aab9" providerId="ADAL" clId="{3EB8D448-6A90-4190-818C-649DD045507F}" dt="2026-06-23T18:00:59.123" v="40" actId="20577"/>
        <pc:sldMkLst>
          <pc:docMk/>
          <pc:sldMk cId="0" sldId="256"/>
        </pc:sldMkLst>
        <pc:spChg chg="mod">
          <ac:chgData name="Ericka Castro Quesada" userId="150a835c-24b4-4bef-b595-689c6016aab9" providerId="ADAL" clId="{3EB8D448-6A90-4190-818C-649DD045507F}" dt="2026-06-23T17:54:01.804" v="1" actId="20577"/>
          <ac:spMkLst>
            <pc:docMk/>
            <pc:sldMk cId="0" sldId="256"/>
            <ac:spMk id="102" creationId="{00000000-0000-0000-0000-000000000000}"/>
          </ac:spMkLst>
        </pc:spChg>
        <pc:spChg chg="mod">
          <ac:chgData name="Ericka Castro Quesada" userId="150a835c-24b4-4bef-b595-689c6016aab9" providerId="ADAL" clId="{3EB8D448-6A90-4190-818C-649DD045507F}" dt="2026-06-23T18:00:59.123" v="40" actId="20577"/>
          <ac:spMkLst>
            <pc:docMk/>
            <pc:sldMk cId="0" sldId="256"/>
            <ac:spMk id="103" creationId="{00000000-0000-0000-0000-000000000000}"/>
          </ac:spMkLst>
        </pc:spChg>
      </pc:sldChg>
      <pc:sldChg chg="modSp mod">
        <pc:chgData name="Ericka Castro Quesada" userId="150a835c-24b4-4bef-b595-689c6016aab9" providerId="ADAL" clId="{3EB8D448-6A90-4190-818C-649DD045507F}" dt="2026-06-23T17:54:34.605" v="11" actId="20577"/>
        <pc:sldMkLst>
          <pc:docMk/>
          <pc:sldMk cId="0" sldId="257"/>
        </pc:sldMkLst>
        <pc:spChg chg="mod">
          <ac:chgData name="Ericka Castro Quesada" userId="150a835c-24b4-4bef-b595-689c6016aab9" providerId="ADAL" clId="{3EB8D448-6A90-4190-818C-649DD045507F}" dt="2026-06-23T17:54:34.605" v="11" actId="20577"/>
          <ac:spMkLst>
            <pc:docMk/>
            <pc:sldMk cId="0" sldId="257"/>
            <ac:spMk id="111" creationId="{00000000-0000-0000-0000-000000000000}"/>
          </ac:spMkLst>
        </pc:spChg>
      </pc:sldChg>
      <pc:sldChg chg="modSp mod">
        <pc:chgData name="Ericka Castro Quesada" userId="150a835c-24b4-4bef-b595-689c6016aab9" providerId="ADAL" clId="{3EB8D448-6A90-4190-818C-649DD045507F}" dt="2026-06-23T17:55:24.281" v="13" actId="6549"/>
        <pc:sldMkLst>
          <pc:docMk/>
          <pc:sldMk cId="0" sldId="259"/>
        </pc:sldMkLst>
        <pc:spChg chg="mod">
          <ac:chgData name="Ericka Castro Quesada" userId="150a835c-24b4-4bef-b595-689c6016aab9" providerId="ADAL" clId="{3EB8D448-6A90-4190-818C-649DD045507F}" dt="2026-06-23T17:55:24.281" v="13" actId="6549"/>
          <ac:spMkLst>
            <pc:docMk/>
            <pc:sldMk cId="0" sldId="259"/>
            <ac:spMk id="125" creationId="{00000000-0000-0000-0000-000000000000}"/>
          </ac:spMkLst>
        </pc:spChg>
      </pc:sldChg>
      <pc:sldChg chg="modSp mod">
        <pc:chgData name="Ericka Castro Quesada" userId="150a835c-24b4-4bef-b595-689c6016aab9" providerId="ADAL" clId="{3EB8D448-6A90-4190-818C-649DD045507F}" dt="2026-06-23T17:56:13.340" v="14" actId="123"/>
        <pc:sldMkLst>
          <pc:docMk/>
          <pc:sldMk cId="0" sldId="260"/>
        </pc:sldMkLst>
        <pc:spChg chg="mod">
          <ac:chgData name="Ericka Castro Quesada" userId="150a835c-24b4-4bef-b595-689c6016aab9" providerId="ADAL" clId="{3EB8D448-6A90-4190-818C-649DD045507F}" dt="2026-06-23T17:56:13.340" v="14" actId="123"/>
          <ac:spMkLst>
            <pc:docMk/>
            <pc:sldMk cId="0" sldId="260"/>
            <ac:spMk id="134" creationId="{00000000-0000-0000-0000-000000000000}"/>
          </ac:spMkLst>
        </pc:spChg>
      </pc:sldChg>
      <pc:sldChg chg="modSp mod">
        <pc:chgData name="Ericka Castro Quesada" userId="150a835c-24b4-4bef-b595-689c6016aab9" providerId="ADAL" clId="{3EB8D448-6A90-4190-818C-649DD045507F}" dt="2026-06-23T17:56:34.774" v="23" actId="20577"/>
        <pc:sldMkLst>
          <pc:docMk/>
          <pc:sldMk cId="4128206408" sldId="269"/>
        </pc:sldMkLst>
        <pc:spChg chg="mod">
          <ac:chgData name="Ericka Castro Quesada" userId="150a835c-24b4-4bef-b595-689c6016aab9" providerId="ADAL" clId="{3EB8D448-6A90-4190-818C-649DD045507F}" dt="2026-06-23T17:56:34.774" v="23" actId="20577"/>
          <ac:spMkLst>
            <pc:docMk/>
            <pc:sldMk cId="4128206408" sldId="269"/>
            <ac:spMk id="134" creationId="{454C7AB5-7026-FBBC-A3DF-BED8EF1E841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d783cb6c4b_3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3d783cb6c4b_3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d783cb6c4b_3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g3d783cb6c4b_3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d783cb6c4b_3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g3d783cb6c4b_3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d783cb6c4b_3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g3d783cb6c4b_3_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d783cb6c4b_3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3d783cb6c4b_3_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a:extLst>
            <a:ext uri="{FF2B5EF4-FFF2-40B4-BE49-F238E27FC236}">
              <a16:creationId xmlns:a16="http://schemas.microsoft.com/office/drawing/2014/main" id="{868BF4AB-F2E6-EBC5-35A0-B3D5B06F2DCF}"/>
            </a:ext>
          </a:extLst>
        </p:cNvPr>
        <p:cNvGrpSpPr/>
        <p:nvPr/>
      </p:nvGrpSpPr>
      <p:grpSpPr>
        <a:xfrm>
          <a:off x="0" y="0"/>
          <a:ext cx="0" cy="0"/>
          <a:chOff x="0" y="0"/>
          <a:chExt cx="0" cy="0"/>
        </a:xfrm>
      </p:grpSpPr>
      <p:sp>
        <p:nvSpPr>
          <p:cNvPr id="129" name="Google Shape;129;g3d783cb6c4b_3_75:notes">
            <a:extLst>
              <a:ext uri="{FF2B5EF4-FFF2-40B4-BE49-F238E27FC236}">
                <a16:creationId xmlns:a16="http://schemas.microsoft.com/office/drawing/2014/main" id="{7A26A263-5057-17D6-0A0E-A9AF0284184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3d783cb6c4b_3_75:notes">
            <a:extLst>
              <a:ext uri="{FF2B5EF4-FFF2-40B4-BE49-F238E27FC236}">
                <a16:creationId xmlns:a16="http://schemas.microsoft.com/office/drawing/2014/main" id="{0FBEA7B2-F1F3-84D3-EAC5-8F3252182E6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37495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a:extLst>
            <a:ext uri="{FF2B5EF4-FFF2-40B4-BE49-F238E27FC236}">
              <a16:creationId xmlns:a16="http://schemas.microsoft.com/office/drawing/2014/main" id="{3E6B4C41-402C-D893-C0C4-A7654B0DB735}"/>
            </a:ext>
          </a:extLst>
        </p:cNvPr>
        <p:cNvGrpSpPr/>
        <p:nvPr/>
      </p:nvGrpSpPr>
      <p:grpSpPr>
        <a:xfrm>
          <a:off x="0" y="0"/>
          <a:ext cx="0" cy="0"/>
          <a:chOff x="0" y="0"/>
          <a:chExt cx="0" cy="0"/>
        </a:xfrm>
      </p:grpSpPr>
      <p:sp>
        <p:nvSpPr>
          <p:cNvPr id="129" name="Google Shape;129;g3d783cb6c4b_3_75:notes">
            <a:extLst>
              <a:ext uri="{FF2B5EF4-FFF2-40B4-BE49-F238E27FC236}">
                <a16:creationId xmlns:a16="http://schemas.microsoft.com/office/drawing/2014/main" id="{608153C2-34C5-C7F3-38FD-DE78C895D5E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3d783cb6c4b_3_75:notes">
            <a:extLst>
              <a:ext uri="{FF2B5EF4-FFF2-40B4-BE49-F238E27FC236}">
                <a16:creationId xmlns:a16="http://schemas.microsoft.com/office/drawing/2014/main" id="{C2AC33D6-44B6-C51E-96AE-A6CCCB552A3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83100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d783cb6c4b_3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3d783cb6c4b_3_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0" name="Google Shape;60;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61" name="Google Shape;61;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4" name="Google Shape;64;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68" name="Google Shape;68;p1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69" name="Google Shape;69;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2" name="Google Shape;72;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75" name="Google Shape;75;p1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76" name="Google Shape;76;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79" name="Google Shape;79;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2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83" name="Google Shape;83;p2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4" name="Google Shape;84;p2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85" name="Google Shape;85;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1" name="Google Shape;91;p2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92" name="Google Shape;92;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4FF3B1-1B18-C6C5-B5A4-47A2795071A7}"/>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5F48470D-E195-071E-C181-253F1E3B01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0D5E27D5-50BE-34D9-CA13-B7BB67E89197}"/>
              </a:ext>
            </a:extLst>
          </p:cNvPr>
          <p:cNvSpPr>
            <a:spLocks noGrp="1"/>
          </p:cNvSpPr>
          <p:nvPr>
            <p:ph type="dt" sz="half" idx="10"/>
          </p:nvPr>
        </p:nvSpPr>
        <p:spPr/>
        <p:txBody>
          <a:bodyPr/>
          <a:lstStyle/>
          <a:p>
            <a:fld id="{D2FB5F05-C0D2-460B-88F9-3FB3BCF16740}" type="datetimeFigureOut">
              <a:rPr lang="es-CL" smtClean="0"/>
              <a:t>23-06-2026</a:t>
            </a:fld>
            <a:endParaRPr lang="es-CL"/>
          </a:p>
        </p:txBody>
      </p:sp>
      <p:sp>
        <p:nvSpPr>
          <p:cNvPr id="5" name="Marcador de pie de página 4">
            <a:extLst>
              <a:ext uri="{FF2B5EF4-FFF2-40B4-BE49-F238E27FC236}">
                <a16:creationId xmlns:a16="http://schemas.microsoft.com/office/drawing/2014/main" id="{8CD3C16B-88EE-DACC-2EB4-89B34182C4C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FB2BD0A3-8484-29AF-32BF-1E35833712D4}"/>
              </a:ext>
            </a:extLst>
          </p:cNvPr>
          <p:cNvSpPr>
            <a:spLocks noGrp="1"/>
          </p:cNvSpPr>
          <p:nvPr>
            <p:ph type="sldNum" sz="quarter" idx="12"/>
          </p:nvPr>
        </p:nvSpPr>
        <p:spPr/>
        <p:txBody>
          <a:bodyPr/>
          <a:lstStyle/>
          <a:p>
            <a:fld id="{8C050350-AA67-45FD-9A79-85EF543390F1}" type="slidenum">
              <a:rPr lang="es-CL" smtClean="0"/>
              <a:t>‹Nº›</a:t>
            </a:fld>
            <a:endParaRPr lang="es-CL"/>
          </a:p>
        </p:txBody>
      </p:sp>
    </p:spTree>
    <p:extLst>
      <p:ext uri="{BB962C8B-B14F-4D97-AF65-F5344CB8AC3E}">
        <p14:creationId xmlns:p14="http://schemas.microsoft.com/office/powerpoint/2010/main" val="1059852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peib.mineduc.cl/videos/la-importancia-de-la-educacion-intercultural/" TargetMode="External"/><Relationship Id="rId2" Type="http://schemas.openxmlformats.org/officeDocument/2006/relationships/image" Target="../media/image2.png"/><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100" name="Google Shape;100;p25" title="LogoGob-2026-4.png"/>
          <p:cNvPicPr preferRelativeResize="0"/>
          <p:nvPr/>
        </p:nvPicPr>
        <p:blipFill rotWithShape="1">
          <a:blip r:embed="rId3">
            <a:alphaModFix/>
          </a:blip>
          <a:srcRect l="-3591" t="-15409" r="-3602" b="-15396"/>
          <a:stretch/>
        </p:blipFill>
        <p:spPr>
          <a:xfrm>
            <a:off x="3076500" y="3026080"/>
            <a:ext cx="2991002" cy="1683995"/>
          </a:xfrm>
          <a:prstGeom prst="rect">
            <a:avLst/>
          </a:prstGeom>
          <a:noFill/>
          <a:ln>
            <a:noFill/>
          </a:ln>
        </p:spPr>
      </p:pic>
      <p:sp>
        <p:nvSpPr>
          <p:cNvPr id="101" name="Google Shape;101;p25"/>
          <p:cNvSpPr txBox="1"/>
          <p:nvPr/>
        </p:nvSpPr>
        <p:spPr>
          <a:xfrm>
            <a:off x="2162175" y="2525416"/>
            <a:ext cx="4819800" cy="259500"/>
          </a:xfrm>
          <a:prstGeom prst="rect">
            <a:avLst/>
          </a:prstGeom>
          <a:noFill/>
          <a:ln>
            <a:noFill/>
          </a:ln>
        </p:spPr>
        <p:txBody>
          <a:bodyPr spcFirstLastPara="1" wrap="square" lIns="68575" tIns="34275" rIns="68575" bIns="34275" anchor="t" anchorCtr="0">
            <a:normAutofit/>
          </a:bodyPr>
          <a:lstStyle/>
          <a:p>
            <a:pPr marL="0" marR="0" lvl="0" indent="0" algn="ctr" rtl="0">
              <a:lnSpc>
                <a:spcPct val="90000"/>
              </a:lnSpc>
              <a:spcBef>
                <a:spcPts val="0"/>
              </a:spcBef>
              <a:spcAft>
                <a:spcPts val="0"/>
              </a:spcAft>
              <a:buClr>
                <a:srgbClr val="000000"/>
              </a:buClr>
              <a:buSzPts val="1100"/>
              <a:buFont typeface="Arial"/>
              <a:buNone/>
            </a:pPr>
            <a:r>
              <a:rPr lang="es-419" sz="1100" b="0" i="0" u="none" strike="noStrike" cap="none">
                <a:solidFill>
                  <a:srgbClr val="FFFFFF"/>
                </a:solidFill>
                <a:latin typeface="Verdana"/>
                <a:ea typeface="Verdana"/>
                <a:cs typeface="Verdana"/>
                <a:sym typeface="Verdana"/>
              </a:rPr>
              <a:t>BAJADA DE LÁMINA</a:t>
            </a:r>
            <a:endParaRPr sz="1100" b="0" i="0" u="none" strike="noStrike" cap="none">
              <a:solidFill>
                <a:srgbClr val="595959"/>
              </a:solidFill>
              <a:latin typeface="Arial"/>
              <a:ea typeface="Arial"/>
              <a:cs typeface="Arial"/>
              <a:sym typeface="Arial"/>
            </a:endParaRPr>
          </a:p>
        </p:txBody>
      </p:sp>
      <p:sp>
        <p:nvSpPr>
          <p:cNvPr id="102" name="Google Shape;102;p25"/>
          <p:cNvSpPr txBox="1"/>
          <p:nvPr/>
        </p:nvSpPr>
        <p:spPr>
          <a:xfrm>
            <a:off x="628650" y="1831281"/>
            <a:ext cx="7886700" cy="627600"/>
          </a:xfrm>
          <a:prstGeom prst="rect">
            <a:avLst/>
          </a:prstGeom>
          <a:noFill/>
          <a:ln w="9525" cap="flat" cmpd="sng">
            <a:solidFill>
              <a:srgbClr val="25306B"/>
            </a:solidFill>
            <a:prstDash val="solid"/>
            <a:round/>
            <a:headEnd type="none" w="sm" len="sm"/>
            <a:tailEnd type="none" w="sm" len="sm"/>
          </a:ln>
        </p:spPr>
        <p:txBody>
          <a:bodyPr spcFirstLastPara="1" wrap="square" lIns="68575" tIns="34275" rIns="68575" bIns="34275" anchor="t" anchorCtr="0">
            <a:normAutofit/>
          </a:bodyPr>
          <a:lstStyle/>
          <a:p>
            <a:pPr lvl="0" algn="ctr">
              <a:lnSpc>
                <a:spcPct val="90000"/>
              </a:lnSpc>
              <a:buSzPts val="3000"/>
            </a:pPr>
            <a:r>
              <a:rPr lang="es-ES" sz="1800" dirty="0">
                <a:solidFill>
                  <a:srgbClr val="002060"/>
                </a:solidFill>
              </a:rPr>
              <a:t>Taller Nuestro PEI Intercultural </a:t>
            </a:r>
            <a:endParaRPr sz="1800" b="0" i="0" u="none" strike="noStrike" cap="none" dirty="0">
              <a:solidFill>
                <a:srgbClr val="002060"/>
              </a:solidFill>
              <a:latin typeface="Arial"/>
              <a:ea typeface="Arial"/>
              <a:cs typeface="Arial"/>
              <a:sym typeface="Arial"/>
            </a:endParaRPr>
          </a:p>
        </p:txBody>
      </p:sp>
      <p:sp>
        <p:nvSpPr>
          <p:cNvPr id="103" name="Google Shape;103;p25"/>
          <p:cNvSpPr txBox="1"/>
          <p:nvPr/>
        </p:nvSpPr>
        <p:spPr>
          <a:xfrm>
            <a:off x="2162175" y="2525416"/>
            <a:ext cx="4819800" cy="500664"/>
          </a:xfrm>
          <a:prstGeom prst="rect">
            <a:avLst/>
          </a:prstGeom>
          <a:noFill/>
          <a:ln w="9525" cap="flat" cmpd="sng">
            <a:solidFill>
              <a:srgbClr val="25306B"/>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lnSpc>
                <a:spcPct val="90000"/>
              </a:lnSpc>
              <a:spcBef>
                <a:spcPts val="0"/>
              </a:spcBef>
              <a:spcAft>
                <a:spcPts val="0"/>
              </a:spcAft>
              <a:buClr>
                <a:srgbClr val="000000"/>
              </a:buClr>
              <a:buSzPts val="1100"/>
              <a:buFont typeface="Arial"/>
              <a:buNone/>
            </a:pPr>
            <a:r>
              <a:rPr lang="es-ES" sz="1000" dirty="0">
                <a:solidFill>
                  <a:srgbClr val="25306B"/>
                </a:solidFill>
              </a:rPr>
              <a:t>Erika Castro </a:t>
            </a:r>
          </a:p>
          <a:p>
            <a:pPr marL="0" marR="0" lvl="0" indent="0" algn="ctr" rtl="0">
              <a:lnSpc>
                <a:spcPct val="90000"/>
              </a:lnSpc>
              <a:spcBef>
                <a:spcPts val="0"/>
              </a:spcBef>
              <a:spcAft>
                <a:spcPts val="0"/>
              </a:spcAft>
              <a:buClr>
                <a:srgbClr val="000000"/>
              </a:buClr>
              <a:buSzPts val="1100"/>
              <a:buFont typeface="Arial"/>
              <a:buNone/>
            </a:pPr>
            <a:r>
              <a:rPr lang="es-ES" sz="1000" dirty="0">
                <a:solidFill>
                  <a:srgbClr val="25306B"/>
                </a:solidFill>
              </a:rPr>
              <a:t>PEIB </a:t>
            </a:r>
          </a:p>
          <a:p>
            <a:pPr marL="0" marR="0" lvl="0" indent="0" algn="ctr" rtl="0">
              <a:lnSpc>
                <a:spcPct val="90000"/>
              </a:lnSpc>
              <a:spcBef>
                <a:spcPts val="0"/>
              </a:spcBef>
              <a:spcAft>
                <a:spcPts val="0"/>
              </a:spcAft>
              <a:buClr>
                <a:srgbClr val="000000"/>
              </a:buClr>
              <a:buSzPts val="1100"/>
              <a:buFont typeface="Arial"/>
              <a:buNone/>
            </a:pPr>
            <a:r>
              <a:rPr lang="es-ES" sz="1000" b="0" i="0" u="none" strike="noStrike" cap="none" dirty="0">
                <a:solidFill>
                  <a:srgbClr val="25306B"/>
                </a:solidFill>
                <a:latin typeface="Arial"/>
                <a:ea typeface="Arial"/>
                <a:cs typeface="Arial"/>
                <a:sym typeface="Arial"/>
              </a:rPr>
              <a:t>2026 </a:t>
            </a:r>
            <a:endParaRPr sz="1000" b="0" i="0" u="none" strike="noStrike" cap="none" dirty="0">
              <a:solidFill>
                <a:srgbClr val="25306B"/>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FD68BF5-53B3-C8F3-90C5-5D2B1C3CE567}"/>
              </a:ext>
            </a:extLst>
          </p:cNvPr>
          <p:cNvPicPr>
            <a:picLocks noChangeAspect="1"/>
          </p:cNvPicPr>
          <p:nvPr/>
        </p:nvPicPr>
        <p:blipFill>
          <a:blip r:embed="rId2"/>
          <a:stretch>
            <a:fillRect/>
          </a:stretch>
        </p:blipFill>
        <p:spPr>
          <a:xfrm>
            <a:off x="573741" y="617689"/>
            <a:ext cx="2714254" cy="3655561"/>
          </a:xfrm>
          <a:prstGeom prst="rect">
            <a:avLst/>
          </a:prstGeom>
        </p:spPr>
      </p:pic>
      <p:sp>
        <p:nvSpPr>
          <p:cNvPr id="3" name="Marcador de contenido 2">
            <a:extLst>
              <a:ext uri="{FF2B5EF4-FFF2-40B4-BE49-F238E27FC236}">
                <a16:creationId xmlns:a16="http://schemas.microsoft.com/office/drawing/2014/main" id="{45920F6A-9105-C1AB-DDE1-56ABFC04D376}"/>
              </a:ext>
            </a:extLst>
          </p:cNvPr>
          <p:cNvSpPr>
            <a:spLocks noGrp="1"/>
          </p:cNvSpPr>
          <p:nvPr>
            <p:ph idx="1"/>
          </p:nvPr>
        </p:nvSpPr>
        <p:spPr>
          <a:xfrm>
            <a:off x="3861736" y="1859281"/>
            <a:ext cx="5167745" cy="2832956"/>
          </a:xfrm>
        </p:spPr>
        <p:txBody>
          <a:bodyPr anchor="t">
            <a:normAutofit/>
          </a:bodyPr>
          <a:lstStyle/>
          <a:p>
            <a:endParaRPr lang="es-ES" sz="525" dirty="0">
              <a:solidFill>
                <a:srgbClr val="FFFFFF"/>
              </a:solidFill>
              <a:latin typeface="Amasis MT Pro" panose="02040504050005020304" pitchFamily="18" charset="0"/>
            </a:endParaRPr>
          </a:p>
          <a:p>
            <a:pPr marL="0" indent="0">
              <a:buNone/>
            </a:pPr>
            <a:endParaRPr lang="es-ES" sz="525" dirty="0">
              <a:solidFill>
                <a:srgbClr val="FFFFFF"/>
              </a:solidFill>
              <a:latin typeface="Amasis MT Pro" panose="02040504050005020304" pitchFamily="18" charset="0"/>
            </a:endParaRPr>
          </a:p>
          <a:p>
            <a:pPr marL="0" indent="0">
              <a:buNone/>
            </a:pPr>
            <a:endParaRPr lang="es-ES" sz="1725" dirty="0">
              <a:solidFill>
                <a:srgbClr val="FFFFFF"/>
              </a:solidFill>
              <a:latin typeface="Aptos" panose="020B0004020202020204" pitchFamily="34" charset="0"/>
            </a:endParaRPr>
          </a:p>
          <a:p>
            <a:pPr marL="0" indent="0">
              <a:buNone/>
            </a:pPr>
            <a:r>
              <a:rPr lang="es-ES" sz="1725" dirty="0">
                <a:solidFill>
                  <a:srgbClr val="FFFFFF"/>
                </a:solidFill>
                <a:latin typeface="Aptos" panose="020B0004020202020204" pitchFamily="34" charset="0"/>
              </a:rPr>
              <a:t> </a:t>
            </a:r>
          </a:p>
          <a:p>
            <a:endParaRPr lang="es-CL" sz="525" dirty="0">
              <a:solidFill>
                <a:srgbClr val="FFFFFF"/>
              </a:solidFill>
            </a:endParaRPr>
          </a:p>
        </p:txBody>
      </p:sp>
      <p:sp>
        <p:nvSpPr>
          <p:cNvPr id="5" name="CuadroTexto 4">
            <a:extLst>
              <a:ext uri="{FF2B5EF4-FFF2-40B4-BE49-F238E27FC236}">
                <a16:creationId xmlns:a16="http://schemas.microsoft.com/office/drawing/2014/main" id="{0DDBD889-7D1C-FA8E-9AD1-EB78B6302DC0}"/>
              </a:ext>
            </a:extLst>
          </p:cNvPr>
          <p:cNvSpPr txBox="1"/>
          <p:nvPr/>
        </p:nvSpPr>
        <p:spPr>
          <a:xfrm>
            <a:off x="4333263" y="819394"/>
            <a:ext cx="3197703" cy="1200329"/>
          </a:xfrm>
          <a:prstGeom prst="rect">
            <a:avLst/>
          </a:prstGeom>
          <a:noFill/>
        </p:spPr>
        <p:txBody>
          <a:bodyPr wrap="square">
            <a:spAutoFit/>
          </a:bodyPr>
          <a:lstStyle/>
          <a:p>
            <a:r>
              <a:rPr lang="es-CL" sz="2400" dirty="0">
                <a:solidFill>
                  <a:schemeClr val="bg1"/>
                </a:solidFill>
                <a:latin typeface="Aptos" panose="020B0004020202020204" pitchFamily="34" charset="0"/>
              </a:rPr>
              <a:t>Video construyendo comunidad  educativa intercultural </a:t>
            </a:r>
            <a:endParaRPr lang="es-CL" sz="2400" dirty="0">
              <a:solidFill>
                <a:schemeClr val="bg1"/>
              </a:solidFill>
            </a:endParaRPr>
          </a:p>
        </p:txBody>
      </p:sp>
      <p:sp>
        <p:nvSpPr>
          <p:cNvPr id="7" name="CuadroTexto 6">
            <a:extLst>
              <a:ext uri="{FF2B5EF4-FFF2-40B4-BE49-F238E27FC236}">
                <a16:creationId xmlns:a16="http://schemas.microsoft.com/office/drawing/2014/main" id="{AE115962-E36E-3079-2DF3-658455A144C1}"/>
              </a:ext>
            </a:extLst>
          </p:cNvPr>
          <p:cNvSpPr txBox="1"/>
          <p:nvPr/>
        </p:nvSpPr>
        <p:spPr>
          <a:xfrm>
            <a:off x="4159608" y="2177366"/>
            <a:ext cx="4572000" cy="692497"/>
          </a:xfrm>
          <a:prstGeom prst="rect">
            <a:avLst/>
          </a:prstGeom>
          <a:noFill/>
        </p:spPr>
        <p:txBody>
          <a:bodyPr wrap="square">
            <a:spAutoFit/>
          </a:bodyPr>
          <a:lstStyle/>
          <a:p>
            <a:r>
              <a:rPr lang="es-ES" sz="1050" dirty="0">
                <a:hlinkClick r:id="rId3"/>
              </a:rPr>
              <a:t>https://peib.mineduc.cl/videos/la-importancia-de-la-educacion-intercultural/</a:t>
            </a:r>
            <a:endParaRPr lang="es-ES" sz="1050" dirty="0"/>
          </a:p>
          <a:p>
            <a:endParaRPr lang="es-ES" sz="1800" dirty="0">
              <a:solidFill>
                <a:schemeClr val="bg1"/>
              </a:solidFill>
            </a:endParaRPr>
          </a:p>
        </p:txBody>
      </p:sp>
      <p:pic>
        <p:nvPicPr>
          <p:cNvPr id="2" name="Imagen 1">
            <a:extLst>
              <a:ext uri="{FF2B5EF4-FFF2-40B4-BE49-F238E27FC236}">
                <a16:creationId xmlns:a16="http://schemas.microsoft.com/office/drawing/2014/main" id="{724744FC-62E8-82FA-2D23-2DA45D0D6165}"/>
              </a:ext>
            </a:extLst>
          </p:cNvPr>
          <p:cNvPicPr>
            <a:picLocks noChangeAspect="1"/>
          </p:cNvPicPr>
          <p:nvPr/>
        </p:nvPicPr>
        <p:blipFill>
          <a:blip r:embed="rId4"/>
          <a:stretch>
            <a:fillRect/>
          </a:stretch>
        </p:blipFill>
        <p:spPr>
          <a:xfrm>
            <a:off x="114520" y="4581096"/>
            <a:ext cx="1165961" cy="562405"/>
          </a:xfrm>
          <a:prstGeom prst="rect">
            <a:avLst/>
          </a:prstGeom>
        </p:spPr>
      </p:pic>
    </p:spTree>
    <p:extLst>
      <p:ext uri="{BB962C8B-B14F-4D97-AF65-F5344CB8AC3E}">
        <p14:creationId xmlns:p14="http://schemas.microsoft.com/office/powerpoint/2010/main" val="2017716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26" title="Fondo PP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0" name="Google Shape;110;p26"/>
          <p:cNvSpPr txBox="1"/>
          <p:nvPr/>
        </p:nvSpPr>
        <p:spPr>
          <a:xfrm>
            <a:off x="2800847" y="1858438"/>
            <a:ext cx="5466300" cy="2688300"/>
          </a:xfrm>
          <a:prstGeom prst="rect">
            <a:avLst/>
          </a:prstGeom>
          <a:noFill/>
          <a:ln>
            <a:noFill/>
          </a:ln>
        </p:spPr>
        <p:txBody>
          <a:bodyPr spcFirstLastPara="1" wrap="square" lIns="68575" tIns="34275" rIns="68575" bIns="34275" anchor="t" anchorCtr="0">
            <a:normAutofit/>
          </a:bodyPr>
          <a:lstStyle/>
          <a:p>
            <a:pPr marL="0" marR="0" lvl="0" indent="0" algn="l" rtl="0">
              <a:lnSpc>
                <a:spcPct val="90000"/>
              </a:lnSpc>
              <a:spcBef>
                <a:spcPts val="0"/>
              </a:spcBef>
              <a:spcAft>
                <a:spcPts val="0"/>
              </a:spcAft>
              <a:buClr>
                <a:srgbClr val="000000"/>
              </a:buClr>
              <a:buSzPts val="1500"/>
              <a:buFont typeface="Arial"/>
              <a:buNone/>
            </a:pPr>
            <a:endParaRPr sz="1500" b="0" i="0" u="none" strike="noStrike" cap="none" dirty="0">
              <a:solidFill>
                <a:srgbClr val="25306B"/>
              </a:solidFill>
              <a:latin typeface="Verdana"/>
              <a:ea typeface="Verdana"/>
              <a:cs typeface="Verdana"/>
              <a:sym typeface="Verdana"/>
            </a:endParaRPr>
          </a:p>
        </p:txBody>
      </p:sp>
      <p:sp>
        <p:nvSpPr>
          <p:cNvPr id="111" name="Google Shape;111;p26"/>
          <p:cNvSpPr txBox="1"/>
          <p:nvPr/>
        </p:nvSpPr>
        <p:spPr>
          <a:xfrm>
            <a:off x="628657" y="983769"/>
            <a:ext cx="7886700" cy="1821775"/>
          </a:xfrm>
          <a:prstGeom prst="rect">
            <a:avLst/>
          </a:prstGeom>
          <a:noFill/>
          <a:ln w="9525" cap="flat" cmpd="sng">
            <a:solidFill>
              <a:srgbClr val="25306B"/>
            </a:solidFill>
            <a:prstDash val="solid"/>
            <a:round/>
            <a:headEnd type="none" w="sm" len="sm"/>
            <a:tailEnd type="none" w="sm" len="sm"/>
          </a:ln>
        </p:spPr>
        <p:txBody>
          <a:bodyPr spcFirstLastPara="1" wrap="square" lIns="68575" tIns="34275" rIns="68575" bIns="34275" anchor="t" anchorCtr="0">
            <a:noAutofit/>
          </a:bodyPr>
          <a:lstStyle/>
          <a:p>
            <a:pPr lvl="0">
              <a:lnSpc>
                <a:spcPct val="90000"/>
              </a:lnSpc>
              <a:buSzPts val="2100"/>
            </a:pPr>
            <a:r>
              <a:rPr lang="es-ES" sz="1800" dirty="0">
                <a:solidFill>
                  <a:schemeClr val="accent1">
                    <a:lumMod val="50000"/>
                  </a:schemeClr>
                </a:solidFill>
              </a:rPr>
              <a:t>Objetivo </a:t>
            </a:r>
          </a:p>
          <a:p>
            <a:pPr lvl="0">
              <a:lnSpc>
                <a:spcPct val="90000"/>
              </a:lnSpc>
              <a:buSzPts val="2100"/>
            </a:pPr>
            <a:endParaRPr lang="es-ES" sz="1800" dirty="0">
              <a:solidFill>
                <a:srgbClr val="002060"/>
              </a:solidFill>
            </a:endParaRPr>
          </a:p>
          <a:p>
            <a:pPr>
              <a:lnSpc>
                <a:spcPct val="90000"/>
              </a:lnSpc>
              <a:buSzPts val="2100"/>
            </a:pPr>
            <a:r>
              <a:rPr lang="es-CL" dirty="0">
                <a:solidFill>
                  <a:schemeClr val="accent1">
                    <a:lumMod val="50000"/>
                  </a:schemeClr>
                </a:solidFill>
              </a:rPr>
              <a:t>Transversalizar el enfoque intercultural en los sellos, principios, misión, visión y perfil de egreso del estudiante, del Proyecto Educativo, asegurando su coherencia con la gestión escolar de la interculturalidad. </a:t>
            </a:r>
          </a:p>
          <a:p>
            <a:pPr lvl="0">
              <a:lnSpc>
                <a:spcPct val="90000"/>
              </a:lnSpc>
              <a:buSzPts val="2100"/>
            </a:pPr>
            <a:endParaRPr lang="es-ES" sz="1800" dirty="0">
              <a:solidFill>
                <a:srgbClr val="00206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27" title="Fondo PP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7" name="Google Shape;117;p27"/>
          <p:cNvSpPr txBox="1"/>
          <p:nvPr/>
        </p:nvSpPr>
        <p:spPr>
          <a:xfrm>
            <a:off x="3402404" y="1947863"/>
            <a:ext cx="5156700" cy="2069400"/>
          </a:xfrm>
          <a:prstGeom prst="rect">
            <a:avLst/>
          </a:prstGeom>
          <a:noFill/>
          <a:ln>
            <a:noFill/>
          </a:ln>
        </p:spPr>
        <p:txBody>
          <a:bodyPr spcFirstLastPara="1" wrap="square" lIns="68575" tIns="34275" rIns="68575" bIns="34275" anchor="t" anchorCtr="0">
            <a:noAutofit/>
          </a:bodyPr>
          <a:lstStyle/>
          <a:p>
            <a:pPr lvl="0"/>
            <a:r>
              <a:rPr lang="es-CL" b="1" dirty="0">
                <a:solidFill>
                  <a:schemeClr val="accent1">
                    <a:lumMod val="50000"/>
                  </a:schemeClr>
                </a:solidFill>
              </a:rPr>
              <a:t>Actividad:</a:t>
            </a:r>
            <a:r>
              <a:rPr lang="es-CL" dirty="0">
                <a:solidFill>
                  <a:schemeClr val="accent1">
                    <a:lumMod val="50000"/>
                  </a:schemeClr>
                </a:solidFill>
              </a:rPr>
              <a:t> Los miembros del Consejo Escolar identifican en un mapa del territorio local los hitos culturales, la presencia de pueblos originarios y la diversidad migrante.</a:t>
            </a:r>
          </a:p>
          <a:p>
            <a:pPr lvl="0"/>
            <a:r>
              <a:rPr lang="es-CL" b="1" dirty="0">
                <a:solidFill>
                  <a:schemeClr val="accent1">
                    <a:lumMod val="50000"/>
                  </a:schemeClr>
                </a:solidFill>
              </a:rPr>
              <a:t>Pregunta de reflexión:</a:t>
            </a:r>
            <a:r>
              <a:rPr lang="es-CL" dirty="0">
                <a:solidFill>
                  <a:schemeClr val="accent1">
                    <a:lumMod val="50000"/>
                  </a:schemeClr>
                </a:solidFill>
              </a:rPr>
              <a:t> ¿Cómo se refleja la riqueza de este mapa hoy en nuestro PEI actual?</a:t>
            </a:r>
          </a:p>
          <a:p>
            <a:pPr lvl="0"/>
            <a:r>
              <a:rPr lang="es-CL" b="1" dirty="0">
                <a:solidFill>
                  <a:schemeClr val="accent1">
                    <a:lumMod val="50000"/>
                  </a:schemeClr>
                </a:solidFill>
              </a:rPr>
              <a:t>Producto:</a:t>
            </a:r>
            <a:r>
              <a:rPr lang="es-CL" dirty="0">
                <a:solidFill>
                  <a:schemeClr val="accent1">
                    <a:lumMod val="50000"/>
                  </a:schemeClr>
                </a:solidFill>
              </a:rPr>
              <a:t> Listado de brechas entre la realidad del entorno y el documento vigente.</a:t>
            </a:r>
          </a:p>
        </p:txBody>
      </p:sp>
      <p:pic>
        <p:nvPicPr>
          <p:cNvPr id="118" name="Google Shape;118;p27"/>
          <p:cNvPicPr preferRelativeResize="0"/>
          <p:nvPr/>
        </p:nvPicPr>
        <p:blipFill rotWithShape="1">
          <a:blip r:embed="rId4">
            <a:alphaModFix/>
          </a:blip>
          <a:srcRect r="11166"/>
          <a:stretch/>
        </p:blipFill>
        <p:spPr>
          <a:xfrm>
            <a:off x="681826" y="1947863"/>
            <a:ext cx="2559106" cy="1920478"/>
          </a:xfrm>
          <a:prstGeom prst="rect">
            <a:avLst/>
          </a:prstGeom>
          <a:noFill/>
          <a:ln>
            <a:noFill/>
          </a:ln>
        </p:spPr>
      </p:pic>
      <p:sp>
        <p:nvSpPr>
          <p:cNvPr id="119" name="Google Shape;119;p27"/>
          <p:cNvSpPr txBox="1"/>
          <p:nvPr/>
        </p:nvSpPr>
        <p:spPr>
          <a:xfrm>
            <a:off x="461114" y="886959"/>
            <a:ext cx="7886700" cy="643968"/>
          </a:xfrm>
          <a:prstGeom prst="rect">
            <a:avLst/>
          </a:prstGeom>
          <a:noFill/>
          <a:ln>
            <a:noFill/>
          </a:ln>
        </p:spPr>
        <p:txBody>
          <a:bodyPr spcFirstLastPara="1" wrap="square" lIns="68575" tIns="34275" rIns="68575" bIns="34275" anchor="t" anchorCtr="0">
            <a:normAutofit/>
          </a:bodyPr>
          <a:lstStyle/>
          <a:p>
            <a:r>
              <a:rPr lang="es-CL" b="1" dirty="0">
                <a:solidFill>
                  <a:schemeClr val="accent1">
                    <a:lumMod val="50000"/>
                  </a:schemeClr>
                </a:solidFill>
              </a:rPr>
              <a:t>Módulo 1: Diagnóstico y Sensibilización</a:t>
            </a:r>
          </a:p>
          <a:p>
            <a:r>
              <a:rPr lang="es-CL" b="1" dirty="0">
                <a:solidFill>
                  <a:schemeClr val="accent1">
                    <a:lumMod val="50000"/>
                  </a:schemeClr>
                </a:solidFill>
              </a:rPr>
              <a:t>Dinámica: "El Mapa de Nuestra Identidad"</a:t>
            </a:r>
            <a:endParaRPr lang="es-CL" dirty="0">
              <a:solidFill>
                <a:schemeClr val="accent1">
                  <a:lumMod val="50000"/>
                </a:schemeClr>
              </a:solidFill>
            </a:endParaRPr>
          </a:p>
          <a:p>
            <a:endParaRPr lang="es-CL" b="1" dirty="0">
              <a:solidFill>
                <a:schemeClr val="accent1">
                  <a:lumMod val="50000"/>
                </a:schemeClr>
              </a:solidFill>
            </a:endParaRPr>
          </a:p>
          <a:p>
            <a:endParaRPr lang="es-CL" dirty="0">
              <a:solidFill>
                <a:schemeClr val="accent1">
                  <a:lumMod val="5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28" title="Fondo PP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125" name="Google Shape;125;p28"/>
          <p:cNvSpPr txBox="1"/>
          <p:nvPr/>
        </p:nvSpPr>
        <p:spPr>
          <a:xfrm>
            <a:off x="429811" y="1371970"/>
            <a:ext cx="4796047" cy="3006436"/>
          </a:xfrm>
          <a:prstGeom prst="rect">
            <a:avLst/>
          </a:prstGeom>
          <a:noFill/>
          <a:ln>
            <a:noFill/>
          </a:ln>
        </p:spPr>
        <p:txBody>
          <a:bodyPr spcFirstLastPara="1" wrap="square" lIns="68575" tIns="34275" rIns="68575" bIns="34275" anchor="t" anchorCtr="0">
            <a:noAutofit/>
          </a:bodyPr>
          <a:lstStyle/>
          <a:p>
            <a:pPr lvl="0"/>
            <a:r>
              <a:rPr lang="es-CL" b="1" dirty="0">
                <a:solidFill>
                  <a:schemeClr val="accent1">
                    <a:lumMod val="50000"/>
                  </a:schemeClr>
                </a:solidFill>
              </a:rPr>
              <a:t>Los Sellos Educativos:</a:t>
            </a:r>
            <a:r>
              <a:rPr lang="es-CL" dirty="0">
                <a:solidFill>
                  <a:schemeClr val="accent1">
                    <a:lumMod val="50000"/>
                  </a:schemeClr>
                </a:solidFill>
              </a:rPr>
              <a:t> Deben transitar de conceptos generales a valores que rescaten el patrimonio y el diálogo de saberes.</a:t>
            </a:r>
          </a:p>
          <a:p>
            <a:pPr lvl="1"/>
            <a:r>
              <a:rPr lang="es-CL" i="1" dirty="0">
                <a:solidFill>
                  <a:schemeClr val="accent1">
                    <a:lumMod val="50000"/>
                  </a:schemeClr>
                </a:solidFill>
              </a:rPr>
              <a:t>Ejemplo:</a:t>
            </a:r>
            <a:r>
              <a:rPr lang="es-CL" dirty="0">
                <a:solidFill>
                  <a:schemeClr val="accent1">
                    <a:lumMod val="50000"/>
                  </a:schemeClr>
                </a:solidFill>
              </a:rPr>
              <a:t>  por lo general se habla “Excelencia Académica”, se puede proponer " Desarrollo Integral con pertinencia e identidad territorial".</a:t>
            </a:r>
          </a:p>
          <a:p>
            <a:pPr lvl="1"/>
            <a:endParaRPr lang="es-CL" dirty="0">
              <a:solidFill>
                <a:schemeClr val="accent1">
                  <a:lumMod val="50000"/>
                </a:schemeClr>
              </a:solidFill>
            </a:endParaRPr>
          </a:p>
          <a:p>
            <a:pPr lvl="0"/>
            <a:r>
              <a:rPr lang="es-CL" b="1" dirty="0">
                <a:solidFill>
                  <a:schemeClr val="accent1">
                    <a:lumMod val="50000"/>
                  </a:schemeClr>
                </a:solidFill>
              </a:rPr>
              <a:t>Misión y Visión:</a:t>
            </a:r>
            <a:r>
              <a:rPr lang="es-CL" dirty="0">
                <a:solidFill>
                  <a:schemeClr val="accent1">
                    <a:lumMod val="50000"/>
                  </a:schemeClr>
                </a:solidFill>
              </a:rPr>
              <a:t> Se trabaja en grupos para redactar enunciados que incluyan explícitamente el reconocimiento de la diversidad y el aprendizaje mutuo.</a:t>
            </a:r>
          </a:p>
          <a:p>
            <a:r>
              <a:rPr lang="es-CL" i="1" dirty="0">
                <a:solidFill>
                  <a:schemeClr val="accent1">
                    <a:lumMod val="50000"/>
                  </a:schemeClr>
                </a:solidFill>
              </a:rPr>
              <a:t>Ejemplo:</a:t>
            </a:r>
            <a:r>
              <a:rPr lang="es-CL" dirty="0">
                <a:solidFill>
                  <a:schemeClr val="accent1">
                    <a:lumMod val="50000"/>
                  </a:schemeClr>
                </a:solidFill>
              </a:rPr>
              <a:t> La visión debe proyectar a la escuela como un espacio de valoración y fortalecimiento cultural y lingüístico y de cohesión social.</a:t>
            </a:r>
          </a:p>
          <a:p>
            <a:pPr lvl="0"/>
            <a:endParaRPr lang="es-CL" dirty="0"/>
          </a:p>
        </p:txBody>
      </p:sp>
      <p:pic>
        <p:nvPicPr>
          <p:cNvPr id="126" name="Google Shape;126;p28"/>
          <p:cNvPicPr preferRelativeResize="0"/>
          <p:nvPr/>
        </p:nvPicPr>
        <p:blipFill rotWithShape="1">
          <a:blip r:embed="rId4">
            <a:alphaModFix/>
          </a:blip>
          <a:srcRect l="29529" r="23782"/>
          <a:stretch/>
        </p:blipFill>
        <p:spPr>
          <a:xfrm>
            <a:off x="5830575" y="249050"/>
            <a:ext cx="3178250" cy="4538351"/>
          </a:xfrm>
          <a:prstGeom prst="rect">
            <a:avLst/>
          </a:prstGeom>
          <a:noFill/>
          <a:ln>
            <a:noFill/>
          </a:ln>
        </p:spPr>
      </p:pic>
      <p:sp>
        <p:nvSpPr>
          <p:cNvPr id="127" name="Google Shape;127;p28"/>
          <p:cNvSpPr txBox="1"/>
          <p:nvPr/>
        </p:nvSpPr>
        <p:spPr>
          <a:xfrm>
            <a:off x="429811" y="983770"/>
            <a:ext cx="7886700" cy="388200"/>
          </a:xfrm>
          <a:prstGeom prst="rect">
            <a:avLst/>
          </a:prstGeom>
          <a:noFill/>
          <a:ln>
            <a:noFill/>
          </a:ln>
        </p:spPr>
        <p:txBody>
          <a:bodyPr spcFirstLastPara="1" wrap="square" lIns="68575" tIns="34275" rIns="68575" bIns="34275" anchor="t" anchorCtr="0">
            <a:normAutofit/>
          </a:bodyPr>
          <a:lstStyle/>
          <a:p>
            <a:r>
              <a:rPr lang="es-CL" b="1" dirty="0">
                <a:solidFill>
                  <a:schemeClr val="accent1">
                    <a:lumMod val="50000"/>
                  </a:schemeClr>
                </a:solidFill>
              </a:rPr>
              <a:t>Módulo 2: Rediseño de la Identidad Institucional</a:t>
            </a:r>
            <a:endParaRPr lang="es-CL" dirty="0">
              <a:solidFill>
                <a:schemeClr val="accent1">
                  <a:lumMod val="5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9" title="Fondo PP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133" name="Google Shape;133;p29"/>
          <p:cNvSpPr txBox="1"/>
          <p:nvPr/>
        </p:nvSpPr>
        <p:spPr>
          <a:xfrm>
            <a:off x="753348" y="900643"/>
            <a:ext cx="7886700" cy="388200"/>
          </a:xfrm>
          <a:prstGeom prst="rect">
            <a:avLst/>
          </a:prstGeom>
          <a:noFill/>
          <a:ln>
            <a:noFill/>
          </a:ln>
        </p:spPr>
        <p:txBody>
          <a:bodyPr spcFirstLastPara="1" wrap="square" lIns="68575" tIns="34275" rIns="68575" bIns="34275" anchor="t" anchorCtr="0">
            <a:normAutofit/>
          </a:bodyPr>
          <a:lstStyle/>
          <a:p>
            <a:r>
              <a:rPr lang="es-CL" b="1" dirty="0">
                <a:solidFill>
                  <a:schemeClr val="accent1">
                    <a:lumMod val="50000"/>
                  </a:schemeClr>
                </a:solidFill>
              </a:rPr>
              <a:t>Modulo 3. El Perfil de Egreso de los /as estudiantes </a:t>
            </a:r>
            <a:endParaRPr lang="es-CL" dirty="0">
              <a:solidFill>
                <a:schemeClr val="accent1">
                  <a:lumMod val="50000"/>
                </a:schemeClr>
              </a:solidFill>
            </a:endParaRPr>
          </a:p>
        </p:txBody>
      </p:sp>
      <p:sp>
        <p:nvSpPr>
          <p:cNvPr id="134" name="Google Shape;134;p29"/>
          <p:cNvSpPr txBox="1"/>
          <p:nvPr/>
        </p:nvSpPr>
        <p:spPr>
          <a:xfrm>
            <a:off x="753348" y="1430384"/>
            <a:ext cx="6400800" cy="2812473"/>
          </a:xfrm>
          <a:prstGeom prst="rect">
            <a:avLst/>
          </a:prstGeom>
          <a:noFill/>
          <a:ln>
            <a:noFill/>
          </a:ln>
        </p:spPr>
        <p:txBody>
          <a:bodyPr spcFirstLastPara="1" wrap="square" lIns="68575" tIns="34275" rIns="68575" bIns="34275" anchor="t" anchorCtr="0">
            <a:noAutofit/>
          </a:bodyPr>
          <a:lstStyle/>
          <a:p>
            <a:pPr algn="just"/>
            <a:r>
              <a:rPr lang="es-CL" dirty="0">
                <a:solidFill>
                  <a:schemeClr val="accent1">
                    <a:lumMod val="50000"/>
                  </a:schemeClr>
                </a:solidFill>
              </a:rPr>
              <a:t>Este bloque define qué ciudadano/a queremos formar. Se propone trabajar sobre tres dimensiones:</a:t>
            </a:r>
          </a:p>
          <a:p>
            <a:pPr algn="just"/>
            <a:endParaRPr lang="es-CL" dirty="0">
              <a:solidFill>
                <a:schemeClr val="accent1">
                  <a:lumMod val="50000"/>
                </a:schemeClr>
              </a:solidFill>
            </a:endParaRPr>
          </a:p>
          <a:p>
            <a:pPr lvl="0" algn="just"/>
            <a:r>
              <a:rPr lang="es-CL" b="1" dirty="0">
                <a:solidFill>
                  <a:schemeClr val="accent1">
                    <a:lumMod val="50000"/>
                  </a:schemeClr>
                </a:solidFill>
              </a:rPr>
              <a:t>Conocimientos:</a:t>
            </a:r>
            <a:r>
              <a:rPr lang="es-CL" dirty="0">
                <a:solidFill>
                  <a:schemeClr val="accent1">
                    <a:lumMod val="50000"/>
                  </a:schemeClr>
                </a:solidFill>
              </a:rPr>
              <a:t> Saberes ancestrales y contemporáneos en diálogo simétrico.</a:t>
            </a:r>
          </a:p>
          <a:p>
            <a:pPr lvl="0" algn="just"/>
            <a:endParaRPr lang="es-CL" dirty="0">
              <a:solidFill>
                <a:schemeClr val="accent1">
                  <a:lumMod val="50000"/>
                </a:schemeClr>
              </a:solidFill>
            </a:endParaRPr>
          </a:p>
          <a:p>
            <a:pPr lvl="0" algn="just"/>
            <a:r>
              <a:rPr lang="es-CL" b="1" dirty="0">
                <a:solidFill>
                  <a:schemeClr val="accent1">
                    <a:lumMod val="50000"/>
                  </a:schemeClr>
                </a:solidFill>
              </a:rPr>
              <a:t>Habilidades:</a:t>
            </a:r>
            <a:r>
              <a:rPr lang="es-CL" dirty="0">
                <a:solidFill>
                  <a:schemeClr val="accent1">
                    <a:lumMod val="50000"/>
                  </a:schemeClr>
                </a:solidFill>
              </a:rPr>
              <a:t> Capacidad comunicativa intercultural, pensamiento crítico sobre los diversos conocimientos, capacidad de crear y proponer modos de actuación en diferentes situaciones.</a:t>
            </a:r>
          </a:p>
          <a:p>
            <a:pPr lvl="0" algn="just"/>
            <a:endParaRPr lang="es-CL" dirty="0">
              <a:solidFill>
                <a:schemeClr val="accent1">
                  <a:lumMod val="50000"/>
                </a:schemeClr>
              </a:solidFill>
            </a:endParaRPr>
          </a:p>
          <a:p>
            <a:pPr lvl="0" algn="just"/>
            <a:r>
              <a:rPr lang="es-CL" b="1" dirty="0">
                <a:solidFill>
                  <a:schemeClr val="accent1">
                    <a:lumMod val="50000"/>
                  </a:schemeClr>
                </a:solidFill>
              </a:rPr>
              <a:t>Actitudes:</a:t>
            </a:r>
            <a:r>
              <a:rPr lang="es-CL" dirty="0">
                <a:solidFill>
                  <a:schemeClr val="accent1">
                    <a:lumMod val="50000"/>
                  </a:schemeClr>
                </a:solidFill>
              </a:rPr>
              <a:t> Empatía, respeto por la cosmovisión del otro y conciencia de los derechos indígenas/humanos.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a:extLst>
            <a:ext uri="{FF2B5EF4-FFF2-40B4-BE49-F238E27FC236}">
              <a16:creationId xmlns:a16="http://schemas.microsoft.com/office/drawing/2014/main" id="{5EA4B227-EC8B-4EF5-5FD2-CE51585E7689}"/>
            </a:ext>
          </a:extLst>
        </p:cNvPr>
        <p:cNvGrpSpPr/>
        <p:nvPr/>
      </p:nvGrpSpPr>
      <p:grpSpPr>
        <a:xfrm>
          <a:off x="0" y="0"/>
          <a:ext cx="0" cy="0"/>
          <a:chOff x="0" y="0"/>
          <a:chExt cx="0" cy="0"/>
        </a:xfrm>
      </p:grpSpPr>
      <p:pic>
        <p:nvPicPr>
          <p:cNvPr id="132" name="Google Shape;132;p29" title="Fondo PPT-1.png">
            <a:extLst>
              <a:ext uri="{FF2B5EF4-FFF2-40B4-BE49-F238E27FC236}">
                <a16:creationId xmlns:a16="http://schemas.microsoft.com/office/drawing/2014/main" id="{8A0FE37C-23F6-FBDA-49B4-B4D210F7287B}"/>
              </a:ext>
            </a:extLst>
          </p:cNvPr>
          <p:cNvPicPr preferRelativeResize="0"/>
          <p:nvPr/>
        </p:nvPicPr>
        <p:blipFill>
          <a:blip r:embed="rId3">
            <a:alphaModFix/>
          </a:blip>
          <a:stretch>
            <a:fillRect/>
          </a:stretch>
        </p:blipFill>
        <p:spPr>
          <a:xfrm>
            <a:off x="0" y="0"/>
            <a:ext cx="9144000" cy="5143500"/>
          </a:xfrm>
          <a:prstGeom prst="rect">
            <a:avLst/>
          </a:prstGeom>
          <a:noFill/>
          <a:ln>
            <a:noFill/>
          </a:ln>
        </p:spPr>
      </p:pic>
      <p:sp>
        <p:nvSpPr>
          <p:cNvPr id="133" name="Google Shape;133;p29">
            <a:extLst>
              <a:ext uri="{FF2B5EF4-FFF2-40B4-BE49-F238E27FC236}">
                <a16:creationId xmlns:a16="http://schemas.microsoft.com/office/drawing/2014/main" id="{FEA889CD-1C2A-F480-AAFB-F0B5F5F1515F}"/>
              </a:ext>
            </a:extLst>
          </p:cNvPr>
          <p:cNvSpPr txBox="1"/>
          <p:nvPr/>
        </p:nvSpPr>
        <p:spPr>
          <a:xfrm>
            <a:off x="753348" y="900643"/>
            <a:ext cx="7886700" cy="388200"/>
          </a:xfrm>
          <a:prstGeom prst="rect">
            <a:avLst/>
          </a:prstGeom>
          <a:noFill/>
          <a:ln>
            <a:noFill/>
          </a:ln>
        </p:spPr>
        <p:txBody>
          <a:bodyPr spcFirstLastPara="1" wrap="square" lIns="68575" tIns="34275" rIns="68575" bIns="34275" anchor="t" anchorCtr="0">
            <a:normAutofit/>
          </a:bodyPr>
          <a:lstStyle/>
          <a:p>
            <a:r>
              <a:rPr lang="es-CL" b="1" dirty="0">
                <a:solidFill>
                  <a:schemeClr val="accent1">
                    <a:lumMod val="50000"/>
                  </a:schemeClr>
                </a:solidFill>
              </a:rPr>
              <a:t>Módulo 4. Transversalidad y Compromisos</a:t>
            </a:r>
            <a:endParaRPr lang="es-CL" dirty="0">
              <a:solidFill>
                <a:schemeClr val="accent1">
                  <a:lumMod val="50000"/>
                </a:schemeClr>
              </a:solidFill>
            </a:endParaRPr>
          </a:p>
        </p:txBody>
      </p:sp>
      <p:sp>
        <p:nvSpPr>
          <p:cNvPr id="134" name="Google Shape;134;p29">
            <a:extLst>
              <a:ext uri="{FF2B5EF4-FFF2-40B4-BE49-F238E27FC236}">
                <a16:creationId xmlns:a16="http://schemas.microsoft.com/office/drawing/2014/main" id="{454C7AB5-7026-FBBC-A3DF-BED8EF1E8413}"/>
              </a:ext>
            </a:extLst>
          </p:cNvPr>
          <p:cNvSpPr txBox="1"/>
          <p:nvPr/>
        </p:nvSpPr>
        <p:spPr>
          <a:xfrm>
            <a:off x="753348" y="1430384"/>
            <a:ext cx="6400800" cy="2812473"/>
          </a:xfrm>
          <a:prstGeom prst="rect">
            <a:avLst/>
          </a:prstGeom>
          <a:noFill/>
          <a:ln>
            <a:noFill/>
          </a:ln>
        </p:spPr>
        <p:txBody>
          <a:bodyPr spcFirstLastPara="1" wrap="square" lIns="68575" tIns="34275" rIns="68575" bIns="34275" anchor="t" anchorCtr="0">
            <a:noAutofit/>
          </a:bodyPr>
          <a:lstStyle/>
          <a:p>
            <a:r>
              <a:rPr lang="es-CL" dirty="0">
                <a:solidFill>
                  <a:schemeClr val="accent1">
                    <a:lumMod val="50000"/>
                  </a:schemeClr>
                </a:solidFill>
              </a:rPr>
              <a:t>Para que el PEI no sea letra muerta, </a:t>
            </a:r>
            <a:r>
              <a:rPr lang="es-CL">
                <a:solidFill>
                  <a:schemeClr val="accent1">
                    <a:lumMod val="50000"/>
                  </a:schemeClr>
                </a:solidFill>
              </a:rPr>
              <a:t>el Consejo Escolar  </a:t>
            </a:r>
            <a:r>
              <a:rPr lang="es-CL" dirty="0">
                <a:solidFill>
                  <a:schemeClr val="accent1">
                    <a:lumMod val="50000"/>
                  </a:schemeClr>
                </a:solidFill>
              </a:rPr>
              <a:t>debe revisar cómo estos nuevos sellos afectan:</a:t>
            </a:r>
          </a:p>
          <a:p>
            <a:endParaRPr lang="es-CL" dirty="0">
              <a:solidFill>
                <a:schemeClr val="accent1">
                  <a:lumMod val="50000"/>
                </a:schemeClr>
              </a:solidFill>
            </a:endParaRPr>
          </a:p>
          <a:p>
            <a:pPr lvl="0"/>
            <a:r>
              <a:rPr lang="es-CL" b="1" dirty="0">
                <a:solidFill>
                  <a:schemeClr val="accent1">
                    <a:lumMod val="50000"/>
                  </a:schemeClr>
                </a:solidFill>
              </a:rPr>
              <a:t>PME:</a:t>
            </a:r>
            <a:r>
              <a:rPr lang="es-CL" dirty="0">
                <a:solidFill>
                  <a:schemeClr val="accent1">
                    <a:lumMod val="50000"/>
                  </a:schemeClr>
                </a:solidFill>
              </a:rPr>
              <a:t> ¿Qué acciones concretas financiamos?</a:t>
            </a:r>
          </a:p>
          <a:p>
            <a:pPr lvl="0"/>
            <a:endParaRPr lang="es-CL" dirty="0">
              <a:solidFill>
                <a:schemeClr val="accent1">
                  <a:lumMod val="50000"/>
                </a:schemeClr>
              </a:solidFill>
            </a:endParaRPr>
          </a:p>
          <a:p>
            <a:pPr lvl="0"/>
            <a:r>
              <a:rPr lang="es-CL" b="1" dirty="0">
                <a:solidFill>
                  <a:schemeClr val="accent1">
                    <a:lumMod val="50000"/>
                  </a:schemeClr>
                </a:solidFill>
              </a:rPr>
              <a:t>Reglamento de Convivencia:</a:t>
            </a:r>
            <a:r>
              <a:rPr lang="es-CL" dirty="0">
                <a:solidFill>
                  <a:schemeClr val="accent1">
                    <a:lumMod val="50000"/>
                  </a:schemeClr>
                </a:solidFill>
              </a:rPr>
              <a:t> ¿Cómo resolvemos conflictos desde una mirada restaurativa y cultural?</a:t>
            </a:r>
          </a:p>
          <a:p>
            <a:pPr lvl="0"/>
            <a:endParaRPr lang="es-CL" dirty="0">
              <a:solidFill>
                <a:schemeClr val="accent1">
                  <a:lumMod val="50000"/>
                </a:schemeClr>
              </a:solidFill>
            </a:endParaRPr>
          </a:p>
          <a:p>
            <a:pPr lvl="0"/>
            <a:r>
              <a:rPr lang="es-CL" b="1" dirty="0">
                <a:solidFill>
                  <a:schemeClr val="accent1">
                    <a:lumMod val="50000"/>
                  </a:schemeClr>
                </a:solidFill>
              </a:rPr>
              <a:t>Plan de Formación Ciudadana:</a:t>
            </a:r>
            <a:r>
              <a:rPr lang="es-CL" dirty="0">
                <a:solidFill>
                  <a:schemeClr val="accent1">
                    <a:lumMod val="50000"/>
                  </a:schemeClr>
                </a:solidFill>
              </a:rPr>
              <a:t> ¿Cómo promovemos la participación de los sabios/as y familias en los procesos formativos de los/as estudiantes?</a:t>
            </a:r>
          </a:p>
        </p:txBody>
      </p:sp>
    </p:spTree>
    <p:extLst>
      <p:ext uri="{BB962C8B-B14F-4D97-AF65-F5344CB8AC3E}">
        <p14:creationId xmlns:p14="http://schemas.microsoft.com/office/powerpoint/2010/main" val="4128206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a:extLst>
            <a:ext uri="{FF2B5EF4-FFF2-40B4-BE49-F238E27FC236}">
              <a16:creationId xmlns:a16="http://schemas.microsoft.com/office/drawing/2014/main" id="{7AFD462A-5E60-B7A8-91D3-0C0DF59A1ED6}"/>
            </a:ext>
          </a:extLst>
        </p:cNvPr>
        <p:cNvGrpSpPr/>
        <p:nvPr/>
      </p:nvGrpSpPr>
      <p:grpSpPr>
        <a:xfrm>
          <a:off x="0" y="0"/>
          <a:ext cx="0" cy="0"/>
          <a:chOff x="0" y="0"/>
          <a:chExt cx="0" cy="0"/>
        </a:xfrm>
      </p:grpSpPr>
      <p:pic>
        <p:nvPicPr>
          <p:cNvPr id="132" name="Google Shape;132;p29" title="Fondo PPT-1.png">
            <a:extLst>
              <a:ext uri="{FF2B5EF4-FFF2-40B4-BE49-F238E27FC236}">
                <a16:creationId xmlns:a16="http://schemas.microsoft.com/office/drawing/2014/main" id="{FF1EFECF-A574-7C63-0C22-F4FFB7E6D23A}"/>
              </a:ext>
            </a:extLst>
          </p:cNvPr>
          <p:cNvPicPr preferRelativeResize="0"/>
          <p:nvPr/>
        </p:nvPicPr>
        <p:blipFill>
          <a:blip r:embed="rId3">
            <a:alphaModFix/>
          </a:blip>
          <a:stretch>
            <a:fillRect/>
          </a:stretch>
        </p:blipFill>
        <p:spPr>
          <a:xfrm>
            <a:off x="0" y="0"/>
            <a:ext cx="9144000" cy="5143500"/>
          </a:xfrm>
          <a:prstGeom prst="rect">
            <a:avLst/>
          </a:prstGeom>
          <a:noFill/>
          <a:ln>
            <a:noFill/>
          </a:ln>
        </p:spPr>
      </p:pic>
      <p:sp>
        <p:nvSpPr>
          <p:cNvPr id="133" name="Google Shape;133;p29">
            <a:extLst>
              <a:ext uri="{FF2B5EF4-FFF2-40B4-BE49-F238E27FC236}">
                <a16:creationId xmlns:a16="http://schemas.microsoft.com/office/drawing/2014/main" id="{624454A7-0D45-71E4-245A-7E7FBDE16ABB}"/>
              </a:ext>
            </a:extLst>
          </p:cNvPr>
          <p:cNvSpPr txBox="1"/>
          <p:nvPr/>
        </p:nvSpPr>
        <p:spPr>
          <a:xfrm>
            <a:off x="753348" y="900643"/>
            <a:ext cx="7886700" cy="388200"/>
          </a:xfrm>
          <a:prstGeom prst="rect">
            <a:avLst/>
          </a:prstGeom>
          <a:noFill/>
          <a:ln>
            <a:noFill/>
          </a:ln>
        </p:spPr>
        <p:txBody>
          <a:bodyPr spcFirstLastPara="1" wrap="square" lIns="68575" tIns="34275" rIns="68575" bIns="34275" anchor="t" anchorCtr="0">
            <a:normAutofit/>
          </a:bodyPr>
          <a:lstStyle/>
          <a:p>
            <a:endParaRPr lang="es-CL" dirty="0">
              <a:solidFill>
                <a:schemeClr val="accent1">
                  <a:lumMod val="50000"/>
                </a:schemeClr>
              </a:solidFill>
            </a:endParaRPr>
          </a:p>
        </p:txBody>
      </p:sp>
      <p:sp>
        <p:nvSpPr>
          <p:cNvPr id="134" name="Google Shape;134;p29">
            <a:extLst>
              <a:ext uri="{FF2B5EF4-FFF2-40B4-BE49-F238E27FC236}">
                <a16:creationId xmlns:a16="http://schemas.microsoft.com/office/drawing/2014/main" id="{61462349-4FDB-F41A-62F3-6F4814CDBDC0}"/>
              </a:ext>
            </a:extLst>
          </p:cNvPr>
          <p:cNvSpPr txBox="1"/>
          <p:nvPr/>
        </p:nvSpPr>
        <p:spPr>
          <a:xfrm>
            <a:off x="753348" y="1430384"/>
            <a:ext cx="6400800" cy="2812473"/>
          </a:xfrm>
          <a:prstGeom prst="rect">
            <a:avLst/>
          </a:prstGeom>
          <a:noFill/>
          <a:ln>
            <a:noFill/>
          </a:ln>
        </p:spPr>
        <p:txBody>
          <a:bodyPr spcFirstLastPara="1" wrap="square" lIns="68575" tIns="34275" rIns="68575" bIns="34275" anchor="t" anchorCtr="0">
            <a:noAutofit/>
          </a:bodyPr>
          <a:lstStyle/>
          <a:p>
            <a:pPr algn="just"/>
            <a:r>
              <a:rPr lang="es-CL" b="1" dirty="0">
                <a:solidFill>
                  <a:schemeClr val="accent1">
                    <a:lumMod val="50000"/>
                  </a:schemeClr>
                </a:solidFill>
              </a:rPr>
              <a:t>Sugerencias Prácticas para el Facilitador:</a:t>
            </a:r>
          </a:p>
          <a:p>
            <a:pPr algn="just"/>
            <a:endParaRPr lang="es-CL" dirty="0">
              <a:solidFill>
                <a:schemeClr val="accent1">
                  <a:lumMod val="50000"/>
                </a:schemeClr>
              </a:solidFill>
            </a:endParaRPr>
          </a:p>
          <a:p>
            <a:pPr lvl="0" algn="just"/>
            <a:r>
              <a:rPr lang="es-CL" b="1" dirty="0">
                <a:solidFill>
                  <a:schemeClr val="accent1">
                    <a:lumMod val="50000"/>
                  </a:schemeClr>
                </a:solidFill>
              </a:rPr>
              <a:t>Materiales:</a:t>
            </a:r>
            <a:r>
              <a:rPr lang="es-CL" dirty="0">
                <a:solidFill>
                  <a:schemeClr val="accent1">
                    <a:lumMod val="50000"/>
                  </a:schemeClr>
                </a:solidFill>
              </a:rPr>
              <a:t> Se recomienda el uso de tarjetas de colores, papelógrafos y, de ser posible, elementos simbólicos del territorio que ayuden a "situar" el taller en el contexto cultural local.</a:t>
            </a:r>
          </a:p>
          <a:p>
            <a:pPr lvl="0" algn="just"/>
            <a:r>
              <a:rPr lang="es-CL" b="1" dirty="0">
                <a:solidFill>
                  <a:schemeClr val="accent1">
                    <a:lumMod val="50000"/>
                  </a:schemeClr>
                </a:solidFill>
              </a:rPr>
              <a:t>Inclusión:</a:t>
            </a:r>
            <a:r>
              <a:rPr lang="es-CL" dirty="0">
                <a:solidFill>
                  <a:schemeClr val="accent1">
                    <a:lumMod val="50000"/>
                  </a:schemeClr>
                </a:solidFill>
              </a:rPr>
              <a:t> Asegurar que la voz de los estudiantes, asistentes de la educación y padres/apoderados tenga el mismo peso que la del equipo directivo en las plenarias.</a:t>
            </a:r>
          </a:p>
          <a:p>
            <a:pPr algn="just"/>
            <a:r>
              <a:rPr lang="es-CL" b="1" dirty="0">
                <a:solidFill>
                  <a:schemeClr val="accent1">
                    <a:lumMod val="50000"/>
                  </a:schemeClr>
                </a:solidFill>
              </a:rPr>
              <a:t>Nota para la implementación:</a:t>
            </a:r>
            <a:r>
              <a:rPr lang="es-CL" dirty="0">
                <a:solidFill>
                  <a:schemeClr val="accent1">
                    <a:lumMod val="50000"/>
                  </a:schemeClr>
                </a:solidFill>
              </a:rPr>
              <a:t> Este taller es el inicio de un proceso. La actualización del PEI requiere luego una fase de validación con toda la comunidad educativa antes de su aprobación final por el Consejo Escolar.</a:t>
            </a:r>
          </a:p>
        </p:txBody>
      </p:sp>
    </p:spTree>
    <p:extLst>
      <p:ext uri="{BB962C8B-B14F-4D97-AF65-F5344CB8AC3E}">
        <p14:creationId xmlns:p14="http://schemas.microsoft.com/office/powerpoint/2010/main" val="760156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32" title="Cierre PPT-1.png"/>
          <p:cNvPicPr preferRelativeResize="0"/>
          <p:nvPr/>
        </p:nvPicPr>
        <p:blipFill rotWithShape="1">
          <a:blip r:embed="rId3">
            <a:alphaModFix/>
          </a:blip>
          <a:srcRect/>
          <a:stretch/>
        </p:blipFill>
        <p:spPr>
          <a:xfrm>
            <a:off x="0" y="-4754"/>
            <a:ext cx="9144000" cy="5148254"/>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TotalTime>
  <Words>513</Words>
  <Application>Microsoft Office PowerPoint</Application>
  <PresentationFormat>Presentación en pantalla (16:9)</PresentationFormat>
  <Paragraphs>46</Paragraphs>
  <Slides>9</Slides>
  <Notes>8</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9</vt:i4>
      </vt:variant>
    </vt:vector>
  </HeadingPairs>
  <TitlesOfParts>
    <vt:vector size="15" baseType="lpstr">
      <vt:lpstr>Amasis MT Pro</vt:lpstr>
      <vt:lpstr>Aptos</vt:lpstr>
      <vt:lpstr>Arial</vt:lpstr>
      <vt:lpstr>Verdana</vt:lpstr>
      <vt:lpstr>Simple Light</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Ericka Castro Quesada</dc:creator>
  <cp:lastModifiedBy>Ericka Castro Quesada</cp:lastModifiedBy>
  <cp:revision>3</cp:revision>
  <dcterms:modified xsi:type="dcterms:W3CDTF">2026-06-23T18:01:03Z</dcterms:modified>
</cp:coreProperties>
</file>