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68" r:id="rId4"/>
    <p:sldId id="257" r:id="rId5"/>
    <p:sldId id="258" r:id="rId6"/>
    <p:sldId id="259" r:id="rId7"/>
    <p:sldId id="269" r:id="rId8"/>
    <p:sldId id="260" r:id="rId9"/>
    <p:sldId id="270" r:id="rId10"/>
    <p:sldId id="271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073D4-55A4-435B-9C0B-A27FBD96E4BE}" v="13" dt="2026-06-23T18:19:5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a Castro Quesada" userId="150a835c-24b4-4bef-b595-689c6016aab9" providerId="ADAL" clId="{3EB8D448-6A90-4190-818C-649DD045507F}"/>
    <pc:docChg chg="undo custSel addSld modSld">
      <pc:chgData name="Ericka Castro Quesada" userId="150a835c-24b4-4bef-b595-689c6016aab9" providerId="ADAL" clId="{3EB8D448-6A90-4190-818C-649DD045507F}" dt="2026-06-23T18:21:50.915" v="225" actId="20577"/>
      <pc:docMkLst>
        <pc:docMk/>
      </pc:docMkLst>
      <pc:sldChg chg="modSp mod">
        <pc:chgData name="Ericka Castro Quesada" userId="150a835c-24b4-4bef-b595-689c6016aab9" providerId="ADAL" clId="{3EB8D448-6A90-4190-818C-649DD045507F}" dt="2026-06-23T18:05:59.715" v="55" actId="20577"/>
        <pc:sldMkLst>
          <pc:docMk/>
          <pc:sldMk cId="0" sldId="256"/>
        </pc:sldMkLst>
        <pc:spChg chg="mod">
          <ac:chgData name="Ericka Castro Quesada" userId="150a835c-24b4-4bef-b595-689c6016aab9" providerId="ADAL" clId="{3EB8D448-6A90-4190-818C-649DD045507F}" dt="2026-06-23T18:05:59.715" v="55" actId="20577"/>
          <ac:spMkLst>
            <pc:docMk/>
            <pc:sldMk cId="0" sldId="256"/>
            <ac:spMk id="102" creationId="{00000000-0000-0000-0000-000000000000}"/>
          </ac:spMkLst>
        </pc:spChg>
      </pc:sldChg>
      <pc:sldChg chg="modSp mod">
        <pc:chgData name="Ericka Castro Quesada" userId="150a835c-24b4-4bef-b595-689c6016aab9" providerId="ADAL" clId="{3EB8D448-6A90-4190-818C-649DD045507F}" dt="2026-06-23T18:06:46.295" v="75" actId="255"/>
        <pc:sldMkLst>
          <pc:docMk/>
          <pc:sldMk cId="0" sldId="257"/>
        </pc:sldMkLst>
        <pc:spChg chg="mod">
          <ac:chgData name="Ericka Castro Quesada" userId="150a835c-24b4-4bef-b595-689c6016aab9" providerId="ADAL" clId="{3EB8D448-6A90-4190-818C-649DD045507F}" dt="2026-06-23T18:06:46.295" v="75" actId="25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Ericka Castro Quesada" userId="150a835c-24b4-4bef-b595-689c6016aab9" providerId="ADAL" clId="{3EB8D448-6A90-4190-818C-649DD045507F}" dt="2026-06-23T18:08:55.288" v="126" actId="20577"/>
        <pc:sldMkLst>
          <pc:docMk/>
          <pc:sldMk cId="0" sldId="258"/>
        </pc:sldMkLst>
        <pc:spChg chg="mod">
          <ac:chgData name="Ericka Castro Quesada" userId="150a835c-24b4-4bef-b595-689c6016aab9" providerId="ADAL" clId="{3EB8D448-6A90-4190-818C-649DD045507F}" dt="2026-06-23T18:08:55.288" v="126" actId="20577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Ericka Castro Quesada" userId="150a835c-24b4-4bef-b595-689c6016aab9" providerId="ADAL" clId="{3EB8D448-6A90-4190-818C-649DD045507F}" dt="2026-06-23T18:08:05.506" v="83" actId="207"/>
          <ac:spMkLst>
            <pc:docMk/>
            <pc:sldMk cId="0" sldId="258"/>
            <ac:spMk id="119" creationId="{00000000-0000-0000-0000-000000000000}"/>
          </ac:spMkLst>
        </pc:spChg>
      </pc:sldChg>
      <pc:sldChg chg="modSp mod">
        <pc:chgData name="Ericka Castro Quesada" userId="150a835c-24b4-4bef-b595-689c6016aab9" providerId="ADAL" clId="{3EB8D448-6A90-4190-818C-649DD045507F}" dt="2026-06-23T18:10:39.458" v="140" actId="113"/>
        <pc:sldMkLst>
          <pc:docMk/>
          <pc:sldMk cId="0" sldId="259"/>
        </pc:sldMkLst>
        <pc:spChg chg="mod">
          <ac:chgData name="Ericka Castro Quesada" userId="150a835c-24b4-4bef-b595-689c6016aab9" providerId="ADAL" clId="{3EB8D448-6A90-4190-818C-649DD045507F}" dt="2026-06-23T18:10:39.458" v="140" actId="113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Ericka Castro Quesada" userId="150a835c-24b4-4bef-b595-689c6016aab9" providerId="ADAL" clId="{3EB8D448-6A90-4190-818C-649DD045507F}" dt="2026-06-23T18:09:45.617" v="132" actId="207"/>
          <ac:spMkLst>
            <pc:docMk/>
            <pc:sldMk cId="0" sldId="259"/>
            <ac:spMk id="127" creationId="{00000000-0000-0000-0000-000000000000}"/>
          </ac:spMkLst>
        </pc:spChg>
      </pc:sldChg>
      <pc:sldChg chg="modSp mod">
        <pc:chgData name="Ericka Castro Quesada" userId="150a835c-24b4-4bef-b595-689c6016aab9" providerId="ADAL" clId="{3EB8D448-6A90-4190-818C-649DD045507F}" dt="2026-06-23T18:15:29.405" v="176" actId="20577"/>
        <pc:sldMkLst>
          <pc:docMk/>
          <pc:sldMk cId="0" sldId="260"/>
        </pc:sldMkLst>
        <pc:spChg chg="mod">
          <ac:chgData name="Ericka Castro Quesada" userId="150a835c-24b4-4bef-b595-689c6016aab9" providerId="ADAL" clId="{3EB8D448-6A90-4190-818C-649DD045507F}" dt="2026-06-23T18:15:18.651" v="172" actId="207"/>
          <ac:spMkLst>
            <pc:docMk/>
            <pc:sldMk cId="0" sldId="260"/>
            <ac:spMk id="133" creationId="{00000000-0000-0000-0000-000000000000}"/>
          </ac:spMkLst>
        </pc:spChg>
        <pc:spChg chg="mod">
          <ac:chgData name="Ericka Castro Quesada" userId="150a835c-24b4-4bef-b595-689c6016aab9" providerId="ADAL" clId="{3EB8D448-6A90-4190-818C-649DD045507F}" dt="2026-06-23T18:15:29.405" v="176" actId="20577"/>
          <ac:spMkLst>
            <pc:docMk/>
            <pc:sldMk cId="0" sldId="260"/>
            <ac:spMk id="134" creationId="{00000000-0000-0000-0000-000000000000}"/>
          </ac:spMkLst>
        </pc:spChg>
      </pc:sldChg>
      <pc:sldChg chg="addSp delSp modSp add mod">
        <pc:chgData name="Ericka Castro Quesada" userId="150a835c-24b4-4bef-b595-689c6016aab9" providerId="ADAL" clId="{3EB8D448-6A90-4190-818C-649DD045507F}" dt="2026-06-23T18:15:41.892" v="177" actId="207"/>
        <pc:sldMkLst>
          <pc:docMk/>
          <pc:sldMk cId="334370200" sldId="269"/>
        </pc:sldMkLst>
        <pc:spChg chg="mod">
          <ac:chgData name="Ericka Castro Quesada" userId="150a835c-24b4-4bef-b595-689c6016aab9" providerId="ADAL" clId="{3EB8D448-6A90-4190-818C-649DD045507F}" dt="2026-06-23T18:11:12.492" v="144" actId="14100"/>
          <ac:spMkLst>
            <pc:docMk/>
            <pc:sldMk cId="334370200" sldId="269"/>
            <ac:spMk id="125" creationId="{9F87F11A-AAC7-8676-5BAF-35EBE21ED617}"/>
          </ac:spMkLst>
        </pc:spChg>
        <pc:spChg chg="mod">
          <ac:chgData name="Ericka Castro Quesada" userId="150a835c-24b4-4bef-b595-689c6016aab9" providerId="ADAL" clId="{3EB8D448-6A90-4190-818C-649DD045507F}" dt="2026-06-23T18:11:18.386" v="146" actId="14100"/>
          <ac:spMkLst>
            <pc:docMk/>
            <pc:sldMk cId="334370200" sldId="269"/>
            <ac:spMk id="127" creationId="{669195D9-E443-AFB0-F9A0-C41978FECF61}"/>
          </ac:spMkLst>
        </pc:spChg>
        <pc:graphicFrameChg chg="add mod modGraphic">
          <ac:chgData name="Ericka Castro Quesada" userId="150a835c-24b4-4bef-b595-689c6016aab9" providerId="ADAL" clId="{3EB8D448-6A90-4190-818C-649DD045507F}" dt="2026-06-23T18:15:41.892" v="177" actId="207"/>
          <ac:graphicFrameMkLst>
            <pc:docMk/>
            <pc:sldMk cId="334370200" sldId="269"/>
            <ac:graphicFrameMk id="2" creationId="{389A977C-6F1C-A73B-1800-8AAA1B70AB47}"/>
          </ac:graphicFrameMkLst>
        </pc:graphicFrameChg>
        <pc:picChg chg="del">
          <ac:chgData name="Ericka Castro Quesada" userId="150a835c-24b4-4bef-b595-689c6016aab9" providerId="ADAL" clId="{3EB8D448-6A90-4190-818C-649DD045507F}" dt="2026-06-23T18:11:05.950" v="143" actId="478"/>
          <ac:picMkLst>
            <pc:docMk/>
            <pc:sldMk cId="334370200" sldId="269"/>
            <ac:picMk id="126" creationId="{639CC6FC-3FB1-3626-F2A1-23DF06EE2749}"/>
          </ac:picMkLst>
        </pc:picChg>
      </pc:sldChg>
      <pc:sldChg chg="addSp delSp modSp add mod">
        <pc:chgData name="Ericka Castro Quesada" userId="150a835c-24b4-4bef-b595-689c6016aab9" providerId="ADAL" clId="{3EB8D448-6A90-4190-818C-649DD045507F}" dt="2026-06-23T18:17:53.729" v="194" actId="20577"/>
        <pc:sldMkLst>
          <pc:docMk/>
          <pc:sldMk cId="1441663242" sldId="270"/>
        </pc:sldMkLst>
        <pc:spChg chg="add del">
          <ac:chgData name="Ericka Castro Quesada" userId="150a835c-24b4-4bef-b595-689c6016aab9" providerId="ADAL" clId="{3EB8D448-6A90-4190-818C-649DD045507F}" dt="2026-06-23T18:16:41.070" v="182" actId="22"/>
          <ac:spMkLst>
            <pc:docMk/>
            <pc:sldMk cId="1441663242" sldId="270"/>
            <ac:spMk id="3" creationId="{3A2D0A9D-3B8E-ED5D-EDBA-AD3A9A7247E7}"/>
          </ac:spMkLst>
        </pc:spChg>
        <pc:spChg chg="mod">
          <ac:chgData name="Ericka Castro Quesada" userId="150a835c-24b4-4bef-b595-689c6016aab9" providerId="ADAL" clId="{3EB8D448-6A90-4190-818C-649DD045507F}" dt="2026-06-23T18:17:06.550" v="187" actId="207"/>
          <ac:spMkLst>
            <pc:docMk/>
            <pc:sldMk cId="1441663242" sldId="270"/>
            <ac:spMk id="133" creationId="{B9082BDA-4DDC-AF0D-94A1-988E46B89B7E}"/>
          </ac:spMkLst>
        </pc:spChg>
        <pc:spChg chg="mod">
          <ac:chgData name="Ericka Castro Quesada" userId="150a835c-24b4-4bef-b595-689c6016aab9" providerId="ADAL" clId="{3EB8D448-6A90-4190-818C-649DD045507F}" dt="2026-06-23T18:17:53.729" v="194" actId="20577"/>
          <ac:spMkLst>
            <pc:docMk/>
            <pc:sldMk cId="1441663242" sldId="270"/>
            <ac:spMk id="134" creationId="{B3F60B9E-EBB4-85DF-BEC2-FC2BF165F0FD}"/>
          </ac:spMkLst>
        </pc:spChg>
      </pc:sldChg>
      <pc:sldChg chg="modSp add mod">
        <pc:chgData name="Ericka Castro Quesada" userId="150a835c-24b4-4bef-b595-689c6016aab9" providerId="ADAL" clId="{3EB8D448-6A90-4190-818C-649DD045507F}" dt="2026-06-23T18:21:50.915" v="225" actId="20577"/>
        <pc:sldMkLst>
          <pc:docMk/>
          <pc:sldMk cId="990019299" sldId="271"/>
        </pc:sldMkLst>
        <pc:spChg chg="mod">
          <ac:chgData name="Ericka Castro Quesada" userId="150a835c-24b4-4bef-b595-689c6016aab9" providerId="ADAL" clId="{3EB8D448-6A90-4190-818C-649DD045507F}" dt="2026-06-23T18:18:06.439" v="196" actId="6549"/>
          <ac:spMkLst>
            <pc:docMk/>
            <pc:sldMk cId="990019299" sldId="271"/>
            <ac:spMk id="133" creationId="{9AF45310-EA3B-C525-8DA7-6CC75C4D59C7}"/>
          </ac:spMkLst>
        </pc:spChg>
        <pc:spChg chg="mod">
          <ac:chgData name="Ericka Castro Quesada" userId="150a835c-24b4-4bef-b595-689c6016aab9" providerId="ADAL" clId="{3EB8D448-6A90-4190-818C-649DD045507F}" dt="2026-06-23T18:21:50.915" v="225" actId="20577"/>
          <ac:spMkLst>
            <pc:docMk/>
            <pc:sldMk cId="990019299" sldId="271"/>
            <ac:spMk id="134" creationId="{D83D8DA9-DE04-7B77-A830-CA62E55297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83cb6c4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d783cb6c4b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83cb6c4b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783cb6c4b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783cb6c4b_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d783cb6c4b_3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C7174059-69CE-DEF2-50DD-019916EA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783cb6c4b_3_68:notes">
            <a:extLst>
              <a:ext uri="{FF2B5EF4-FFF2-40B4-BE49-F238E27FC236}">
                <a16:creationId xmlns:a16="http://schemas.microsoft.com/office/drawing/2014/main" id="{FAA2D698-4834-AC62-9C99-64819BF64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d783cb6c4b_3_68:notes">
            <a:extLst>
              <a:ext uri="{FF2B5EF4-FFF2-40B4-BE49-F238E27FC236}">
                <a16:creationId xmlns:a16="http://schemas.microsoft.com/office/drawing/2014/main" id="{9AF403AD-4E75-E3E9-7E94-B94B0BF19B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8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83cb6c4b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d783cb6c4b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7EB6301-7273-E20D-F541-4CCED72D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83cb6c4b_3_75:notes">
            <a:extLst>
              <a:ext uri="{FF2B5EF4-FFF2-40B4-BE49-F238E27FC236}">
                <a16:creationId xmlns:a16="http://schemas.microsoft.com/office/drawing/2014/main" id="{3C2B83F4-C825-96C1-9517-60DC7CBA1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d783cb6c4b_3_75:notes">
            <a:extLst>
              <a:ext uri="{FF2B5EF4-FFF2-40B4-BE49-F238E27FC236}">
                <a16:creationId xmlns:a16="http://schemas.microsoft.com/office/drawing/2014/main" id="{2E4AF972-460B-E272-B4FC-154FBE0EF3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26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07D8364-1D9F-3377-8DE3-46BDCAAB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83cb6c4b_3_75:notes">
            <a:extLst>
              <a:ext uri="{FF2B5EF4-FFF2-40B4-BE49-F238E27FC236}">
                <a16:creationId xmlns:a16="http://schemas.microsoft.com/office/drawing/2014/main" id="{CDDABD6E-CCBC-0BB6-7A60-994751E1F2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d783cb6c4b_3_75:notes">
            <a:extLst>
              <a:ext uri="{FF2B5EF4-FFF2-40B4-BE49-F238E27FC236}">
                <a16:creationId xmlns:a16="http://schemas.microsoft.com/office/drawing/2014/main" id="{8BCF34BC-B722-8662-2DD2-F2337B43A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48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83cb6c4b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783cb6c4b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23-06-2026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8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ib.mineduc.cl/videos/la-importancia-de-la-educacion-intercultura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hyperlink" Target="https://peib.mineduc.cl/wp-content/uploads/2023/12/La-interculturalidad-en-los-Instrumentos-de-Gestio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bliotecadigital.mineduc.cl/bitstream/handle/20.500.12365/22067/Orientaciones%20PME%202026.pdf?sequence=1&amp;isAllowed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 title="LogoGob-2026-4.png"/>
          <p:cNvPicPr preferRelativeResize="0"/>
          <p:nvPr/>
        </p:nvPicPr>
        <p:blipFill rotWithShape="1">
          <a:blip r:embed="rId3">
            <a:alphaModFix/>
          </a:blip>
          <a:srcRect l="-3591" t="-15409" r="-3602" b="-15396"/>
          <a:stretch/>
        </p:blipFill>
        <p:spPr>
          <a:xfrm>
            <a:off x="3076500" y="3026080"/>
            <a:ext cx="2991002" cy="16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s-ES" sz="1800" dirty="0">
                <a:solidFill>
                  <a:srgbClr val="002060"/>
                </a:solidFill>
              </a:rPr>
              <a:t>Taller para trabajar nuestro PME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162175" y="2525416"/>
            <a:ext cx="4819800" cy="500664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Erika Castro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rgbClr val="25306B"/>
                </a:solidFill>
              </a:rPr>
              <a:t> PEIB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rgbClr val="25306B"/>
                </a:solidFill>
                <a:latin typeface="Arial"/>
                <a:ea typeface="Arial"/>
                <a:cs typeface="Arial"/>
                <a:sym typeface="Arial"/>
              </a:rPr>
              <a:t>2026 </a:t>
            </a:r>
            <a:endParaRPr sz="10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54"/>
            <a:ext cx="9144000" cy="514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D68BF5-53B3-C8F3-90C5-5D2B1C3C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617689"/>
            <a:ext cx="2714254" cy="365556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36" y="1859281"/>
            <a:ext cx="5167745" cy="2832956"/>
          </a:xfrm>
        </p:spPr>
        <p:txBody>
          <a:bodyPr anchor="t">
            <a:normAutofit/>
          </a:bodyPr>
          <a:lstStyle/>
          <a:p>
            <a:endParaRPr lang="es-ES" sz="525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525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1725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1725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</a:p>
          <a:p>
            <a:endParaRPr lang="es-CL" sz="525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DBD889-7D1C-FA8E-9AD1-EB78B6302DC0}"/>
              </a:ext>
            </a:extLst>
          </p:cNvPr>
          <p:cNvSpPr txBox="1"/>
          <p:nvPr/>
        </p:nvSpPr>
        <p:spPr>
          <a:xfrm>
            <a:off x="4333263" y="819394"/>
            <a:ext cx="3197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ptos" panose="020B0004020202020204" pitchFamily="34" charset="0"/>
              </a:rPr>
              <a:t>Video construyendo comunidad  educativa intercultural 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115962-E36E-3079-2DF3-658455A144C1}"/>
              </a:ext>
            </a:extLst>
          </p:cNvPr>
          <p:cNvSpPr txBox="1"/>
          <p:nvPr/>
        </p:nvSpPr>
        <p:spPr>
          <a:xfrm>
            <a:off x="4159608" y="2177366"/>
            <a:ext cx="457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hlinkClick r:id="rId3"/>
              </a:rPr>
              <a:t>https://peib.mineduc.cl/videos/la-importancia-de-la-educacion-intercultural/</a:t>
            </a:r>
            <a:endParaRPr lang="es-ES" sz="1050" dirty="0"/>
          </a:p>
          <a:p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4744FC-62E8-82FA-2D23-2DA45D0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0" y="4581096"/>
            <a:ext cx="1165961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2800847" y="1858438"/>
            <a:ext cx="54663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628657" y="983769"/>
            <a:ext cx="7886700" cy="1821775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CL" sz="1600" dirty="0">
                <a:solidFill>
                  <a:srgbClr val="002060"/>
                </a:solidFill>
              </a:rPr>
              <a:t>Objetivo :</a:t>
            </a:r>
          </a:p>
          <a:p>
            <a:endParaRPr lang="es-CL" sz="1600" dirty="0">
              <a:solidFill>
                <a:srgbClr val="002060"/>
              </a:solidFill>
            </a:endParaRPr>
          </a:p>
          <a:p>
            <a:r>
              <a:rPr lang="es-CL" sz="1600" dirty="0">
                <a:solidFill>
                  <a:srgbClr val="002060"/>
                </a:solidFill>
              </a:rPr>
              <a:t>Diseñar acciones concretas con indicadores de seguimiento para las dimensiones del PME, asegurando la coherencia entre el PEI y la inversión de recursos.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3402404" y="1947863"/>
            <a:ext cx="51567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s-CL" b="1" dirty="0">
                <a:solidFill>
                  <a:srgbClr val="002060"/>
                </a:solidFill>
              </a:rPr>
              <a:t>Análisis de Datos:</a:t>
            </a:r>
            <a:r>
              <a:rPr lang="es-CL" dirty="0">
                <a:solidFill>
                  <a:srgbClr val="002060"/>
                </a:solidFill>
              </a:rPr>
              <a:t> Revisar los resultados de aprendizaje y clima escolar desde una perspectiva interseccional ¿Cómo les va  en su  trayectoria escolar a los/as estudiantes indígenas/migrantes? ¿Por qué?</a:t>
            </a:r>
          </a:p>
          <a:p>
            <a:pPr lvl="0"/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s-CL" b="1" dirty="0">
                <a:solidFill>
                  <a:srgbClr val="002060"/>
                </a:solidFill>
              </a:rPr>
              <a:t>Actividad:</a:t>
            </a:r>
            <a:r>
              <a:rPr lang="es-CL" dirty="0">
                <a:solidFill>
                  <a:srgbClr val="002060"/>
                </a:solidFill>
              </a:rPr>
              <a:t>  Priorizar qué sellos del PEI necesitan ser financiados este año mediante el PME.</a:t>
            </a: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r="11166"/>
          <a:stretch/>
        </p:blipFill>
        <p:spPr>
          <a:xfrm>
            <a:off x="681826" y="1947863"/>
            <a:ext cx="2559106" cy="19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562714" y="886959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Módulo 1: Alineación Estratégica </a:t>
            </a:r>
            <a:endParaRPr lang="es-ES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429811" y="1371970"/>
            <a:ext cx="4796047" cy="300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>
                <a:solidFill>
                  <a:srgbClr val="002060"/>
                </a:solidFill>
              </a:rPr>
              <a:t>Aquí se trabaja en la redacción de acciones específicas. El equipo directivo debe completar una matriz basada en las orientaciones</a:t>
            </a:r>
            <a:r>
              <a:rPr lang="es-CL" dirty="0"/>
              <a:t> </a:t>
            </a:r>
            <a:r>
              <a:rPr lang="es-CL" u="sng" dirty="0">
                <a:hlinkClick r:id="rId4"/>
              </a:rPr>
              <a:t>https://peib.mineduc.cl/wp-content/uploads/2023/12/La-interculturalidad-en-los-Instrumentos-de-Gestion.pdf</a:t>
            </a:r>
            <a:endParaRPr lang="es-CL" dirty="0"/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5">
            <a:alphaModFix/>
          </a:blip>
          <a:srcRect l="29529" r="23782"/>
          <a:stretch/>
        </p:blipFill>
        <p:spPr>
          <a:xfrm>
            <a:off x="5830575" y="249050"/>
            <a:ext cx="3178250" cy="453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Módulo 2: Interculturalidad por Dimensiones 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BD1CB622-41CB-8978-4384-64B0B12AF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title="Fondo PPT-1.png">
            <a:extLst>
              <a:ext uri="{FF2B5EF4-FFF2-40B4-BE49-F238E27FC236}">
                <a16:creationId xmlns:a16="http://schemas.microsoft.com/office/drawing/2014/main" id="{00B2337E-F0C2-29EA-C262-4D5AE425BA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>
            <a:extLst>
              <a:ext uri="{FF2B5EF4-FFF2-40B4-BE49-F238E27FC236}">
                <a16:creationId xmlns:a16="http://schemas.microsoft.com/office/drawing/2014/main" id="{9F87F11A-AAC7-8676-5BAF-35EBE21ED617}"/>
              </a:ext>
            </a:extLst>
          </p:cNvPr>
          <p:cNvSpPr txBox="1"/>
          <p:nvPr/>
        </p:nvSpPr>
        <p:spPr>
          <a:xfrm>
            <a:off x="429811" y="1371970"/>
            <a:ext cx="8264246" cy="300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27" name="Google Shape;127;p28">
            <a:extLst>
              <a:ext uri="{FF2B5EF4-FFF2-40B4-BE49-F238E27FC236}">
                <a16:creationId xmlns:a16="http://schemas.microsoft.com/office/drawing/2014/main" id="{669195D9-E443-AFB0-F9A0-C41978FECF61}"/>
              </a:ext>
            </a:extLst>
          </p:cNvPr>
          <p:cNvSpPr txBox="1"/>
          <p:nvPr/>
        </p:nvSpPr>
        <p:spPr>
          <a:xfrm>
            <a:off x="711199" y="413657"/>
            <a:ext cx="7804157" cy="3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Módulo 2: Interculturalidad por Dimensiones 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9A977C-6F1C-A73B-1800-8AAA1B70A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62455"/>
              </p:ext>
            </p:extLst>
          </p:nvPr>
        </p:nvGraphicFramePr>
        <p:xfrm>
          <a:off x="311150" y="1555750"/>
          <a:ext cx="8521701" cy="2609850"/>
        </p:xfrm>
        <a:graphic>
          <a:graphicData uri="http://schemas.openxmlformats.org/drawingml/2006/table">
            <a:tbl>
              <a:tblPr firstRow="1" firstCol="1" bandRow="1"/>
              <a:tblGrid>
                <a:gridCol w="2840567">
                  <a:extLst>
                    <a:ext uri="{9D8B030D-6E8A-4147-A177-3AD203B41FA5}">
                      <a16:colId xmlns:a16="http://schemas.microsoft.com/office/drawing/2014/main" val="3713349500"/>
                    </a:ext>
                  </a:extLst>
                </a:gridCol>
                <a:gridCol w="2840567">
                  <a:extLst>
                    <a:ext uri="{9D8B030D-6E8A-4147-A177-3AD203B41FA5}">
                      <a16:colId xmlns:a16="http://schemas.microsoft.com/office/drawing/2014/main" val="3705399433"/>
                    </a:ext>
                  </a:extLst>
                </a:gridCol>
                <a:gridCol w="2840567">
                  <a:extLst>
                    <a:ext uri="{9D8B030D-6E8A-4147-A177-3AD203B41FA5}">
                      <a16:colId xmlns:a16="http://schemas.microsoft.com/office/drawing/2014/main" val="570968182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Dimensión PME</a:t>
                      </a:r>
                      <a:endParaRPr lang="es-CL" sz="1100" dirty="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Enfoque Intercultural (Propuesta)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Acción Concreta Sugerida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618618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Gestión Pedagógica</a:t>
                      </a:r>
                      <a:endParaRPr lang="es-CL" sz="1100" dirty="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Contextualización curricular y diálogo de saberes.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Implementar ciclos de planificación conjunta entre docentes de aula y Educadores Tradicionales para transversalizar contenidos.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946189"/>
                  </a:ext>
                </a:extLst>
              </a:tr>
              <a:tr h="6896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Liderazgo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Gobernanza participativa y vinculación territorial.</a:t>
                      </a:r>
                      <a:endParaRPr lang="es-CL" sz="1100" dirty="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Crear un Consejo de Sabios/as o mesa técnica intercultural que pueda conversar y aportar a la toma de decisiones del equipo directivo en materia de educación intercultural </a:t>
                      </a:r>
                      <a:endParaRPr lang="es-CL" sz="1100" dirty="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5130"/>
                  </a:ext>
                </a:extLst>
              </a:tr>
              <a:tr h="6896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Convivencia Escolar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Relaciones horizontales y resolución de conflictos.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Incorporar en el reglamento de convivencia con protocolos con pertinencia cultural y formación en comunicación no violenta desde la cosmovisión local.</a:t>
                      </a:r>
                      <a:endParaRPr lang="es-CL" sz="1100" dirty="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80641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Gestión de Recursos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Soporte para la pertinencia cultural.</a:t>
                      </a:r>
                      <a:endParaRPr lang="es-CL" sz="110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Adquisición de material didáctico bilingüe o habilitación de espacios educativos al aire libre (Ruka, huerto, invernadero).</a:t>
                      </a:r>
                      <a:endParaRPr lang="es-CL" sz="1100" dirty="0">
                        <a:solidFill>
                          <a:srgbClr val="002060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07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474436" y="779318"/>
            <a:ext cx="8408307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CL" b="1" dirty="0">
                <a:solidFill>
                  <a:srgbClr val="002060"/>
                </a:solidFill>
              </a:rPr>
              <a:t>Módulo 3: Monitoreo e Indicadores </a:t>
            </a:r>
            <a:endParaRPr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823686" y="1551709"/>
            <a:ext cx="6400800" cy="281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¿Cómo sabemos que estamos mejorando?</a:t>
            </a:r>
          </a:p>
          <a:p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s-CL" b="1" dirty="0">
                <a:solidFill>
                  <a:srgbClr val="002060"/>
                </a:solidFill>
              </a:rPr>
              <a:t>Indicadores de Proceso:</a:t>
            </a:r>
            <a:r>
              <a:rPr lang="es-CL" dirty="0">
                <a:solidFill>
                  <a:srgbClr val="002060"/>
                </a:solidFill>
              </a:rPr>
              <a:t> Número de planificaciones con prácticas interculturales efectivas</a:t>
            </a:r>
          </a:p>
          <a:p>
            <a:pPr lvl="0"/>
            <a:r>
              <a:rPr lang="es-CL" b="1" dirty="0">
                <a:solidFill>
                  <a:srgbClr val="002060"/>
                </a:solidFill>
              </a:rPr>
              <a:t>Indicadores de Resultado:</a:t>
            </a:r>
            <a:r>
              <a:rPr lang="es-CL" dirty="0">
                <a:solidFill>
                  <a:srgbClr val="002060"/>
                </a:solidFill>
              </a:rPr>
              <a:t> Aumento en el sentido de pertenencia de las familias y participación en la vida escolar.</a:t>
            </a:r>
          </a:p>
          <a:p>
            <a:pPr lvl="0"/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s-CL" b="1" dirty="0">
                <a:solidFill>
                  <a:srgbClr val="002060"/>
                </a:solidFill>
              </a:rPr>
              <a:t>Actividad:</a:t>
            </a:r>
            <a:r>
              <a:rPr lang="es-CL" dirty="0">
                <a:solidFill>
                  <a:srgbClr val="002060"/>
                </a:solidFill>
              </a:rPr>
              <a:t> Definir medios de verificación que no sean solo "fotos", sino evidencias pedagógicas (muestras de trabajos, portafolios).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2970B82-905F-1200-7203-ED393613F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>
            <a:extLst>
              <a:ext uri="{FF2B5EF4-FFF2-40B4-BE49-F238E27FC236}">
                <a16:creationId xmlns:a16="http://schemas.microsoft.com/office/drawing/2014/main" id="{D7673FF9-BBB2-A4C7-4CB2-FD4CAA0DD5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>
            <a:extLst>
              <a:ext uri="{FF2B5EF4-FFF2-40B4-BE49-F238E27FC236}">
                <a16:creationId xmlns:a16="http://schemas.microsoft.com/office/drawing/2014/main" id="{B9082BDA-4DDC-AF0D-94A1-988E46B89B7E}"/>
              </a:ext>
            </a:extLst>
          </p:cNvPr>
          <p:cNvSpPr txBox="1"/>
          <p:nvPr/>
        </p:nvSpPr>
        <p:spPr>
          <a:xfrm>
            <a:off x="474436" y="779318"/>
            <a:ext cx="8408307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CL" b="1" dirty="0">
                <a:solidFill>
                  <a:srgbClr val="002060"/>
                </a:solidFill>
              </a:rPr>
              <a:t>Módulo 4: Sostenibilidad y Financiamiento </a:t>
            </a:r>
            <a:endParaRPr lang="pt-BR"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>
            <a:extLst>
              <a:ext uri="{FF2B5EF4-FFF2-40B4-BE49-F238E27FC236}">
                <a16:creationId xmlns:a16="http://schemas.microsoft.com/office/drawing/2014/main" id="{B3F60B9E-EBB4-85DF-BEC2-FC2BF165F0FD}"/>
              </a:ext>
            </a:extLst>
          </p:cNvPr>
          <p:cNvSpPr txBox="1"/>
          <p:nvPr/>
        </p:nvSpPr>
        <p:spPr>
          <a:xfrm>
            <a:off x="830944" y="1551709"/>
            <a:ext cx="6400800" cy="281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Uso de Subvención Escolar Preferencial (SEP)</a:t>
            </a:r>
          </a:p>
          <a:p>
            <a:endParaRPr lang="es-CL" b="1" dirty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s-CL" dirty="0">
                <a:solidFill>
                  <a:srgbClr val="002060"/>
                </a:solidFill>
              </a:rPr>
              <a:t>Revisar la normativa para asegurar que las acciones interculturales estén justificadas en las metas de aprendizaje y equidad.</a:t>
            </a:r>
          </a:p>
        </p:txBody>
      </p:sp>
    </p:spTree>
    <p:extLst>
      <p:ext uri="{BB962C8B-B14F-4D97-AF65-F5344CB8AC3E}">
        <p14:creationId xmlns:p14="http://schemas.microsoft.com/office/powerpoint/2010/main" val="144166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0FF5BBF-AD6B-C6A6-BD30-CCD38114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>
            <a:extLst>
              <a:ext uri="{FF2B5EF4-FFF2-40B4-BE49-F238E27FC236}">
                <a16:creationId xmlns:a16="http://schemas.microsoft.com/office/drawing/2014/main" id="{22C2280F-0A1E-C2B7-3E23-1D33F3EA72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>
            <a:extLst>
              <a:ext uri="{FF2B5EF4-FFF2-40B4-BE49-F238E27FC236}">
                <a16:creationId xmlns:a16="http://schemas.microsoft.com/office/drawing/2014/main" id="{9AF45310-EA3B-C525-8DA7-6CC75C4D59C7}"/>
              </a:ext>
            </a:extLst>
          </p:cNvPr>
          <p:cNvSpPr txBox="1"/>
          <p:nvPr/>
        </p:nvSpPr>
        <p:spPr>
          <a:xfrm>
            <a:off x="474436" y="779318"/>
            <a:ext cx="8408307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endParaRPr lang="pt-BR" sz="11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>
            <a:extLst>
              <a:ext uri="{FF2B5EF4-FFF2-40B4-BE49-F238E27FC236}">
                <a16:creationId xmlns:a16="http://schemas.microsoft.com/office/drawing/2014/main" id="{D83D8DA9-DE04-7B77-A830-CA62E55297F6}"/>
              </a:ext>
            </a:extLst>
          </p:cNvPr>
          <p:cNvSpPr txBox="1"/>
          <p:nvPr/>
        </p:nvSpPr>
        <p:spPr>
          <a:xfrm>
            <a:off x="213179" y="297542"/>
            <a:ext cx="8149771" cy="415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CL" sz="1100" b="1" dirty="0">
                <a:solidFill>
                  <a:srgbClr val="002060"/>
                </a:solidFill>
              </a:rPr>
              <a:t>Sugerencias de uso de recursos: </a:t>
            </a:r>
            <a:r>
              <a:rPr lang="es-CL" sz="900" b="1" u="sng" dirty="0">
                <a:hlinkClick r:id="rId4"/>
              </a:rPr>
              <a:t>https://bibliotecadigital.mineduc.cl/bitstream/handle/20.500.12365/22067/Orientaciones%20PME%202026.pdf?sequence=1&amp;isAllowed=</a:t>
            </a:r>
            <a:endParaRPr lang="es-CL" sz="900" dirty="0"/>
          </a:p>
          <a:p>
            <a:r>
              <a:rPr lang="es-CL" b="1" dirty="0"/>
              <a:t> </a:t>
            </a:r>
          </a:p>
          <a:p>
            <a:pPr algn="just"/>
            <a:r>
              <a:rPr lang="es-CL" sz="1200" b="1" dirty="0">
                <a:solidFill>
                  <a:srgbClr val="002060"/>
                </a:solidFill>
              </a:rPr>
              <a:t>En el gasto 410 100 “Gastos Remuneraciones”, </a:t>
            </a:r>
            <a:r>
              <a:rPr lang="es-CL" sz="1200" dirty="0">
                <a:solidFill>
                  <a:srgbClr val="002060"/>
                </a:solidFill>
              </a:rPr>
              <a:t>se puede considerar la contratación de Educadores Tradicionales que realicen talleres y proyectos propios de inmersión lingüística.</a:t>
            </a:r>
          </a:p>
          <a:p>
            <a:pPr algn="just"/>
            <a:r>
              <a:rPr lang="es-CL" sz="1200" b="1" dirty="0">
                <a:solidFill>
                  <a:srgbClr val="002060"/>
                </a:solidFill>
              </a:rPr>
              <a:t>En el gasto 410 500 “Asesoría técnica y actividades de información y orientación”, </a:t>
            </a:r>
            <a:r>
              <a:rPr lang="es-CL" sz="1200" dirty="0">
                <a:solidFill>
                  <a:srgbClr val="002060"/>
                </a:solidFill>
              </a:rPr>
              <a:t>se pueden considerar asesorías, acciones formativas, talleres y otros espacios de profundización para la comunidad educativa, por ejemplo: • Actualizar instrumentos de gestión institucionales y curriculares en pro de comunidades educativas inclusivas e interculturales,• Capacitación y planes de formación en Interculturalidad, Comunidad educativa Intercultural, Lengua y cultura indígena, Transversalización curricular intercultural con perspectiva indígena. </a:t>
            </a:r>
          </a:p>
          <a:p>
            <a:pPr algn="just"/>
            <a:r>
              <a:rPr lang="es-CL" sz="1200" b="1" dirty="0">
                <a:solidFill>
                  <a:srgbClr val="002060"/>
                </a:solidFill>
              </a:rPr>
              <a:t>En el gasto 410 700 “Gastos en equipamiento de apoyo pedagógico”: </a:t>
            </a:r>
            <a:r>
              <a:rPr lang="es-CL" sz="1200" dirty="0">
                <a:solidFill>
                  <a:srgbClr val="002060"/>
                </a:solidFill>
              </a:rPr>
              <a:t>• Adquirir equipamiento de apoyo pedagógico con enfoque intercultural. • Adquirir equipamiento para responder a diversas necesidades de los estudiantes, para habilitar espacios tales como salas multisensoriales y rincones de calma. </a:t>
            </a:r>
          </a:p>
          <a:p>
            <a:pPr algn="just"/>
            <a:r>
              <a:rPr lang="es-CL" sz="1200" b="1" dirty="0">
                <a:solidFill>
                  <a:srgbClr val="002060"/>
                </a:solidFill>
              </a:rPr>
              <a:t>En el gasto 410 800 “Gastos en alumnos”</a:t>
            </a:r>
            <a:r>
              <a:rPr lang="es-CL" sz="1200" dirty="0">
                <a:solidFill>
                  <a:srgbClr val="002060"/>
                </a:solidFill>
              </a:rPr>
              <a:t>: • Considerar talleres extraprogramáticos interculturales en establecimientos que implementan la asignatura de lengua y cultura de los pueblos originarios ancestrales (ALCPOA) y aquellos que no implementan dicha asignatura, realizados mediante la contratación de sabios indígenas y/o educadores tradicionales y compra de insumos para estos talleres. </a:t>
            </a:r>
          </a:p>
          <a:p>
            <a:pPr algn="just"/>
            <a:r>
              <a:rPr lang="es-CL" sz="1200" b="1" dirty="0">
                <a:solidFill>
                  <a:srgbClr val="002060"/>
                </a:solidFill>
              </a:rPr>
              <a:t>Los gastos 411 600 “Gastos en construcción y mantención de infraestructura” y 411 700 “Gastos mantención y reparación bienes muebles” </a:t>
            </a:r>
            <a:r>
              <a:rPr lang="es-CL" sz="1200" dirty="0">
                <a:solidFill>
                  <a:srgbClr val="002060"/>
                </a:solidFill>
              </a:rPr>
              <a:t>pueden utilizarse para: • Construir o reparar espacio propio indígena (tal como ruca).</a:t>
            </a:r>
          </a:p>
          <a:p>
            <a:pPr algn="just"/>
            <a:r>
              <a:rPr lang="es-CL" sz="1200" b="1">
                <a:solidFill>
                  <a:srgbClr val="002060"/>
                </a:solidFill>
              </a:rPr>
              <a:t>En </a:t>
            </a:r>
            <a:r>
              <a:rPr lang="es-CL" sz="1200" b="1" dirty="0">
                <a:solidFill>
                  <a:srgbClr val="002060"/>
                </a:solidFill>
              </a:rPr>
              <a:t>el gasto 411 800 “Adquisición de bienes muebles e inmuebles” </a:t>
            </a:r>
            <a:r>
              <a:rPr lang="es-CL" sz="1200" dirty="0">
                <a:solidFill>
                  <a:srgbClr val="002060"/>
                </a:solidFill>
              </a:rPr>
              <a:t>puede utilizarse para: • Adquirir un bien con pertinencia indígena cultural (ruca, tótem lingüístico, paisajes lingüísticos con letreros en lenguas indígenas).</a:t>
            </a:r>
          </a:p>
          <a:p>
            <a:r>
              <a:rPr lang="es-CL" sz="11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00192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725</Words>
  <Application>Microsoft Office PowerPoint</Application>
  <PresentationFormat>Presentación en pantalla (16:9)</PresentationFormat>
  <Paragraphs>61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Amasis MT Pro</vt:lpstr>
      <vt:lpstr>Aptos</vt:lpstr>
      <vt:lpstr>Arial</vt:lpstr>
      <vt:lpstr>Arial MT</vt:lpstr>
      <vt:lpstr>Cambria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Ericka Castro Quesada</dc:creator>
  <cp:lastModifiedBy>Ericka Castro Quesada</cp:lastModifiedBy>
  <cp:revision>2</cp:revision>
  <dcterms:modified xsi:type="dcterms:W3CDTF">2026-06-23T18:21:52Z</dcterms:modified>
</cp:coreProperties>
</file>